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7BBF52C6_69285422.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 id="2147483696" r:id="rId5"/>
    <p:sldMasterId id="2147483721" r:id="rId6"/>
    <p:sldMasterId id="2147483745" r:id="rId7"/>
    <p:sldMasterId id="2147483780" r:id="rId8"/>
    <p:sldMasterId id="2147483810" r:id="rId9"/>
    <p:sldMasterId id="2147484407" r:id="rId10"/>
  </p:sldMasterIdLst>
  <p:notesMasterIdLst>
    <p:notesMasterId r:id="rId124"/>
  </p:notesMasterIdLst>
  <p:handoutMasterIdLst>
    <p:handoutMasterId r:id="rId125"/>
  </p:handoutMasterIdLst>
  <p:sldIdLst>
    <p:sldId id="293" r:id="rId11"/>
    <p:sldId id="1733" r:id="rId12"/>
    <p:sldId id="2076136144" r:id="rId13"/>
    <p:sldId id="2076136145" r:id="rId14"/>
    <p:sldId id="2076136146" r:id="rId15"/>
    <p:sldId id="2076136063" r:id="rId16"/>
    <p:sldId id="2076136084" r:id="rId17"/>
    <p:sldId id="348" r:id="rId18"/>
    <p:sldId id="4626" r:id="rId19"/>
    <p:sldId id="4627" r:id="rId20"/>
    <p:sldId id="343" r:id="rId21"/>
    <p:sldId id="2076136074" r:id="rId22"/>
    <p:sldId id="2076136142" r:id="rId23"/>
    <p:sldId id="2006" r:id="rId24"/>
    <p:sldId id="1935" r:id="rId25"/>
    <p:sldId id="1998" r:id="rId26"/>
    <p:sldId id="2076136075" r:id="rId27"/>
    <p:sldId id="2076136078" r:id="rId28"/>
    <p:sldId id="10577" r:id="rId29"/>
    <p:sldId id="10578" r:id="rId30"/>
    <p:sldId id="1915" r:id="rId31"/>
    <p:sldId id="1927" r:id="rId32"/>
    <p:sldId id="1930" r:id="rId33"/>
    <p:sldId id="2076136085" r:id="rId34"/>
    <p:sldId id="4606" r:id="rId35"/>
    <p:sldId id="4607" r:id="rId36"/>
    <p:sldId id="4608" r:id="rId37"/>
    <p:sldId id="1931" r:id="rId38"/>
    <p:sldId id="4574" r:id="rId39"/>
    <p:sldId id="1932" r:id="rId40"/>
    <p:sldId id="1933" r:id="rId41"/>
    <p:sldId id="2076136079" r:id="rId42"/>
    <p:sldId id="2076136123" r:id="rId43"/>
    <p:sldId id="2076136135" r:id="rId44"/>
    <p:sldId id="2076136080" r:id="rId45"/>
    <p:sldId id="2076136152" r:id="rId46"/>
    <p:sldId id="2076136077" r:id="rId47"/>
    <p:sldId id="1939" r:id="rId48"/>
    <p:sldId id="2001" r:id="rId49"/>
    <p:sldId id="1953" r:id="rId50"/>
    <p:sldId id="2076136130" r:id="rId51"/>
    <p:sldId id="2076136132" r:id="rId52"/>
    <p:sldId id="2076136134" r:id="rId53"/>
    <p:sldId id="2076136088" r:id="rId54"/>
    <p:sldId id="2076136089" r:id="rId55"/>
    <p:sldId id="2076136090" r:id="rId56"/>
    <p:sldId id="2076136133" r:id="rId57"/>
    <p:sldId id="2076136091" r:id="rId58"/>
    <p:sldId id="2076136092" r:id="rId59"/>
    <p:sldId id="2076136093" r:id="rId60"/>
    <p:sldId id="2076136094" r:id="rId61"/>
    <p:sldId id="2076136095" r:id="rId62"/>
    <p:sldId id="2076136096" r:id="rId63"/>
    <p:sldId id="2076136097" r:id="rId64"/>
    <p:sldId id="2076136098" r:id="rId65"/>
    <p:sldId id="2076136099" r:id="rId66"/>
    <p:sldId id="2076136100" r:id="rId67"/>
    <p:sldId id="2076136102" r:id="rId68"/>
    <p:sldId id="2076136103" r:id="rId69"/>
    <p:sldId id="2076136143" r:id="rId70"/>
    <p:sldId id="2076136104" r:id="rId71"/>
    <p:sldId id="2076136124" r:id="rId72"/>
    <p:sldId id="2076136125" r:id="rId73"/>
    <p:sldId id="2076136126" r:id="rId74"/>
    <p:sldId id="2076136127" r:id="rId75"/>
    <p:sldId id="2076136128" r:id="rId76"/>
    <p:sldId id="2076136129" r:id="rId77"/>
    <p:sldId id="2076136105" r:id="rId78"/>
    <p:sldId id="2076136106" r:id="rId79"/>
    <p:sldId id="2076136107" r:id="rId80"/>
    <p:sldId id="2076136108" r:id="rId81"/>
    <p:sldId id="2076136109" r:id="rId82"/>
    <p:sldId id="2076136110" r:id="rId83"/>
    <p:sldId id="2076136111" r:id="rId84"/>
    <p:sldId id="2076136112" r:id="rId85"/>
    <p:sldId id="2076136113" r:id="rId86"/>
    <p:sldId id="2076136114" r:id="rId87"/>
    <p:sldId id="2076136115" r:id="rId88"/>
    <p:sldId id="2076136116" r:id="rId89"/>
    <p:sldId id="2076136117" r:id="rId90"/>
    <p:sldId id="2076136118" r:id="rId91"/>
    <p:sldId id="2076136119" r:id="rId92"/>
    <p:sldId id="2076136120" r:id="rId93"/>
    <p:sldId id="2076136136" r:id="rId94"/>
    <p:sldId id="2076136122" r:id="rId95"/>
    <p:sldId id="2076136121" r:id="rId96"/>
    <p:sldId id="2076136141" r:id="rId97"/>
    <p:sldId id="2076136140" r:id="rId98"/>
    <p:sldId id="333" r:id="rId99"/>
    <p:sldId id="335" r:id="rId100"/>
    <p:sldId id="336" r:id="rId101"/>
    <p:sldId id="337" r:id="rId102"/>
    <p:sldId id="339" r:id="rId103"/>
    <p:sldId id="338" r:id="rId104"/>
    <p:sldId id="341" r:id="rId105"/>
    <p:sldId id="347" r:id="rId106"/>
    <p:sldId id="261" r:id="rId107"/>
    <p:sldId id="263" r:id="rId108"/>
    <p:sldId id="264" r:id="rId109"/>
    <p:sldId id="1732" r:id="rId110"/>
    <p:sldId id="265" r:id="rId111"/>
    <p:sldId id="283" r:id="rId112"/>
    <p:sldId id="349" r:id="rId113"/>
    <p:sldId id="2076136066" r:id="rId114"/>
    <p:sldId id="344" r:id="rId115"/>
    <p:sldId id="305" r:id="rId116"/>
    <p:sldId id="299" r:id="rId117"/>
    <p:sldId id="300" r:id="rId118"/>
    <p:sldId id="301" r:id="rId119"/>
    <p:sldId id="302" r:id="rId120"/>
    <p:sldId id="304" r:id="rId121"/>
    <p:sldId id="346" r:id="rId122"/>
    <p:sldId id="28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2332A4-85FA-274E-8AE2-40CC372F9460}">
          <p14:sldIdLst>
            <p14:sldId id="293"/>
            <p14:sldId id="1733"/>
            <p14:sldId id="2076136144"/>
            <p14:sldId id="2076136145"/>
            <p14:sldId id="2076136146"/>
            <p14:sldId id="2076136063"/>
            <p14:sldId id="2076136084"/>
            <p14:sldId id="348"/>
            <p14:sldId id="4626"/>
            <p14:sldId id="4627"/>
            <p14:sldId id="343"/>
            <p14:sldId id="2076136074"/>
            <p14:sldId id="2076136142"/>
          </p14:sldIdLst>
        </p14:section>
        <p14:section name="RU, Data modelling &amp; partitioning" id="{AA8FBF6F-CF32-4094-A246-BF6D37FA3345}">
          <p14:sldIdLst>
            <p14:sldId id="2006"/>
            <p14:sldId id="1935"/>
            <p14:sldId id="1998"/>
            <p14:sldId id="2076136075"/>
            <p14:sldId id="2076136078"/>
            <p14:sldId id="10577"/>
            <p14:sldId id="10578"/>
            <p14:sldId id="1915"/>
            <p14:sldId id="1927"/>
            <p14:sldId id="1930"/>
            <p14:sldId id="2076136085"/>
            <p14:sldId id="4606"/>
            <p14:sldId id="4607"/>
            <p14:sldId id="4608"/>
            <p14:sldId id="1931"/>
            <p14:sldId id="4574"/>
            <p14:sldId id="1932"/>
            <p14:sldId id="1933"/>
            <p14:sldId id="2076136079"/>
            <p14:sldId id="2076136123"/>
            <p14:sldId id="2076136135"/>
            <p14:sldId id="2076136080"/>
            <p14:sldId id="2076136152"/>
            <p14:sldId id="2076136077"/>
            <p14:sldId id="1939"/>
            <p14:sldId id="2001"/>
            <p14:sldId id="1953"/>
            <p14:sldId id="2076136130"/>
            <p14:sldId id="2076136132"/>
            <p14:sldId id="2076136134"/>
          </p14:sldIdLst>
        </p14:section>
        <p14:section name="Change Feed" id="{F034DC9A-0637-42ED-84E1-68FA1554F297}">
          <p14:sldIdLst>
            <p14:sldId id="2076136088"/>
            <p14:sldId id="2076136089"/>
            <p14:sldId id="2076136090"/>
            <p14:sldId id="2076136133"/>
            <p14:sldId id="2076136091"/>
            <p14:sldId id="2076136092"/>
            <p14:sldId id="2076136093"/>
            <p14:sldId id="2076136094"/>
            <p14:sldId id="2076136095"/>
            <p14:sldId id="2076136096"/>
            <p14:sldId id="2076136097"/>
            <p14:sldId id="2076136098"/>
            <p14:sldId id="2076136099"/>
            <p14:sldId id="2076136100"/>
            <p14:sldId id="2076136102"/>
            <p14:sldId id="2076136103"/>
            <p14:sldId id="2076136143"/>
            <p14:sldId id="2076136104"/>
            <p14:sldId id="2076136124"/>
            <p14:sldId id="2076136125"/>
            <p14:sldId id="2076136126"/>
            <p14:sldId id="2076136127"/>
            <p14:sldId id="2076136128"/>
            <p14:sldId id="2076136129"/>
            <p14:sldId id="2076136105"/>
            <p14:sldId id="2076136106"/>
            <p14:sldId id="2076136107"/>
            <p14:sldId id="2076136108"/>
            <p14:sldId id="2076136109"/>
            <p14:sldId id="2076136110"/>
            <p14:sldId id="2076136111"/>
            <p14:sldId id="2076136112"/>
            <p14:sldId id="2076136113"/>
            <p14:sldId id="2076136114"/>
            <p14:sldId id="2076136115"/>
            <p14:sldId id="2076136116"/>
            <p14:sldId id="2076136117"/>
            <p14:sldId id="2076136118"/>
            <p14:sldId id="2076136119"/>
            <p14:sldId id="2076136120"/>
            <p14:sldId id="2076136136"/>
            <p14:sldId id="2076136122"/>
            <p14:sldId id="2076136121"/>
            <p14:sldId id="2076136141"/>
            <p14:sldId id="2076136140"/>
          </p14:sldIdLst>
        </p14:section>
        <p14:section name="Value Proposition" id="{8DA45812-D23F-664B-A025-AA2B7360BA94}">
          <p14:sldIdLst>
            <p14:sldId id="333"/>
            <p14:sldId id="335"/>
            <p14:sldId id="336"/>
            <p14:sldId id="337"/>
            <p14:sldId id="339"/>
            <p14:sldId id="338"/>
            <p14:sldId id="341"/>
            <p14:sldId id="347"/>
          </p14:sldIdLst>
        </p14:section>
        <p14:section name="App Patterns &amp; Use Cases" id="{32EA7969-2A69-EF47-BA7F-EC433903EFC4}">
          <p14:sldIdLst>
            <p14:sldId id="261"/>
            <p14:sldId id="263"/>
            <p14:sldId id="264"/>
            <p14:sldId id="1732"/>
            <p14:sldId id="265"/>
            <p14:sldId id="283"/>
            <p14:sldId id="349"/>
            <p14:sldId id="2076136066"/>
            <p14:sldId id="344"/>
          </p14:sldIdLst>
        </p14:section>
        <p14:section name="Case Studies" id="{D924F64B-5F12-9649-9CAB-4A67A6ED50AD}">
          <p14:sldIdLst>
            <p14:sldId id="305"/>
            <p14:sldId id="299"/>
            <p14:sldId id="300"/>
            <p14:sldId id="301"/>
            <p14:sldId id="302"/>
            <p14:sldId id="304"/>
            <p14:sldId id="346"/>
          </p14:sldIdLst>
        </p14:section>
        <p14:section name="CTA" id="{03E51E57-9B5C-8541-A735-7E444D375C80}">
          <p14:sldIdLst>
            <p14:sldId id="280"/>
          </p14:sldIdLst>
        </p14:section>
      </p14:sectionLst>
    </p:ext>
    <p:ext uri="{EFAFB233-063F-42B5-8137-9DF3F51BA10A}">
      <p15:sldGuideLst xmlns:p15="http://schemas.microsoft.com/office/powerpoint/2012/main">
        <p15:guide id="1" pos="264" userDrawn="1">
          <p15:clr>
            <a:srgbClr val="A4A3A4"/>
          </p15:clr>
        </p15:guide>
        <p15:guide id="2" pos="3840" userDrawn="1">
          <p15:clr>
            <a:srgbClr val="A4A3A4"/>
          </p15:clr>
        </p15:guide>
        <p15:guide id="3" orient="horz" pos="672" userDrawn="1">
          <p15:clr>
            <a:srgbClr val="A4A3A4"/>
          </p15:clr>
        </p15:guide>
        <p15:guide id="4" orient="horz" pos="432" userDrawn="1">
          <p15:clr>
            <a:srgbClr val="A4A3A4"/>
          </p15:clr>
        </p15:guide>
        <p15:guide id="5" orient="horz" pos="1344" userDrawn="1">
          <p15:clr>
            <a:srgbClr val="A4A3A4"/>
          </p15:clr>
        </p15:guide>
        <p15:guide id="6" orient="horz" pos="1872" userDrawn="1">
          <p15:clr>
            <a:srgbClr val="A4A3A4"/>
          </p15:clr>
        </p15:guide>
        <p15:guide id="7" orient="horz" pos="201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A50934-8E27-6BE9-A39C-49D133201143}" name="Nikisha Reyes-Grange" initials="NR [4]" userId="Anonymous_Nikisha Reyes-Grange" providerId="None"/>
  <p188:author id="{75417445-4608-ADAC-E2F7-FF2A1AE7D620}" name="Evan Aeschlimann" initials="EA" userId="Anonymous_Evan Aeschlimann" providerId="None"/>
  <p188:author id="{BDB6A755-9078-D6FA-860E-659FE6269C7C}" name="Deborah Chen" initials="DC" userId="S::dech@microsoft.com::7f97a314-c1c3-490d-b1ae-6b312725144a" providerId="AD"/>
  <p188:author id="{DC5FD072-1524-7523-D888-B788A87A7075}" name="Justice Zisanhi" initials="JZ" userId="S::juzisanh@microsoft.com::e7af0d18-882e-4797-b09d-81176bcf4965" providerId="AD"/>
  <p188:author id="{0EBC2A7D-11EC-9DF7-D6B6-9965180F21D5}" name="Daniel Schmeichler" initials="DS" userId="Anonymous_Daniel Schmeichler" providerId="None"/>
  <p188:author id="{D7495380-00D9-F63C-B659-22F53B9FAFE5}" name="Thad Allen" initials="TA" userId="Anonymous_Thad Allen" providerId="None"/>
  <p188:author id="{49A38591-8A01-931F-C9DA-65A2C43CAED2}" name="Shveta Ahuja" initials="SA" userId="Anonymous_Shveta Ahuja" providerId="None"/>
  <p188:author id="{36213DE8-BF49-C161-50F6-EF72683B0B51}" name="Anitah Cantele" initials="AC" userId="Anonymous_Anitah Cantel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kisha Reyes-Grange" initials="NR [4]" lastIdx="1" clrIdx="0"/>
  <p:cmAuthor id="2" name="Nikisha Reyes-Grange" initials="NR" lastIdx="25" clrIdx="1"/>
  <p:cmAuthor id="3" name="Nikisha Reyes-Grange" initials="NR [2]" lastIdx="1" clrIdx="2"/>
  <p:cmAuthor id="4" name="Shveta Ahuja" initials="SA" lastIdx="36" clrIdx="3"/>
  <p:cmAuthor id="5" name="Thad Allen" initials="TA" lastIdx="2" clrIdx="4"/>
  <p:cmAuthor id="6" name="Daniel Schmeichler" initials="DS" lastIdx="1" clrIdx="5"/>
  <p:cmAuthor id="7" name="Daniel Schmeichler" initials="DS [2]" lastIdx="1" clrIdx="6"/>
  <p:cmAuthor id="8" name="Daniel Schmeichler" initials="DS [3]" lastIdx="1" clrIdx="7"/>
  <p:cmAuthor id="9" name="Daniel Schmeichler" initials="DS [4]" lastIdx="1" clrIdx="8"/>
  <p:cmAuthor id="10" name="Daniel Schmeichler" initials="DS [5]" lastIdx="1" clrIdx="9"/>
  <p:cmAuthor id="11" name="Daniel Schmeichler" initials="DS [6]" lastIdx="1" clrIdx="10"/>
  <p:cmAuthor id="12" name="Daniel Schmeichler" initials="DES" lastIdx="2" clrIdx="11"/>
  <p:cmAuthor id="13" name="Anitah Cantele" initials="AC" lastIdx="7" clrIdx="12"/>
  <p:cmAuthor id="14" name="Evan Aeschlimann" initials="EA" lastIdx="18" clrIdx="13"/>
  <p:cmAuthor id="15" name="Evan Aeschlimann" initials="EA [2]" lastIdx="1" clrIdx="14"/>
  <p:cmAuthor id="16" name="Evan Aeschlimann" initials="EA [3]" lastIdx="1" clrIdx="15"/>
  <p:cmAuthor id="17" name="Evan Aeschlimann" initials="EA [4]" lastIdx="0" clrIdx="16"/>
  <p:cmAuthor id="18" name="Deborah Chen" initials="DC" lastIdx="2" clrIdx="17">
    <p:extLst>
      <p:ext uri="{19B8F6BF-5375-455C-9EA6-DF929625EA0E}">
        <p15:presenceInfo xmlns:p15="http://schemas.microsoft.com/office/powerpoint/2012/main" userId="S::dech@microsoft.com::7f97a314-c1c3-490d-b1ae-6b31272514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00000"/>
    <a:srgbClr val="0177D7"/>
    <a:srgbClr val="F3F3F3"/>
    <a:srgbClr val="E1E1E1"/>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2D71E9-3499-4273-9D60-A5308A87C87C}" v="1" dt="2020-03-05T21:29:03.5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3" y="39"/>
      </p:cViewPr>
      <p:guideLst>
        <p:guide pos="264"/>
        <p:guide pos="3840"/>
        <p:guide orient="horz" pos="672"/>
        <p:guide orient="horz" pos="432"/>
        <p:guide orient="horz" pos="1344"/>
        <p:guide orient="horz" pos="1872"/>
        <p:guide orient="horz" pos="2016"/>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tableStyles" Target="tableStyle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microsoft.com/office/2015/10/relationships/revisionInfo" Target="revisionInfo.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microsoft.com/office/2018/10/relationships/authors" Target="author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s>
</file>

<file path=ppt/comments/modernComment_7BBF52C6_69285422.xml><?xml version="1.0" encoding="utf-8"?>
<p188:cmLst xmlns:a="http://schemas.openxmlformats.org/drawingml/2006/main" xmlns:r="http://schemas.openxmlformats.org/officeDocument/2006/relationships" xmlns:p188="http://schemas.microsoft.com/office/powerpoint/2018/8/main">
  <p188:cm id="{D6071653-206C-40B0-9542-EF0EA89A3714}" authorId="{DC5FD072-1524-7523-D888-B788A87A7075}" created="2019-10-23T04:11:17.565">
    <ac:deMkLst xmlns:ac="http://schemas.microsoft.com/office/drawing/2013/main/command">
      <pc:docMk xmlns:pc="http://schemas.microsoft.com/office/powerpoint/2013/main/command"/>
      <pc:sldMk xmlns:pc="http://schemas.microsoft.com/office/powerpoint/2013/main/command" cId="1764250658" sldId="2076136134"/>
      <ac:spMk id="11" creationId="{A699F707-65B9-4256-8FD8-0B31D43D9FF1}"/>
    </ac:deMkLst>
    <p188:txBody>
      <a:bodyPr/>
      <a:lstStyle/>
      <a:p>
        <a:r>
          <a:rPr lang="en-US"/>
          <a:t>This would be easier if the id  is same as packageId or if there is packageId field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25B208-62F9-41A8-BD8B-6CD61FB0C6B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7F5374D-BD12-478F-8CEF-14EEEA55BC4E}">
      <dgm:prSet phldrT="[Text]" custT="1"/>
      <dgm:spPr/>
      <dgm:t>
        <a:bodyPr/>
        <a:lstStyle/>
        <a:p>
          <a:r>
            <a:rPr lang="en-CA" sz="1600"/>
            <a:t>Retail/e-commerce</a:t>
          </a:r>
          <a:endParaRPr lang="en-US" sz="1600"/>
        </a:p>
      </dgm:t>
    </dgm:pt>
    <dgm:pt modelId="{6285E72A-4B1B-4D70-B2A1-6EB93A60B7DB}" type="parTrans" cxnId="{31E97E93-1AFD-47BE-893C-874BF92EA12F}">
      <dgm:prSet/>
      <dgm:spPr/>
      <dgm:t>
        <a:bodyPr/>
        <a:lstStyle/>
        <a:p>
          <a:endParaRPr lang="en-US" sz="1600"/>
        </a:p>
      </dgm:t>
    </dgm:pt>
    <dgm:pt modelId="{BA67CCB6-BE53-49AA-A0B0-9E19F7D50F4D}" type="sibTrans" cxnId="{31E97E93-1AFD-47BE-893C-874BF92EA12F}">
      <dgm:prSet/>
      <dgm:spPr/>
      <dgm:t>
        <a:bodyPr/>
        <a:lstStyle/>
        <a:p>
          <a:endParaRPr lang="en-US" sz="1600"/>
        </a:p>
      </dgm:t>
    </dgm:pt>
    <dgm:pt modelId="{EC1FDEDD-059C-4BF7-8A04-8D364B5A9583}">
      <dgm:prSet phldrT="[Text]" custT="1"/>
      <dgm:spPr/>
      <dgm:t>
        <a:bodyPr/>
        <a:lstStyle/>
        <a:p>
          <a:r>
            <a:rPr lang="en-CA" sz="1600"/>
            <a:t>Manufacturing</a:t>
          </a:r>
          <a:endParaRPr lang="en-US" sz="1600"/>
        </a:p>
      </dgm:t>
    </dgm:pt>
    <dgm:pt modelId="{BCABAB92-962F-4FB7-AA90-68FEA6528D03}" type="parTrans" cxnId="{7D594FCD-1B44-4CEB-92A0-4A8529D1064E}">
      <dgm:prSet/>
      <dgm:spPr/>
      <dgm:t>
        <a:bodyPr/>
        <a:lstStyle/>
        <a:p>
          <a:endParaRPr lang="en-US" sz="1600"/>
        </a:p>
      </dgm:t>
    </dgm:pt>
    <dgm:pt modelId="{9630F2A7-DC94-4F79-A5D1-CE2A0935ECA2}" type="sibTrans" cxnId="{7D594FCD-1B44-4CEB-92A0-4A8529D1064E}">
      <dgm:prSet/>
      <dgm:spPr/>
      <dgm:t>
        <a:bodyPr/>
        <a:lstStyle/>
        <a:p>
          <a:endParaRPr lang="en-US" sz="1600"/>
        </a:p>
      </dgm:t>
    </dgm:pt>
    <dgm:pt modelId="{CE6DD558-1711-43D5-9955-7C738645E018}">
      <dgm:prSet phldrT="[Text]" custT="1"/>
      <dgm:spPr/>
      <dgm:t>
        <a:bodyPr/>
        <a:lstStyle/>
        <a:p>
          <a:r>
            <a:rPr lang="en-CA" sz="1600"/>
            <a:t>Financial Services</a:t>
          </a:r>
          <a:endParaRPr lang="en-US" sz="1600"/>
        </a:p>
      </dgm:t>
    </dgm:pt>
    <dgm:pt modelId="{B052B52B-3BCB-4A2F-92C7-3BA391057AD6}" type="parTrans" cxnId="{8B173857-4CCF-49E5-A5DA-D7338DB612AD}">
      <dgm:prSet/>
      <dgm:spPr/>
      <dgm:t>
        <a:bodyPr/>
        <a:lstStyle/>
        <a:p>
          <a:endParaRPr lang="en-US" sz="1600"/>
        </a:p>
      </dgm:t>
    </dgm:pt>
    <dgm:pt modelId="{C93BD5D7-8934-4358-9650-C1A9D85986AB}" type="sibTrans" cxnId="{8B173857-4CCF-49E5-A5DA-D7338DB612AD}">
      <dgm:prSet/>
      <dgm:spPr/>
      <dgm:t>
        <a:bodyPr/>
        <a:lstStyle/>
        <a:p>
          <a:endParaRPr lang="en-US" sz="1600"/>
        </a:p>
      </dgm:t>
    </dgm:pt>
    <dgm:pt modelId="{9F13CF84-082F-4AB8-A3B9-0F33F41BB6FE}">
      <dgm:prSet phldrT="[Text]" custT="1"/>
      <dgm:spPr/>
      <dgm:t>
        <a:bodyPr/>
        <a:lstStyle/>
        <a:p>
          <a:r>
            <a:rPr lang="en-CA" sz="1600"/>
            <a:t>Logistics</a:t>
          </a:r>
          <a:endParaRPr lang="en-US" sz="1600"/>
        </a:p>
      </dgm:t>
    </dgm:pt>
    <dgm:pt modelId="{809AC5CF-2B58-45C1-99DF-6E145A184AD4}" type="parTrans" cxnId="{F20C53AC-383F-416D-8EFE-799723202BD6}">
      <dgm:prSet/>
      <dgm:spPr/>
      <dgm:t>
        <a:bodyPr/>
        <a:lstStyle/>
        <a:p>
          <a:endParaRPr lang="en-US" sz="1400"/>
        </a:p>
      </dgm:t>
    </dgm:pt>
    <dgm:pt modelId="{6F1D3096-517C-4732-9B6B-C2D4009CFE97}" type="sibTrans" cxnId="{F20C53AC-383F-416D-8EFE-799723202BD6}">
      <dgm:prSet/>
      <dgm:spPr/>
      <dgm:t>
        <a:bodyPr/>
        <a:lstStyle/>
        <a:p>
          <a:endParaRPr lang="en-US" sz="1400"/>
        </a:p>
      </dgm:t>
    </dgm:pt>
    <dgm:pt modelId="{8B50FBBD-FCA2-455F-8864-75051C22E526}">
      <dgm:prSet phldrT="[Text]" custT="1"/>
      <dgm:spPr/>
      <dgm:t>
        <a:bodyPr/>
        <a:lstStyle/>
        <a:p>
          <a:r>
            <a:rPr lang="en-CA" sz="1600"/>
            <a:t>Gaming </a:t>
          </a:r>
          <a:br>
            <a:rPr lang="en-CA" sz="1600"/>
          </a:br>
          <a:r>
            <a:rPr lang="en-CA" sz="1600"/>
            <a:t>(Asia and W. USA)</a:t>
          </a:r>
          <a:endParaRPr lang="en-US" sz="1600"/>
        </a:p>
      </dgm:t>
    </dgm:pt>
    <dgm:pt modelId="{6E374A12-D91F-4A6E-902F-BFDB1F6E6EED}" type="parTrans" cxnId="{813B9612-608F-4815-B0D3-5DF9E12FC630}">
      <dgm:prSet/>
      <dgm:spPr/>
      <dgm:t>
        <a:bodyPr/>
        <a:lstStyle/>
        <a:p>
          <a:endParaRPr lang="en-US"/>
        </a:p>
      </dgm:t>
    </dgm:pt>
    <dgm:pt modelId="{5091B387-35E7-4646-A8F7-D9EF799288C3}" type="sibTrans" cxnId="{813B9612-608F-4815-B0D3-5DF9E12FC630}">
      <dgm:prSet/>
      <dgm:spPr/>
      <dgm:t>
        <a:bodyPr/>
        <a:lstStyle/>
        <a:p>
          <a:endParaRPr lang="en-US"/>
        </a:p>
      </dgm:t>
    </dgm:pt>
    <dgm:pt modelId="{C331A554-8007-4948-9D1B-88CD61B4CFD2}" type="pres">
      <dgm:prSet presAssocID="{A725B208-62F9-41A8-BD8B-6CD61FB0C6B9}" presName="diagram" presStyleCnt="0">
        <dgm:presLayoutVars>
          <dgm:dir/>
          <dgm:resizeHandles val="exact"/>
        </dgm:presLayoutVars>
      </dgm:prSet>
      <dgm:spPr/>
    </dgm:pt>
    <dgm:pt modelId="{487B2498-F6F3-4728-A114-CB2B748088D3}" type="pres">
      <dgm:prSet presAssocID="{17F5374D-BD12-478F-8CEF-14EEEA55BC4E}" presName="node" presStyleLbl="node1" presStyleIdx="0" presStyleCnt="5">
        <dgm:presLayoutVars>
          <dgm:bulletEnabled val="1"/>
        </dgm:presLayoutVars>
      </dgm:prSet>
      <dgm:spPr/>
    </dgm:pt>
    <dgm:pt modelId="{5E39D779-9BFF-4F95-9D35-BA38A6B90BD4}" type="pres">
      <dgm:prSet presAssocID="{BA67CCB6-BE53-49AA-A0B0-9E19F7D50F4D}" presName="sibTrans" presStyleCnt="0"/>
      <dgm:spPr/>
    </dgm:pt>
    <dgm:pt modelId="{53B3B3AC-C455-4DFE-AE46-74D7C840EA60}" type="pres">
      <dgm:prSet presAssocID="{EC1FDEDD-059C-4BF7-8A04-8D364B5A9583}" presName="node" presStyleLbl="node1" presStyleIdx="1" presStyleCnt="5">
        <dgm:presLayoutVars>
          <dgm:bulletEnabled val="1"/>
        </dgm:presLayoutVars>
      </dgm:prSet>
      <dgm:spPr/>
    </dgm:pt>
    <dgm:pt modelId="{5D8C6E07-ECBC-4A35-92A7-F452D137BFDB}" type="pres">
      <dgm:prSet presAssocID="{9630F2A7-DC94-4F79-A5D1-CE2A0935ECA2}" presName="sibTrans" presStyleCnt="0"/>
      <dgm:spPr/>
    </dgm:pt>
    <dgm:pt modelId="{EE075148-4F44-45D0-A157-67DBCEEAB663}" type="pres">
      <dgm:prSet presAssocID="{9F13CF84-082F-4AB8-A3B9-0F33F41BB6FE}" presName="node" presStyleLbl="node1" presStyleIdx="2" presStyleCnt="5">
        <dgm:presLayoutVars>
          <dgm:bulletEnabled val="1"/>
        </dgm:presLayoutVars>
      </dgm:prSet>
      <dgm:spPr/>
    </dgm:pt>
    <dgm:pt modelId="{DFD24262-93BB-4D8A-87D6-84E895C1F950}" type="pres">
      <dgm:prSet presAssocID="{6F1D3096-517C-4732-9B6B-C2D4009CFE97}" presName="sibTrans" presStyleCnt="0"/>
      <dgm:spPr/>
    </dgm:pt>
    <dgm:pt modelId="{774F8589-25CA-45DB-8584-5B16DD51BBCE}" type="pres">
      <dgm:prSet presAssocID="{CE6DD558-1711-43D5-9955-7C738645E018}" presName="node" presStyleLbl="node1" presStyleIdx="3" presStyleCnt="5">
        <dgm:presLayoutVars>
          <dgm:bulletEnabled val="1"/>
        </dgm:presLayoutVars>
      </dgm:prSet>
      <dgm:spPr/>
    </dgm:pt>
    <dgm:pt modelId="{C508F4AF-1081-46B1-BFD5-5AD259AA9977}" type="pres">
      <dgm:prSet presAssocID="{C93BD5D7-8934-4358-9650-C1A9D85986AB}" presName="sibTrans" presStyleCnt="0"/>
      <dgm:spPr/>
    </dgm:pt>
    <dgm:pt modelId="{4CB671A1-76F0-4068-8202-B3B83D6F8A96}" type="pres">
      <dgm:prSet presAssocID="{8B50FBBD-FCA2-455F-8864-75051C22E526}" presName="node" presStyleLbl="node1" presStyleIdx="4" presStyleCnt="5">
        <dgm:presLayoutVars>
          <dgm:bulletEnabled val="1"/>
        </dgm:presLayoutVars>
      </dgm:prSet>
      <dgm:spPr/>
    </dgm:pt>
  </dgm:ptLst>
  <dgm:cxnLst>
    <dgm:cxn modelId="{813B9612-608F-4815-B0D3-5DF9E12FC630}" srcId="{A725B208-62F9-41A8-BD8B-6CD61FB0C6B9}" destId="{8B50FBBD-FCA2-455F-8864-75051C22E526}" srcOrd="4" destOrd="0" parTransId="{6E374A12-D91F-4A6E-902F-BFDB1F6E6EED}" sibTransId="{5091B387-35E7-4646-A8F7-D9EF799288C3}"/>
    <dgm:cxn modelId="{C62D671E-F424-4645-AF8B-F91995AD9D6E}" type="presOf" srcId="{9F13CF84-082F-4AB8-A3B9-0F33F41BB6FE}" destId="{EE075148-4F44-45D0-A157-67DBCEEAB663}" srcOrd="0" destOrd="0" presId="urn:microsoft.com/office/officeart/2005/8/layout/default"/>
    <dgm:cxn modelId="{B3A62542-8CA5-4C56-86FB-61C262819309}" type="presOf" srcId="{A725B208-62F9-41A8-BD8B-6CD61FB0C6B9}" destId="{C331A554-8007-4948-9D1B-88CD61B4CFD2}" srcOrd="0" destOrd="0" presId="urn:microsoft.com/office/officeart/2005/8/layout/default"/>
    <dgm:cxn modelId="{8B173857-4CCF-49E5-A5DA-D7338DB612AD}" srcId="{A725B208-62F9-41A8-BD8B-6CD61FB0C6B9}" destId="{CE6DD558-1711-43D5-9955-7C738645E018}" srcOrd="3" destOrd="0" parTransId="{B052B52B-3BCB-4A2F-92C7-3BA391057AD6}" sibTransId="{C93BD5D7-8934-4358-9650-C1A9D85986AB}"/>
    <dgm:cxn modelId="{4F411E7A-89CA-4E6D-9B21-4558B1FC3729}" type="presOf" srcId="{8B50FBBD-FCA2-455F-8864-75051C22E526}" destId="{4CB671A1-76F0-4068-8202-B3B83D6F8A96}" srcOrd="0" destOrd="0" presId="urn:microsoft.com/office/officeart/2005/8/layout/default"/>
    <dgm:cxn modelId="{31E97E93-1AFD-47BE-893C-874BF92EA12F}" srcId="{A725B208-62F9-41A8-BD8B-6CD61FB0C6B9}" destId="{17F5374D-BD12-478F-8CEF-14EEEA55BC4E}" srcOrd="0" destOrd="0" parTransId="{6285E72A-4B1B-4D70-B2A1-6EB93A60B7DB}" sibTransId="{BA67CCB6-BE53-49AA-A0B0-9E19F7D50F4D}"/>
    <dgm:cxn modelId="{F20C53AC-383F-416D-8EFE-799723202BD6}" srcId="{A725B208-62F9-41A8-BD8B-6CD61FB0C6B9}" destId="{9F13CF84-082F-4AB8-A3B9-0F33F41BB6FE}" srcOrd="2" destOrd="0" parTransId="{809AC5CF-2B58-45C1-99DF-6E145A184AD4}" sibTransId="{6F1D3096-517C-4732-9B6B-C2D4009CFE97}"/>
    <dgm:cxn modelId="{1E6E33C7-5576-4BB1-A49F-7A9CB9607BA4}" type="presOf" srcId="{CE6DD558-1711-43D5-9955-7C738645E018}" destId="{774F8589-25CA-45DB-8584-5B16DD51BBCE}" srcOrd="0" destOrd="0" presId="urn:microsoft.com/office/officeart/2005/8/layout/default"/>
    <dgm:cxn modelId="{835DC3C9-2A35-4CC9-BDF9-6C05CA62722A}" type="presOf" srcId="{17F5374D-BD12-478F-8CEF-14EEEA55BC4E}" destId="{487B2498-F6F3-4728-A114-CB2B748088D3}" srcOrd="0" destOrd="0" presId="urn:microsoft.com/office/officeart/2005/8/layout/default"/>
    <dgm:cxn modelId="{7D594FCD-1B44-4CEB-92A0-4A8529D1064E}" srcId="{A725B208-62F9-41A8-BD8B-6CD61FB0C6B9}" destId="{EC1FDEDD-059C-4BF7-8A04-8D364B5A9583}" srcOrd="1" destOrd="0" parTransId="{BCABAB92-962F-4FB7-AA90-68FEA6528D03}" sibTransId="{9630F2A7-DC94-4F79-A5D1-CE2A0935ECA2}"/>
    <dgm:cxn modelId="{045EADD8-A212-4B06-9F74-13358E4A5F9F}" type="presOf" srcId="{EC1FDEDD-059C-4BF7-8A04-8D364B5A9583}" destId="{53B3B3AC-C455-4DFE-AE46-74D7C840EA60}" srcOrd="0" destOrd="0" presId="urn:microsoft.com/office/officeart/2005/8/layout/default"/>
    <dgm:cxn modelId="{97235227-FFF1-4F27-B6D5-4965761470A7}" type="presParOf" srcId="{C331A554-8007-4948-9D1B-88CD61B4CFD2}" destId="{487B2498-F6F3-4728-A114-CB2B748088D3}" srcOrd="0" destOrd="0" presId="urn:microsoft.com/office/officeart/2005/8/layout/default"/>
    <dgm:cxn modelId="{3C80DC1D-DA3B-4C8D-BDF7-BCF9B277E898}" type="presParOf" srcId="{C331A554-8007-4948-9D1B-88CD61B4CFD2}" destId="{5E39D779-9BFF-4F95-9D35-BA38A6B90BD4}" srcOrd="1" destOrd="0" presId="urn:microsoft.com/office/officeart/2005/8/layout/default"/>
    <dgm:cxn modelId="{3D9A536D-ACD9-462B-9B24-01B0F155F14A}" type="presParOf" srcId="{C331A554-8007-4948-9D1B-88CD61B4CFD2}" destId="{53B3B3AC-C455-4DFE-AE46-74D7C840EA60}" srcOrd="2" destOrd="0" presId="urn:microsoft.com/office/officeart/2005/8/layout/default"/>
    <dgm:cxn modelId="{5FB808B8-BE1A-4E44-AE2C-4DE7C7CC4043}" type="presParOf" srcId="{C331A554-8007-4948-9D1B-88CD61B4CFD2}" destId="{5D8C6E07-ECBC-4A35-92A7-F452D137BFDB}" srcOrd="3" destOrd="0" presId="urn:microsoft.com/office/officeart/2005/8/layout/default"/>
    <dgm:cxn modelId="{18B4570B-8082-4E31-AB23-CE250E84C1E3}" type="presParOf" srcId="{C331A554-8007-4948-9D1B-88CD61B4CFD2}" destId="{EE075148-4F44-45D0-A157-67DBCEEAB663}" srcOrd="4" destOrd="0" presId="urn:microsoft.com/office/officeart/2005/8/layout/default"/>
    <dgm:cxn modelId="{3E2B20FA-7002-4B20-82B0-FA89C228E8CD}" type="presParOf" srcId="{C331A554-8007-4948-9D1B-88CD61B4CFD2}" destId="{DFD24262-93BB-4D8A-87D6-84E895C1F950}" srcOrd="5" destOrd="0" presId="urn:microsoft.com/office/officeart/2005/8/layout/default"/>
    <dgm:cxn modelId="{9044FC0E-66D3-4BA8-ACE8-96C234965072}" type="presParOf" srcId="{C331A554-8007-4948-9D1B-88CD61B4CFD2}" destId="{774F8589-25CA-45DB-8584-5B16DD51BBCE}" srcOrd="6" destOrd="0" presId="urn:microsoft.com/office/officeart/2005/8/layout/default"/>
    <dgm:cxn modelId="{DA6C4D8D-C9BB-4F0C-BF79-530002F24473}" type="presParOf" srcId="{C331A554-8007-4948-9D1B-88CD61B4CFD2}" destId="{C508F4AF-1081-46B1-BFD5-5AD259AA9977}" srcOrd="7" destOrd="0" presId="urn:microsoft.com/office/officeart/2005/8/layout/default"/>
    <dgm:cxn modelId="{7013A081-32C2-4C6E-9199-5E03D956FF54}" type="presParOf" srcId="{C331A554-8007-4948-9D1B-88CD61B4CFD2}" destId="{4CB671A1-76F0-4068-8202-B3B83D6F8A9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B2498-F6F3-4728-A114-CB2B748088D3}">
      <dsp:nvSpPr>
        <dsp:cNvPr id="0" name=""/>
        <dsp:cNvSpPr/>
      </dsp:nvSpPr>
      <dsp:spPr>
        <a:xfrm>
          <a:off x="3568"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Retail/e-commerce</a:t>
          </a:r>
          <a:endParaRPr lang="en-US" sz="1600" kern="1200"/>
        </a:p>
      </dsp:txBody>
      <dsp:txXfrm>
        <a:off x="3568" y="168477"/>
        <a:ext cx="1932023" cy="1159213"/>
      </dsp:txXfrm>
    </dsp:sp>
    <dsp:sp modelId="{53B3B3AC-C455-4DFE-AE46-74D7C840EA60}">
      <dsp:nvSpPr>
        <dsp:cNvPr id="0" name=""/>
        <dsp:cNvSpPr/>
      </dsp:nvSpPr>
      <dsp:spPr>
        <a:xfrm>
          <a:off x="2128793"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Manufacturing</a:t>
          </a:r>
          <a:endParaRPr lang="en-US" sz="1600" kern="1200"/>
        </a:p>
      </dsp:txBody>
      <dsp:txXfrm>
        <a:off x="2128793" y="168477"/>
        <a:ext cx="1932023" cy="1159213"/>
      </dsp:txXfrm>
    </dsp:sp>
    <dsp:sp modelId="{EE075148-4F44-45D0-A157-67DBCEEAB663}">
      <dsp:nvSpPr>
        <dsp:cNvPr id="0" name=""/>
        <dsp:cNvSpPr/>
      </dsp:nvSpPr>
      <dsp:spPr>
        <a:xfrm>
          <a:off x="4254019"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Logistics</a:t>
          </a:r>
          <a:endParaRPr lang="en-US" sz="1600" kern="1200"/>
        </a:p>
      </dsp:txBody>
      <dsp:txXfrm>
        <a:off x="4254019" y="168477"/>
        <a:ext cx="1932023" cy="1159213"/>
      </dsp:txXfrm>
    </dsp:sp>
    <dsp:sp modelId="{774F8589-25CA-45DB-8584-5B16DD51BBCE}">
      <dsp:nvSpPr>
        <dsp:cNvPr id="0" name=""/>
        <dsp:cNvSpPr/>
      </dsp:nvSpPr>
      <dsp:spPr>
        <a:xfrm>
          <a:off x="6379244"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Financial Services</a:t>
          </a:r>
          <a:endParaRPr lang="en-US" sz="1600" kern="1200"/>
        </a:p>
      </dsp:txBody>
      <dsp:txXfrm>
        <a:off x="6379244" y="168477"/>
        <a:ext cx="1932023" cy="1159213"/>
      </dsp:txXfrm>
    </dsp:sp>
    <dsp:sp modelId="{4CB671A1-76F0-4068-8202-B3B83D6F8A96}">
      <dsp:nvSpPr>
        <dsp:cNvPr id="0" name=""/>
        <dsp:cNvSpPr/>
      </dsp:nvSpPr>
      <dsp:spPr>
        <a:xfrm>
          <a:off x="8504470"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Gaming </a:t>
          </a:r>
          <a:br>
            <a:rPr lang="en-CA" sz="1600" kern="1200"/>
          </a:br>
          <a:r>
            <a:rPr lang="en-CA" sz="1600" kern="1200"/>
            <a:t>(Asia and W. USA)</a:t>
          </a:r>
          <a:endParaRPr lang="en-US" sz="1600" kern="1200"/>
        </a:p>
      </dsp:txBody>
      <dsp:txXfrm>
        <a:off x="8504470" y="168477"/>
        <a:ext cx="1932023" cy="115921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6279B2-FEAB-4EA6-8627-AAC7230ACF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B9B0DE-9347-4026-A1E1-817D2CEA56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25DC4-CFE3-4EAF-95D2-AC092812AC9F}" type="datetimeFigureOut">
              <a:rPr lang="en-US" smtClean="0"/>
              <a:t>3/5/2020</a:t>
            </a:fld>
            <a:endParaRPr lang="en-US"/>
          </a:p>
        </p:txBody>
      </p:sp>
      <p:sp>
        <p:nvSpPr>
          <p:cNvPr id="4" name="Footer Placeholder 3">
            <a:extLst>
              <a:ext uri="{FF2B5EF4-FFF2-40B4-BE49-F238E27FC236}">
                <a16:creationId xmlns:a16="http://schemas.microsoft.com/office/drawing/2014/main" id="{F3E7D66E-801D-42E3-9395-690217CA74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63927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6340F-A3E4-9041-ADD0-12BC00EA7419}" type="datetimeFigureOut">
              <a:rPr lang="en-US" smtClean="0"/>
              <a:t>3/5/2020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9A09B-4A39-974B-9594-129A7470D52A}" type="slidenum">
              <a:rPr lang="en-US" smtClean="0"/>
              <a:t>‹#›</a:t>
            </a:fld>
            <a:endParaRPr lang="en-US"/>
          </a:p>
        </p:txBody>
      </p:sp>
    </p:spTree>
    <p:extLst>
      <p:ext uri="{BB962C8B-B14F-4D97-AF65-F5344CB8AC3E}">
        <p14:creationId xmlns:p14="http://schemas.microsoft.com/office/powerpoint/2010/main" val="136726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a:t>
            </a:fld>
            <a:endParaRPr lang="en-US"/>
          </a:p>
        </p:txBody>
      </p:sp>
    </p:spTree>
    <p:extLst>
      <p:ext uri="{BB962C8B-B14F-4D97-AF65-F5344CB8AC3E}">
        <p14:creationId xmlns:p14="http://schemas.microsoft.com/office/powerpoint/2010/main" val="8050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945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995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370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1667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56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931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00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590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206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3/5/2020 1:03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62243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661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3/5/2020 1:03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34001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3/5/2020 1:03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139437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6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835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896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65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961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298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112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12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a:t>
            </a:fld>
            <a:endParaRPr lang="en-US"/>
          </a:p>
        </p:txBody>
      </p:sp>
    </p:spTree>
    <p:extLst>
      <p:ext uri="{BB962C8B-B14F-4D97-AF65-F5344CB8AC3E}">
        <p14:creationId xmlns:p14="http://schemas.microsoft.com/office/powerpoint/2010/main" val="3654842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17984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16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 only processed once by Azure Cosmos DB</a:t>
            </a:r>
          </a:p>
          <a:p>
            <a:r>
              <a:rPr lang="en-US"/>
              <a:t>Each microservice subscribes to the change feed </a:t>
            </a:r>
          </a:p>
          <a:p>
            <a:r>
              <a:rPr lang="en-US"/>
              <a:t>Microservices have business logic</a:t>
            </a:r>
          </a:p>
          <a:p>
            <a:r>
              <a:rPr lang="en-US"/>
              <a:t>Independent, scalable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298484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049948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4274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016391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089174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275279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68034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use cases for event sourcing in retail</a:t>
            </a:r>
          </a:p>
          <a:p>
            <a:r>
              <a:rPr lang="en-US"/>
              <a:t>An example of an event is …</a:t>
            </a:r>
          </a:p>
          <a:p>
            <a:r>
              <a:rPr lang="en-US"/>
              <a:t>Jet.com build their architecture using event-sourcing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099997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 only processed once by Azure Cosmos DB</a:t>
            </a:r>
          </a:p>
          <a:p>
            <a:r>
              <a:rPr lang="en-US"/>
              <a:t>Each microservice subscribes to the change feed </a:t>
            </a:r>
          </a:p>
          <a:p>
            <a:r>
              <a:rPr lang="en-US"/>
              <a:t>Microservices have business logic</a:t>
            </a:r>
          </a:p>
          <a:p>
            <a:r>
              <a:rPr lang="en-US"/>
              <a:t>Independent, scalable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106928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available here: https://github.com/Azure-Samples/cosmosdb-materialized-views</a:t>
            </a:r>
          </a:p>
        </p:txBody>
      </p:sp>
      <p:sp>
        <p:nvSpPr>
          <p:cNvPr id="4" name="Slide Number Placeholder 3"/>
          <p:cNvSpPr>
            <a:spLocks noGrp="1"/>
          </p:cNvSpPr>
          <p:nvPr>
            <p:ph type="sldNum" sz="quarter" idx="5"/>
          </p:nvPr>
        </p:nvSpPr>
        <p:spPr/>
        <p:txBody>
          <a:bodyPr/>
          <a:lstStyle/>
          <a:p>
            <a:fld id="{DE955128-46DB-4B46-8D54-0B8BFA51CA0B}" type="slidenum">
              <a:rPr lang="en-US" smtClean="0"/>
              <a:pPr/>
              <a:t>82</a:t>
            </a:fld>
            <a:endParaRPr lang="en-US"/>
          </a:p>
        </p:txBody>
      </p:sp>
    </p:spTree>
    <p:extLst>
      <p:ext uri="{BB962C8B-B14F-4D97-AF65-F5344CB8AC3E}">
        <p14:creationId xmlns:p14="http://schemas.microsoft.com/office/powerpoint/2010/main" val="1044270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23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265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86</a:t>
            </a:fld>
            <a:endParaRPr lang="en-US"/>
          </a:p>
        </p:txBody>
      </p:sp>
    </p:spTree>
    <p:extLst>
      <p:ext uri="{BB962C8B-B14F-4D97-AF65-F5344CB8AC3E}">
        <p14:creationId xmlns:p14="http://schemas.microsoft.com/office/powerpoint/2010/main" val="38030263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89</a:t>
            </a:fld>
            <a:endParaRPr lang="en-US"/>
          </a:p>
        </p:txBody>
      </p:sp>
    </p:spTree>
    <p:extLst>
      <p:ext uri="{BB962C8B-B14F-4D97-AF65-F5344CB8AC3E}">
        <p14:creationId xmlns:p14="http://schemas.microsoft.com/office/powerpoint/2010/main" val="171253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90</a:t>
            </a:fld>
            <a:endParaRPr lang="en-US"/>
          </a:p>
        </p:txBody>
      </p:sp>
    </p:spTree>
    <p:extLst>
      <p:ext uri="{BB962C8B-B14F-4D97-AF65-F5344CB8AC3E}">
        <p14:creationId xmlns:p14="http://schemas.microsoft.com/office/powerpoint/2010/main" val="49900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91</a:t>
            </a:fld>
            <a:endParaRPr lang="en-US"/>
          </a:p>
        </p:txBody>
      </p:sp>
    </p:spTree>
    <p:extLst>
      <p:ext uri="{BB962C8B-B14F-4D97-AF65-F5344CB8AC3E}">
        <p14:creationId xmlns:p14="http://schemas.microsoft.com/office/powerpoint/2010/main" val="19579816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92</a:t>
            </a:fld>
            <a:endParaRPr lang="en-US"/>
          </a:p>
        </p:txBody>
      </p:sp>
    </p:spTree>
    <p:extLst>
      <p:ext uri="{BB962C8B-B14F-4D97-AF65-F5344CB8AC3E}">
        <p14:creationId xmlns:p14="http://schemas.microsoft.com/office/powerpoint/2010/main" val="1453159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93</a:t>
            </a:fld>
            <a:endParaRPr lang="en-US"/>
          </a:p>
        </p:txBody>
      </p:sp>
    </p:spTree>
    <p:extLst>
      <p:ext uri="{BB962C8B-B14F-4D97-AF65-F5344CB8AC3E}">
        <p14:creationId xmlns:p14="http://schemas.microsoft.com/office/powerpoint/2010/main" val="1321940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Massive scale: unlimited storage and throughput</a:t>
            </a:r>
          </a:p>
          <a:p>
            <a:r>
              <a:rPr lang="en-US"/>
              <a:t>Mission critical: because of our industry-leading SLAs</a:t>
            </a:r>
          </a:p>
          <a:p>
            <a:r>
              <a:rPr lang="en-US"/>
              <a:t>Optimize speed and cost: elastic throughput (1+ million scale up/down per day)</a:t>
            </a:r>
          </a:p>
          <a:p>
            <a:r>
              <a:rPr lang="en-US"/>
              <a:t>High availability: 7 9s actually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224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fld id="{5996BA33-6360-40A1-9606-58E0047CF44A}" type="slidenum">
              <a:rPr lang="en-US" smtClean="0"/>
              <a:t>94</a:t>
            </a:fld>
            <a:endParaRPr lang="en-US"/>
          </a:p>
        </p:txBody>
      </p:sp>
    </p:spTree>
    <p:extLst>
      <p:ext uri="{BB962C8B-B14F-4D97-AF65-F5344CB8AC3E}">
        <p14:creationId xmlns:p14="http://schemas.microsoft.com/office/powerpoint/2010/main" val="696412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95</a:t>
            </a:fld>
            <a:endParaRPr lang="en-US"/>
          </a:p>
        </p:txBody>
      </p:sp>
    </p:spTree>
    <p:extLst>
      <p:ext uri="{BB962C8B-B14F-4D97-AF65-F5344CB8AC3E}">
        <p14:creationId xmlns:p14="http://schemas.microsoft.com/office/powerpoint/2010/main" val="63012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96</a:t>
            </a:fld>
            <a:endParaRPr lang="en-US"/>
          </a:p>
        </p:txBody>
      </p:sp>
    </p:spTree>
    <p:extLst>
      <p:ext uri="{BB962C8B-B14F-4D97-AF65-F5344CB8AC3E}">
        <p14:creationId xmlns:p14="http://schemas.microsoft.com/office/powerpoint/2010/main" val="1500570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97</a:t>
            </a:fld>
            <a:endParaRPr lang="en-US"/>
          </a:p>
        </p:txBody>
      </p:sp>
    </p:spTree>
    <p:extLst>
      <p:ext uri="{BB962C8B-B14F-4D97-AF65-F5344CB8AC3E}">
        <p14:creationId xmlns:p14="http://schemas.microsoft.com/office/powerpoint/2010/main" val="4014084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98</a:t>
            </a:fld>
            <a:endParaRPr lang="en-US"/>
          </a:p>
        </p:txBody>
      </p:sp>
    </p:spTree>
    <p:extLst>
      <p:ext uri="{BB962C8B-B14F-4D97-AF65-F5344CB8AC3E}">
        <p14:creationId xmlns:p14="http://schemas.microsoft.com/office/powerpoint/2010/main" val="2036358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99</a:t>
            </a:fld>
            <a:endParaRPr lang="en-US"/>
          </a:p>
        </p:txBody>
      </p:sp>
    </p:spTree>
    <p:extLst>
      <p:ext uri="{BB962C8B-B14F-4D97-AF65-F5344CB8AC3E}">
        <p14:creationId xmlns:p14="http://schemas.microsoft.com/office/powerpoint/2010/main" val="2637100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455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101</a:t>
            </a:fld>
            <a:endParaRPr lang="en-US"/>
          </a:p>
        </p:txBody>
      </p:sp>
    </p:spTree>
    <p:extLst>
      <p:ext uri="{BB962C8B-B14F-4D97-AF65-F5344CB8AC3E}">
        <p14:creationId xmlns:p14="http://schemas.microsoft.com/office/powerpoint/2010/main" val="18901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102</a:t>
            </a:fld>
            <a:endParaRPr lang="en-US"/>
          </a:p>
        </p:txBody>
      </p:sp>
    </p:spTree>
    <p:extLst>
      <p:ext uri="{BB962C8B-B14F-4D97-AF65-F5344CB8AC3E}">
        <p14:creationId xmlns:p14="http://schemas.microsoft.com/office/powerpoint/2010/main" val="3276032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103</a:t>
            </a:fld>
            <a:endParaRPr lang="en-US"/>
          </a:p>
        </p:txBody>
      </p:sp>
    </p:spTree>
    <p:extLst>
      <p:ext uri="{BB962C8B-B14F-4D97-AF65-F5344CB8AC3E}">
        <p14:creationId xmlns:p14="http://schemas.microsoft.com/office/powerpoint/2010/main" val="2612305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11</a:t>
            </a:fld>
            <a:endParaRPr lang="en-US"/>
          </a:p>
        </p:txBody>
      </p:sp>
    </p:spTree>
    <p:extLst>
      <p:ext uri="{BB962C8B-B14F-4D97-AF65-F5344CB8AC3E}">
        <p14:creationId xmlns:p14="http://schemas.microsoft.com/office/powerpoint/2010/main" val="1664636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addition, we see the following:</a:t>
            </a:r>
          </a:p>
          <a:p>
            <a:endParaRPr lang="en-CA"/>
          </a:p>
          <a:p>
            <a:r>
              <a:rPr lang="en-US" sz="2800"/>
              <a:t>Healthcare</a:t>
            </a:r>
          </a:p>
          <a:p>
            <a:pPr lvl="1"/>
            <a:r>
              <a:rPr lang="en-US" sz="2000"/>
              <a:t>Data Interchange (HL7 FHIR)</a:t>
            </a:r>
            <a:endParaRPr lang="en-CA"/>
          </a:p>
          <a:p>
            <a:endParaRPr lang="en-CA"/>
          </a:p>
          <a:p>
            <a:r>
              <a:rPr lang="en-US" sz="2800"/>
              <a:t>ISV</a:t>
            </a:r>
          </a:p>
          <a:p>
            <a:pPr lvl="1"/>
            <a:r>
              <a:rPr lang="en-US" sz="2000"/>
              <a:t>Content Management (CMS)</a:t>
            </a:r>
          </a:p>
          <a:p>
            <a:pPr lvl="1"/>
            <a:r>
              <a:rPr lang="en-US" sz="2000"/>
              <a:t>Data Interchange</a:t>
            </a:r>
          </a:p>
          <a:p>
            <a:pPr lvl="1"/>
            <a:r>
              <a:rPr lang="en-US" sz="2000"/>
              <a:t>Dev Ops Dependency Management</a:t>
            </a:r>
          </a:p>
          <a:p>
            <a:pPr lvl="1"/>
            <a:r>
              <a:rPr lang="en-US" sz="2000"/>
              <a:t>Knowledge Graphs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FA647-2A1A-4D97-9FCD-BEA4D65F4A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0663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105</a:t>
            </a:fld>
            <a:endParaRPr lang="en-US"/>
          </a:p>
        </p:txBody>
      </p:sp>
    </p:spTree>
    <p:extLst>
      <p:ext uri="{BB962C8B-B14F-4D97-AF65-F5344CB8AC3E}">
        <p14:creationId xmlns:p14="http://schemas.microsoft.com/office/powerpoint/2010/main" val="33194214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106</a:t>
            </a:fld>
            <a:endParaRPr lang="en-US"/>
          </a:p>
        </p:txBody>
      </p:sp>
    </p:spTree>
    <p:extLst>
      <p:ext uri="{BB962C8B-B14F-4D97-AF65-F5344CB8AC3E}">
        <p14:creationId xmlns:p14="http://schemas.microsoft.com/office/powerpoint/2010/main" val="30943688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107</a:t>
            </a:fld>
            <a:endParaRPr lang="en-US"/>
          </a:p>
        </p:txBody>
      </p:sp>
    </p:spTree>
    <p:extLst>
      <p:ext uri="{BB962C8B-B14F-4D97-AF65-F5344CB8AC3E}">
        <p14:creationId xmlns:p14="http://schemas.microsoft.com/office/powerpoint/2010/main" val="8846935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108</a:t>
            </a:fld>
            <a:endParaRPr lang="en-US"/>
          </a:p>
        </p:txBody>
      </p:sp>
    </p:spTree>
    <p:extLst>
      <p:ext uri="{BB962C8B-B14F-4D97-AF65-F5344CB8AC3E}">
        <p14:creationId xmlns:p14="http://schemas.microsoft.com/office/powerpoint/2010/main" val="2138095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109</a:t>
            </a:fld>
            <a:endParaRPr lang="en-US"/>
          </a:p>
        </p:txBody>
      </p:sp>
    </p:spTree>
    <p:extLst>
      <p:ext uri="{BB962C8B-B14F-4D97-AF65-F5344CB8AC3E}">
        <p14:creationId xmlns:p14="http://schemas.microsoft.com/office/powerpoint/2010/main" val="1587604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110</a:t>
            </a:fld>
            <a:endParaRPr lang="en-US"/>
          </a:p>
        </p:txBody>
      </p:sp>
    </p:spTree>
    <p:extLst>
      <p:ext uri="{BB962C8B-B14F-4D97-AF65-F5344CB8AC3E}">
        <p14:creationId xmlns:p14="http://schemas.microsoft.com/office/powerpoint/2010/main" val="9667667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111</a:t>
            </a:fld>
            <a:endParaRPr lang="en-US"/>
          </a:p>
        </p:txBody>
      </p:sp>
    </p:spTree>
    <p:extLst>
      <p:ext uri="{BB962C8B-B14F-4D97-AF65-F5344CB8AC3E}">
        <p14:creationId xmlns:p14="http://schemas.microsoft.com/office/powerpoint/2010/main" val="3672238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112</a:t>
            </a:fld>
            <a:endParaRPr lang="en-US"/>
          </a:p>
        </p:txBody>
      </p:sp>
    </p:spTree>
    <p:extLst>
      <p:ext uri="{BB962C8B-B14F-4D97-AF65-F5344CB8AC3E}">
        <p14:creationId xmlns:p14="http://schemas.microsoft.com/office/powerpoint/2010/main" val="3467224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113</a:t>
            </a:fld>
            <a:endParaRPr lang="en-US"/>
          </a:p>
        </p:txBody>
      </p:sp>
    </p:spTree>
    <p:extLst>
      <p:ext uri="{BB962C8B-B14F-4D97-AF65-F5344CB8AC3E}">
        <p14:creationId xmlns:p14="http://schemas.microsoft.com/office/powerpoint/2010/main" val="30342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Sydney</a:t>
            </a:r>
          </a:p>
        </p:txBody>
      </p:sp>
      <p:sp>
        <p:nvSpPr>
          <p:cNvPr id="4" name="Slide Number Placeholder 3"/>
          <p:cNvSpPr>
            <a:spLocks noGrp="1"/>
          </p:cNvSpPr>
          <p:nvPr>
            <p:ph type="sldNum" sz="quarter" idx="5"/>
          </p:nvPr>
        </p:nvSpPr>
        <p:spPr/>
        <p:txBody>
          <a:bodyPr/>
          <a:lstStyle/>
          <a:p>
            <a:fld id="{4249A09B-4A39-974B-9594-129A7470D52A}" type="slidenum">
              <a:rPr lang="en-US" smtClean="0"/>
              <a:t>12</a:t>
            </a:fld>
            <a:endParaRPr lang="en-US"/>
          </a:p>
        </p:txBody>
      </p:sp>
    </p:spTree>
    <p:extLst>
      <p:ext uri="{BB962C8B-B14F-4D97-AF65-F5344CB8AC3E}">
        <p14:creationId xmlns:p14="http://schemas.microsoft.com/office/powerpoint/2010/main" val="116456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Melbourne</a:t>
            </a:r>
          </a:p>
        </p:txBody>
      </p:sp>
      <p:sp>
        <p:nvSpPr>
          <p:cNvPr id="4" name="Slide Number Placeholder 3"/>
          <p:cNvSpPr>
            <a:spLocks noGrp="1"/>
          </p:cNvSpPr>
          <p:nvPr>
            <p:ph type="sldNum" sz="quarter" idx="5"/>
          </p:nvPr>
        </p:nvSpPr>
        <p:spPr/>
        <p:txBody>
          <a:bodyPr/>
          <a:lstStyle/>
          <a:p>
            <a:fld id="{4249A09B-4A39-974B-9594-129A7470D52A}" type="slidenum">
              <a:rPr lang="en-US" smtClean="0"/>
              <a:t>13</a:t>
            </a:fld>
            <a:endParaRPr lang="en-US"/>
          </a:p>
        </p:txBody>
      </p:sp>
    </p:spTree>
    <p:extLst>
      <p:ext uri="{BB962C8B-B14F-4D97-AF65-F5344CB8AC3E}">
        <p14:creationId xmlns:p14="http://schemas.microsoft.com/office/powerpoint/2010/main" val="711458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8043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86760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0971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5528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2592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563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892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054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59892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5550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9694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2753268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9008677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616343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7133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224128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2802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4814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0723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3389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53085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57940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584307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518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2431538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6954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18157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53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11417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347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921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7594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2781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79549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8682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066725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817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2738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1359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12786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1"/>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accent3"/>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0874584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325020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7401113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23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90268" y="470067"/>
            <a:ext cx="1423303" cy="304828"/>
          </a:xfrm>
          <a:prstGeom prst="rect">
            <a:avLst/>
          </a:prstGeom>
        </p:spPr>
      </p:pic>
    </p:spTree>
    <p:extLst>
      <p:ext uri="{BB962C8B-B14F-4D97-AF65-F5344CB8AC3E}">
        <p14:creationId xmlns:p14="http://schemas.microsoft.com/office/powerpoint/2010/main" val="1053726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03500705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6" y="-1"/>
            <a:ext cx="12187647" cy="6858001"/>
          </a:xfrm>
          <a:prstGeom prst="rect">
            <a:avLst/>
          </a:prstGeom>
        </p:spPr>
      </p:pic>
      <p:sp>
        <p:nvSpPr>
          <p:cNvPr id="6" name="Rectangle 5"/>
          <p:cNvSpPr/>
          <p:nvPr userDrawn="1"/>
        </p:nvSpPr>
        <p:spPr bwMode="auto">
          <a:xfrm>
            <a:off x="0" y="0"/>
            <a:ext cx="9728200"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725636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94693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0072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689610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915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4179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67288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73491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7272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52036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90259772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4982960" y="1686607"/>
            <a:ext cx="7209040" cy="5178627"/>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4982960" y="1686607"/>
            <a:ext cx="6942120" cy="470898"/>
          </a:xfrm>
          <a:noFill/>
        </p:spPr>
        <p:txBody>
          <a:bodyPr wrap="square" lIns="182880" tIns="137160" rIns="182880" bIns="13716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43357980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4982960" y="1686607"/>
            <a:ext cx="7209040" cy="5171393"/>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309954B7-C7F5-4EA9-AA42-42D1F68AA9A2}"/>
              </a:ext>
            </a:extLst>
          </p:cNvPr>
          <p:cNvSpPr>
            <a:spLocks noGrp="1"/>
          </p:cNvSpPr>
          <p:nvPr>
            <p:ph type="body" sz="quarter" idx="11"/>
          </p:nvPr>
        </p:nvSpPr>
        <p:spPr>
          <a:xfrm>
            <a:off x="266919" y="1922056"/>
            <a:ext cx="4372605" cy="1320361"/>
          </a:xfrm>
        </p:spPr>
        <p:txBody>
          <a:bodyPr/>
          <a:lstStyle>
            <a:lvl1pPr marL="285750" indent="-285750">
              <a:lnSpc>
                <a:spcPct val="100000"/>
              </a:lnSpc>
              <a:spcAft>
                <a:spcPts val="600"/>
              </a:spcAft>
              <a:buFont typeface="Arial" panose="020B0604020202020204" pitchFamily="34" charset="0"/>
              <a:buChar char="•"/>
              <a:defRPr sz="1600"/>
            </a:lvl1pPr>
            <a:lvl2pPr>
              <a:lnSpc>
                <a:spcPct val="100000"/>
              </a:lnSpc>
              <a:defRPr sz="1200"/>
            </a:lvl2pPr>
            <a:lvl3pPr>
              <a:lnSpc>
                <a:spcPct val="100000"/>
              </a:lnSpc>
              <a:defRPr sz="1100"/>
            </a:lvl3pPr>
            <a:lvl4pPr>
              <a:lnSpc>
                <a:spcPct val="100000"/>
              </a:lnSpc>
              <a:defRPr sz="1050"/>
            </a:lvl4pPr>
            <a:lvl5pPr>
              <a:lnSpc>
                <a:spcPct val="100000"/>
              </a:lnSpc>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0637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36530123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98744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21902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40287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095994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24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05550809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6928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1648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943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0688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24633575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953516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30109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3804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1769960"/>
            <a:ext cx="4547689" cy="4048455"/>
          </a:xfrm>
        </p:spPr>
        <p:txBody>
          <a:bodyPr>
            <a:normAutofit/>
          </a:bodyPr>
          <a:lstStyle>
            <a:lvl1pPr marL="0" indent="0">
              <a:lnSpc>
                <a:spcPct val="100000"/>
              </a:lnSpc>
              <a:spcBef>
                <a:spcPts val="1800"/>
              </a:spcBef>
              <a:spcAft>
                <a:spcPts val="600"/>
              </a:spcAft>
              <a:buClr>
                <a:schemeClr val="bg1"/>
              </a:buClr>
              <a:buNone/>
              <a:defRPr lang="en-US" sz="1400" spc="100" smtClean="0">
                <a:solidFill>
                  <a:schemeClr val="bg1"/>
                </a:solidFill>
                <a:latin typeface="Segoe UI Semilight" charset="0"/>
                <a:cs typeface="Segoe UI Semilight" charset="0"/>
              </a:defRPr>
            </a:lvl1pPr>
            <a:lvl2pPr marL="236546" indent="0">
              <a:lnSpc>
                <a:spcPct val="100000"/>
              </a:lnSpc>
              <a:spcBef>
                <a:spcPts val="600"/>
              </a:spcBef>
              <a:spcAft>
                <a:spcPts val="400"/>
              </a:spcAft>
              <a:buNone/>
              <a:defRPr lang="en-US" sz="1200" spc="50" baseline="0" smtClean="0">
                <a:solidFill>
                  <a:schemeClr val="bg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336145" lvl="0" indent="-336145" defTabSz="914400">
              <a:spcBef>
                <a:spcPts val="1000"/>
              </a:spcBef>
            </a:pPr>
            <a:r>
              <a:rPr lang="en-US"/>
              <a:t>Edit Master text styles</a:t>
            </a:r>
          </a:p>
          <a:p>
            <a:pPr marL="572691" lvl="1" indent="-336145" defTabSz="914400">
              <a:spcBef>
                <a:spcPts val="1000"/>
              </a:spcBef>
            </a:pPr>
            <a:r>
              <a:rPr lang="en-US"/>
              <a:t>subtitle</a:t>
            </a:r>
          </a:p>
        </p:txBody>
      </p:sp>
    </p:spTree>
    <p:extLst>
      <p:ext uri="{BB962C8B-B14F-4D97-AF65-F5344CB8AC3E}">
        <p14:creationId xmlns:p14="http://schemas.microsoft.com/office/powerpoint/2010/main" val="66933103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00058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62722243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7"/>
            <a:ext cx="12192000" cy="567605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1643566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12175C-3CF6-487A-9684-5B9CA6422935}" type="datetimeFigureOut">
              <a:rPr kumimoji="0" lang="en-US" sz="1800" b="0" i="0" u="none" strike="noStrike" kern="1200" cap="none" spc="0" normalizeH="0" baseline="0" noProof="0" smtClean="0">
                <a:ln>
                  <a:noFill/>
                </a:ln>
                <a:solidFill>
                  <a:srgbClr val="505050"/>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8EB9E8-CA3A-4349-8165-A1A8FED2E9F7}" type="slidenum">
              <a:rPr kumimoji="0" lang="en-US" sz="1800" b="0" i="0" u="none" strike="noStrike" kern="1200" cap="none" spc="0" normalizeH="0" baseline="0" noProof="0" smtClean="0">
                <a:ln>
                  <a:noFill/>
                </a:ln>
                <a:solidFill>
                  <a:srgbClr val="505050"/>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13433760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1pPr>
            <a:lvl2pPr marL="339661"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2pPr>
            <a:lvl3pPr marL="572979"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3pPr>
            <a:lvl4pPr marL="798362"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4pPr>
            <a:lvl5pPr marL="1030094"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80049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4658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541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541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166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29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2882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348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138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284142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12067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730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2260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3641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37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877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424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a:t>Edit Master text styles</a:t>
            </a:r>
          </a:p>
        </p:txBody>
      </p:sp>
    </p:spTree>
    <p:extLst>
      <p:ext uri="{BB962C8B-B14F-4D97-AF65-F5344CB8AC3E}">
        <p14:creationId xmlns:p14="http://schemas.microsoft.com/office/powerpoint/2010/main" val="31781355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161921"/>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789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8892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0743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513370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3936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362055706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42915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14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884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8524804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73453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97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706" r="14043" b="20749"/>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70870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422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descr="A group of people standing in a room&#10;&#10;Description automatically generated">
            <a:extLst>
              <a:ext uri="{FF2B5EF4-FFF2-40B4-BE49-F238E27FC236}">
                <a16:creationId xmlns:a16="http://schemas.microsoft.com/office/drawing/2014/main" id="{7ED44BF3-CF60-D541-B90D-31F9D292D84A}"/>
              </a:ext>
            </a:extLst>
          </p:cNvPr>
          <p:cNvPicPr>
            <a:picLocks noChangeAspect="1"/>
          </p:cNvPicPr>
          <p:nvPr userDrawn="1"/>
        </p:nvPicPr>
        <p:blipFill rotWithShape="1">
          <a:blip r:embed="rId2"/>
          <a:srcRect l="37084" t="33641" r="20796" b="30953"/>
          <a:stretch/>
        </p:blipFill>
        <p:spPr>
          <a:xfrm>
            <a:off x="-1" y="0"/>
            <a:ext cx="12237027"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35115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0564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9515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382884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5111928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2"/>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139607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428093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543132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557932856"/>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179744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266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0800781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114955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7875942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112678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7607492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01613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97189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483426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5707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15163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1843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8554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7748590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6483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706" r="14043" b="20749"/>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43992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42CE1-C950-4F45-B4DA-9DE47E72D05F}"/>
              </a:ext>
            </a:extLst>
          </p:cNvPr>
          <p:cNvPicPr>
            <a:picLocks noChangeAspect="1"/>
          </p:cNvPicPr>
          <p:nvPr userDrawn="1"/>
        </p:nvPicPr>
        <p:blipFill rotWithShape="1">
          <a:blip r:embed="rId2"/>
          <a:srcRect t="36531" r="26846" b="172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724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10598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0907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021180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769805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939797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51632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4762659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341000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995636803"/>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1580934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73478785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2683618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952557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64616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9931865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5430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7509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964745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96720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52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7789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89593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397665205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85256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63134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715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303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28765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7192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732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0915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9317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36502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3642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71678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5426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5692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82821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97432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98108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71467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98296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55044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86309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376545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585509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987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56810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0262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image" Target="../media/image6.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7.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image" Target="../media/image6.emf"/><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heme" Target="../theme/theme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image" Target="../media/image20.emf"/><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theme" Target="../theme/theme4.xml"/><Relationship Id="rId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image" Target="../media/image28.emf"/><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theme" Target="../theme/theme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8"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theme" Target="../theme/theme7.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796788"/>
      </p:ext>
    </p:extLst>
  </p:cSld>
  <p:clrMap bg1="lt1" tx1="dk1" bg2="lt2" tx2="dk2" accent1="accent1" accent2="accent2" accent3="accent3" accent4="accent4" accent5="accent5" accent6="accent6" hlink="hlink" folHlink="folHlink"/>
  <p:sldLayoutIdLst>
    <p:sldLayoutId id="2147483690" r:id="rId1"/>
    <p:sldLayoutId id="2147483695"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2" r:id="rId12"/>
    <p:sldLayoutId id="2147483694" r:id="rId13"/>
    <p:sldLayoutId id="2147483676" r:id="rId14"/>
    <p:sldLayoutId id="2147483662" r:id="rId15"/>
    <p:sldLayoutId id="2147483691" r:id="rId16"/>
    <p:sldLayoutId id="2147483693" r:id="rId17"/>
    <p:sldLayoutId id="2147483677" r:id="rId18"/>
    <p:sldLayoutId id="2147483678" r:id="rId19"/>
    <p:sldLayoutId id="2147483679" r:id="rId20"/>
    <p:sldLayoutId id="2147483680" r:id="rId21"/>
    <p:sldLayoutId id="2147483682" r:id="rId22"/>
    <p:sldLayoutId id="2147483684" r:id="rId23"/>
    <p:sldLayoutId id="2147483685" r:id="rId24"/>
    <p:sldLayoutId id="2147483686" r:id="rId25"/>
    <p:sldLayoutId id="2147483687" r:id="rId26"/>
    <p:sldLayoutId id="2147483688" r:id="rId27"/>
    <p:sldLayoutId id="2147483689" r:id="rId28"/>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300351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41208173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781245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193927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56658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31336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1" r:id="rId30"/>
    <p:sldLayoutId id="2147483842" r:id="rId31"/>
    <p:sldLayoutId id="2147483843" r:id="rId32"/>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3/5/2020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42930451"/>
      </p:ext>
    </p:extLst>
  </p:cSld>
  <p:clrMap bg1="lt1" tx1="dk1" bg2="lt2" tx2="dk2" accent1="accent1" accent2="accent2" accent3="accent3" accent4="accent4" accent5="accent5" accent6="accent6" hlink="hlink" folHlink="folHlink"/>
  <p:sldLayoutIdLst>
    <p:sldLayoutId id="2147484432" r:id="rId1"/>
    <p:sldLayoutId id="2147484447" r:id="rId2"/>
    <p:sldLayoutId id="2147484446" r:id="rId3"/>
    <p:sldLayoutId id="2147484445" r:id="rId4"/>
    <p:sldLayoutId id="2147484444" r:id="rId5"/>
    <p:sldLayoutId id="2147484443" r:id="rId6"/>
    <p:sldLayoutId id="2147484442" r:id="rId7"/>
    <p:sldLayoutId id="2147484441" r:id="rId8"/>
    <p:sldLayoutId id="2147484440" r:id="rId9"/>
    <p:sldLayoutId id="2147484439" r:id="rId10"/>
    <p:sldLayoutId id="2147484436" r:id="rId11"/>
    <p:sldLayoutId id="2147484435" r:id="rId12"/>
    <p:sldLayoutId id="2147484438" r:id="rId13"/>
    <p:sldLayoutId id="2147484437" r:id="rId14"/>
    <p:sldLayoutId id="2147484434" r:id="rId15"/>
    <p:sldLayoutId id="2147484433" r:id="rId16"/>
    <p:sldLayoutId id="2147484422" r:id="rId17"/>
    <p:sldLayoutId id="2147484421" r:id="rId18"/>
    <p:sldLayoutId id="214748444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2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74.png"/><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0.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16.xml"/><Relationship Id="rId5" Type="http://schemas.openxmlformats.org/officeDocument/2006/relationships/image" Target="../media/image68.svg"/><Relationship Id="rId4" Type="http://schemas.openxmlformats.org/officeDocument/2006/relationships/image" Target="../media/image67.pn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CosmosIOTLab"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bit.ly/3bVvIs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5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6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6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4.xml"/></Relationships>
</file>

<file path=ppt/slides/_rels/slide43.xml.rels><?xml version="1.0" encoding="UTF-8" standalone="yes"?>
<Relationships xmlns="http://schemas.openxmlformats.org/package/2006/relationships"><Relationship Id="rId2" Type="http://schemas.microsoft.com/office/2018/10/relationships/comments" Target="../comments/modernComment_7BBF52C6_69285422.xml"/><Relationship Id="rId1" Type="http://schemas.openxmlformats.org/officeDocument/2006/relationships/slideLayout" Target="../slideLayouts/slideLayout11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8.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3.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184.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184.xml"/></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5.xml"/><Relationship Id="rId1" Type="http://schemas.openxmlformats.org/officeDocument/2006/relationships/slideLayout" Target="../slideLayouts/slideLayout184.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184.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7.xml"/><Relationship Id="rId1" Type="http://schemas.openxmlformats.org/officeDocument/2006/relationships/slideLayout" Target="../slideLayouts/slideLayout184.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184.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184.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0.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7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7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7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87.xml"/><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image" Target="../media/image61.png"/></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2.xml"/><Relationship Id="rId5" Type="http://schemas.openxmlformats.org/officeDocument/2006/relationships/image" Target="../media/image64.png"/><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image" Target="../media/image66.png"/><Relationship Id="rId5" Type="http://schemas.openxmlformats.org/officeDocument/2006/relationships/image" Target="../media/image6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16750"/>
            <a:ext cx="6886410" cy="1793090"/>
          </a:xfrm>
        </p:spPr>
        <p:txBody>
          <a:bodyPr/>
          <a:lstStyle/>
          <a:p>
            <a:pPr>
              <a:spcBef>
                <a:spcPts val="1200"/>
              </a:spcBef>
            </a:pPr>
            <a:r>
              <a:rPr lang="en-US" sz="4800"/>
              <a:t>Azure Cosmos DB</a:t>
            </a:r>
            <a:br>
              <a:rPr lang="en-US" sz="4800"/>
            </a:br>
            <a:r>
              <a:rPr lang="en-US" sz="4800"/>
              <a:t>App Dev Workshop </a:t>
            </a:r>
            <a:br>
              <a:rPr lang="en-US" sz="5000" spc="0">
                <a:latin typeface="Segoe UI Semilight" charset="0"/>
                <a:ea typeface="Segoe UI Semilight" charset="0"/>
              </a:rPr>
            </a:br>
            <a:br>
              <a:rPr lang="en-US" sz="5000" spc="0">
                <a:latin typeface="Segoe UI Semilight" charset="0"/>
                <a:ea typeface="Segoe UI Semilight" charset="0"/>
              </a:rPr>
            </a:br>
            <a:r>
              <a:rPr lang="en-US" sz="2800"/>
              <a:t>Build real-time apps with </a:t>
            </a:r>
            <a:r>
              <a:rPr lang="en-US" sz="2800" b="1"/>
              <a:t>Azure Cosmos DB</a:t>
            </a:r>
            <a:r>
              <a:rPr lang="en-US" sz="2800"/>
              <a:t>, Azure Functions, Azure Databricks and Power BI</a:t>
            </a:r>
            <a:endParaRPr lang="en-US" sz="4400" spc="0">
              <a:latin typeface="Segoe UI Semilight" charset="0"/>
              <a:ea typeface="Segoe UI Semilight" charset="0"/>
            </a:endParaRPr>
          </a:p>
        </p:txBody>
      </p:sp>
    </p:spTree>
    <p:extLst>
      <p:ext uri="{BB962C8B-B14F-4D97-AF65-F5344CB8AC3E}">
        <p14:creationId xmlns:p14="http://schemas.microsoft.com/office/powerpoint/2010/main" val="19614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anim calcmode="lin" valueType="num">
                                      <p:cBhvr>
                                        <p:cTn id="8" dur="350" fill="hold"/>
                                        <p:tgtEl>
                                          <p:spTgt spid="2"/>
                                        </p:tgtEl>
                                        <p:attrNameLst>
                                          <p:attrName>ppt_x</p:attrName>
                                        </p:attrNameLst>
                                      </p:cBhvr>
                                      <p:tavLst>
                                        <p:tav tm="0">
                                          <p:val>
                                            <p:strVal val="#ppt_x"/>
                                          </p:val>
                                        </p:tav>
                                        <p:tav tm="100000">
                                          <p:val>
                                            <p:strVal val="#ppt_x"/>
                                          </p:val>
                                        </p:tav>
                                      </p:tavLst>
                                    </p:anim>
                                    <p:anim calcmode="lin" valueType="num">
                                      <p:cBhvr>
                                        <p:cTn id="9" dur="3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lstStyle/>
          <a:p>
            <a:r>
              <a:rPr lang="en-US"/>
              <a:t>Top 10 reasons why customers use</a:t>
            </a:r>
            <a:br>
              <a:rPr lang="en-US"/>
            </a:br>
            <a:r>
              <a:rPr lang="en-US"/>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Natively supports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different types of data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Provides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The 1</a:t>
              </a:r>
              <a:r>
                <a:rPr kumimoji="0" lang="en-US" sz="1600" b="0" i="0" u="none" strike="noStrike" kern="1200" cap="none" spc="0" normalizeH="0" baseline="30000" noProof="0">
                  <a:ln>
                    <a:noFill/>
                  </a:ln>
                  <a:gradFill>
                    <a:gsLst>
                      <a:gs pos="2917">
                        <a:srgbClr val="505050"/>
                      </a:gs>
                      <a:gs pos="30000">
                        <a:srgbClr val="505050"/>
                      </a:gs>
                    </a:gsLst>
                    <a:lin ang="5400000" scaled="0"/>
                  </a:gradFill>
                  <a:effectLst/>
                  <a:uLnTx/>
                  <a:uFillTx/>
                  <a:latin typeface="Segoe UI Semilight"/>
                  <a:ea typeface="+mn-ea"/>
                  <a:cs typeface="+mn-cs"/>
                </a:rPr>
                <a:t>st</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and only database with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Enables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mission critical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7" name="Group 6"/>
          <p:cNvGrpSpPr/>
          <p:nvPr/>
        </p:nvGrpSpPr>
        <p:grpSpPr>
          <a:xfrm>
            <a:off x="2552812" y="2230668"/>
            <a:ext cx="2082409" cy="3543358"/>
            <a:chOff x="2552812" y="2230668"/>
            <a:chExt cx="2082409" cy="3543358"/>
          </a:xfrm>
        </p:grpSpPr>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charset="0"/>
                  <a:ea typeface="Segoe UI Semilight" charset="0"/>
                  <a:cs typeface="Segoe UI Semilight" charset="0"/>
                </a:rPr>
                <a:t>De</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liver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massive storage/throughput scalability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Gives high flexibility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Boasts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5 well-defined consistency models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Naturally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analytics-ready</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and perfect for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Provides guaranteed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single digit millisecond latency at 99</a:t>
              </a:r>
              <a:r>
                <a:rPr kumimoji="0" lang="en-US" sz="1600" b="0" i="0" u="none" strike="noStrike" kern="1200" cap="none" spc="0" normalizeH="0" baseline="30000" noProof="0">
                  <a:ln>
                    <a:noFill/>
                  </a:ln>
                  <a:solidFill>
                    <a:srgbClr val="0078D7"/>
                  </a:solidFill>
                  <a:effectLst/>
                  <a:uLnTx/>
                  <a:uFillTx/>
                  <a:latin typeface="Segoe UI Semilight"/>
                  <a:ea typeface="+mn-ea"/>
                  <a:cs typeface="+mn-cs"/>
                </a:rPr>
                <a:t>th</a:t>
              </a:r>
              <a:r>
                <a:rPr kumimoji="0" lang="en-US" sz="1600" b="0" i="0" u="none" strike="noStrike" kern="1200" cap="none" spc="0" normalizeH="0" baseline="0" noProof="0">
                  <a:ln>
                    <a:noFill/>
                  </a:ln>
                  <a:solidFill>
                    <a:srgbClr val="0078D7"/>
                  </a:solidFill>
                  <a:effectLst/>
                  <a:uLnTx/>
                  <a:uFillTx/>
                  <a:latin typeface="Segoe UI Semilight"/>
                  <a:ea typeface="+mn-ea"/>
                  <a:cs typeface="+mn-cs"/>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Tackles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big data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workloads with </a:t>
              </a:r>
              <a:r>
                <a:rPr kumimoji="0" lang="en-US" sz="1600" b="0" i="0" u="none" strike="noStrike" kern="1200" cap="none" spc="0" normalizeH="0" baseline="0" noProof="0">
                  <a:ln>
                    <a:noFill/>
                  </a:ln>
                  <a:solidFill>
                    <a:srgbClr val="0078D7"/>
                  </a:solidFill>
                  <a:effectLst/>
                  <a:uLnTx/>
                  <a:uFillTx/>
                  <a:latin typeface="Segoe UI Semilight"/>
                  <a:ea typeface="+mn-ea"/>
                  <a:cs typeface="+mn-cs"/>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1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1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grpSp>
    </p:spTree>
    <p:extLst>
      <p:ext uri="{BB962C8B-B14F-4D97-AF65-F5344CB8AC3E}">
        <p14:creationId xmlns:p14="http://schemas.microsoft.com/office/powerpoint/2010/main" val="20779594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132" y="339829"/>
            <a:ext cx="6224379" cy="899537"/>
          </a:xfrm>
        </p:spPr>
        <p:txBody>
          <a:bodyPr/>
          <a:lstStyle/>
          <a:p>
            <a:r>
              <a:rPr lang="en-US"/>
              <a:t>Massive Scale Telemetry Stores for IOT</a:t>
            </a:r>
          </a:p>
        </p:txBody>
      </p:sp>
      <p:sp>
        <p:nvSpPr>
          <p:cNvPr id="3" name="Content Placeholder 2"/>
          <p:cNvSpPr>
            <a:spLocks noGrp="1"/>
          </p:cNvSpPr>
          <p:nvPr>
            <p:ph type="body" sz="quarter" idx="11"/>
          </p:nvPr>
        </p:nvSpPr>
        <p:spPr>
          <a:xfrm>
            <a:off x="270067" y="1494685"/>
            <a:ext cx="5319000" cy="2616101"/>
          </a:xfrm>
        </p:spPr>
        <p:txBody>
          <a:bodyPr/>
          <a:lstStyle/>
          <a:p>
            <a:r>
              <a:rPr lang="en-US">
                <a:solidFill>
                  <a:schemeClr val="tx1"/>
                </a:solidFill>
              </a:rPr>
              <a:t>Diverse and unpredictable IoT sensor workloads require a responsive data platform</a:t>
            </a:r>
          </a:p>
          <a:p>
            <a:pPr marL="285695" lvl="1" indent="-285695">
              <a:spcBef>
                <a:spcPts val="1600"/>
              </a:spcBef>
              <a:spcAft>
                <a:spcPts val="0"/>
              </a:spcAft>
              <a:buFont typeface="Arial" charset="0"/>
              <a:buChar char="•"/>
            </a:pPr>
            <a:r>
              <a:rPr lang="en-US" sz="1600">
                <a:solidFill>
                  <a:schemeClr val="tx1"/>
                </a:solidFill>
              </a:rPr>
              <a:t>Seamless handling of any data output or volume</a:t>
            </a:r>
          </a:p>
          <a:p>
            <a:pPr marL="285695" lvl="1" indent="-285695">
              <a:spcBef>
                <a:spcPts val="1000"/>
              </a:spcBef>
              <a:spcAft>
                <a:spcPts val="0"/>
              </a:spcAft>
              <a:buFont typeface="Arial" charset="0"/>
              <a:buChar char="•"/>
            </a:pPr>
            <a:r>
              <a:rPr lang="en-US" sz="1600">
                <a:solidFill>
                  <a:schemeClr val="tx1"/>
                </a:solidFill>
              </a:rPr>
              <a:t>Data made available immediately, and indexed automatically</a:t>
            </a:r>
          </a:p>
          <a:p>
            <a:pPr marL="285695" lvl="1" indent="-285695">
              <a:spcBef>
                <a:spcPts val="1000"/>
              </a:spcBef>
              <a:spcAft>
                <a:spcPts val="0"/>
              </a:spcAft>
              <a:buFont typeface="Arial" charset="0"/>
              <a:buChar char="•"/>
            </a:pPr>
            <a:r>
              <a:rPr lang="en-US" sz="1600">
                <a:solidFill>
                  <a:schemeClr val="tx1"/>
                </a:solidFill>
              </a:rPr>
              <a:t>High writes per second, with stable ingestion and query performance</a:t>
            </a:r>
          </a:p>
        </p:txBody>
      </p:sp>
      <p:grpSp>
        <p:nvGrpSpPr>
          <p:cNvPr id="60" name="Group 59">
            <a:extLst>
              <a:ext uri="{FF2B5EF4-FFF2-40B4-BE49-F238E27FC236}">
                <a16:creationId xmlns:a16="http://schemas.microsoft.com/office/drawing/2014/main" id="{2060F65A-32EA-4CA5-AF38-A78E24F28DD9}"/>
              </a:ext>
            </a:extLst>
          </p:cNvPr>
          <p:cNvGrpSpPr/>
          <p:nvPr/>
        </p:nvGrpSpPr>
        <p:grpSpPr>
          <a:xfrm>
            <a:off x="6469511" y="1564547"/>
            <a:ext cx="5093786" cy="3057077"/>
            <a:chOff x="6717320" y="2152529"/>
            <a:chExt cx="5094509" cy="3057510"/>
          </a:xfrm>
        </p:grpSpPr>
        <p:cxnSp>
          <p:nvCxnSpPr>
            <p:cNvPr id="63" name="Straight Arrow Connector 62">
              <a:extLst>
                <a:ext uri="{FF2B5EF4-FFF2-40B4-BE49-F238E27FC236}">
                  <a16:creationId xmlns:a16="http://schemas.microsoft.com/office/drawing/2014/main" id="{31BA4950-6E91-4E50-BBC3-E61B15324522}"/>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75FDE1D3-EC65-4979-9C04-B6635AB8A6B3}"/>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4A26BB86-1DAA-419C-B4FF-5455E11CF44E}"/>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69" name="Group 68">
              <a:extLst>
                <a:ext uri="{FF2B5EF4-FFF2-40B4-BE49-F238E27FC236}">
                  <a16:creationId xmlns:a16="http://schemas.microsoft.com/office/drawing/2014/main" id="{676D130E-3F52-4F38-A619-503F9BD9F697}"/>
                </a:ext>
              </a:extLst>
            </p:cNvPr>
            <p:cNvGrpSpPr/>
            <p:nvPr/>
          </p:nvGrpSpPr>
          <p:grpSpPr>
            <a:xfrm>
              <a:off x="6717320" y="2290520"/>
              <a:ext cx="370104" cy="366416"/>
              <a:chOff x="5439748" y="810062"/>
              <a:chExt cx="3414577" cy="3380554"/>
            </a:xfrm>
          </p:grpSpPr>
          <p:sp>
            <p:nvSpPr>
              <p:cNvPr id="127" name="Rectangle 126">
                <a:extLst>
                  <a:ext uri="{FF2B5EF4-FFF2-40B4-BE49-F238E27FC236}">
                    <a16:creationId xmlns:a16="http://schemas.microsoft.com/office/drawing/2014/main" id="{FA88333F-006B-4DD5-876C-E9DE5097C55F}"/>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8" name="Connector: Elbow 602">
                <a:extLst>
                  <a:ext uri="{FF2B5EF4-FFF2-40B4-BE49-F238E27FC236}">
                    <a16:creationId xmlns:a16="http://schemas.microsoft.com/office/drawing/2014/main" id="{61D6E1F8-9632-4E54-A2A4-9EE7486C075F}"/>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Connector: Elbow 603">
                <a:extLst>
                  <a:ext uri="{FF2B5EF4-FFF2-40B4-BE49-F238E27FC236}">
                    <a16:creationId xmlns:a16="http://schemas.microsoft.com/office/drawing/2014/main" id="{A39CE380-B566-44A2-A397-9A8EFC603EE1}"/>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0" name="Connector: Elbow 604">
                <a:extLst>
                  <a:ext uri="{FF2B5EF4-FFF2-40B4-BE49-F238E27FC236}">
                    <a16:creationId xmlns:a16="http://schemas.microsoft.com/office/drawing/2014/main" id="{5561794B-D91E-4C94-A063-1D4B444B56C8}"/>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Connector: Elbow 605">
                <a:extLst>
                  <a:ext uri="{FF2B5EF4-FFF2-40B4-BE49-F238E27FC236}">
                    <a16:creationId xmlns:a16="http://schemas.microsoft.com/office/drawing/2014/main" id="{93B2616A-0555-45DC-9E7F-A0B40F03600A}"/>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2" name="Connector: Elbow 606">
                <a:extLst>
                  <a:ext uri="{FF2B5EF4-FFF2-40B4-BE49-F238E27FC236}">
                    <a16:creationId xmlns:a16="http://schemas.microsoft.com/office/drawing/2014/main" id="{4C821A6F-6E42-4D5B-920A-6B370292A1B0}"/>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CA997332-7AA3-4A4A-9CF8-166B97F250D8}"/>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4" name="Oval 133">
                <a:extLst>
                  <a:ext uri="{FF2B5EF4-FFF2-40B4-BE49-F238E27FC236}">
                    <a16:creationId xmlns:a16="http://schemas.microsoft.com/office/drawing/2014/main" id="{8013AD92-E4A9-4DBE-8BB1-B5716E6F413D}"/>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5" name="Oval 134">
                <a:extLst>
                  <a:ext uri="{FF2B5EF4-FFF2-40B4-BE49-F238E27FC236}">
                    <a16:creationId xmlns:a16="http://schemas.microsoft.com/office/drawing/2014/main" id="{31319EF1-6F94-445D-8D2E-B4A09397934D}"/>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6" name="Oval 135">
                <a:extLst>
                  <a:ext uri="{FF2B5EF4-FFF2-40B4-BE49-F238E27FC236}">
                    <a16:creationId xmlns:a16="http://schemas.microsoft.com/office/drawing/2014/main" id="{D306EA43-6E06-4EA6-8E58-BC9BB55C453A}"/>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7B7C6A75-8974-41BE-9ADA-F9E0CA640538}"/>
                </a:ext>
              </a:extLst>
            </p:cNvPr>
            <p:cNvGrpSpPr/>
            <p:nvPr/>
          </p:nvGrpSpPr>
          <p:grpSpPr>
            <a:xfrm>
              <a:off x="9201457" y="2259706"/>
              <a:ext cx="535871" cy="397229"/>
              <a:chOff x="-2575176" y="-1203590"/>
              <a:chExt cx="3082012" cy="2284628"/>
            </a:xfrm>
            <a:solidFill>
              <a:schemeClr val="tx2"/>
            </a:solidFill>
          </p:grpSpPr>
          <p:sp>
            <p:nvSpPr>
              <p:cNvPr id="123" name="Freeform 42">
                <a:extLst>
                  <a:ext uri="{FF2B5EF4-FFF2-40B4-BE49-F238E27FC236}">
                    <a16:creationId xmlns:a16="http://schemas.microsoft.com/office/drawing/2014/main" id="{E744BAD0-31FD-4360-A314-A7E3333D09BF}"/>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4" name="Freeform 43">
                <a:extLst>
                  <a:ext uri="{FF2B5EF4-FFF2-40B4-BE49-F238E27FC236}">
                    <a16:creationId xmlns:a16="http://schemas.microsoft.com/office/drawing/2014/main" id="{FF587728-45DA-454F-9427-7CB49E5AE507}"/>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5" name="Freeform 44">
                <a:extLst>
                  <a:ext uri="{FF2B5EF4-FFF2-40B4-BE49-F238E27FC236}">
                    <a16:creationId xmlns:a16="http://schemas.microsoft.com/office/drawing/2014/main" id="{AF8C3E12-C3CB-4C86-A300-347558AF14E0}"/>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6" name="Freeform 45">
                <a:extLst>
                  <a:ext uri="{FF2B5EF4-FFF2-40B4-BE49-F238E27FC236}">
                    <a16:creationId xmlns:a16="http://schemas.microsoft.com/office/drawing/2014/main" id="{6E976684-6AEC-4B72-B148-6FF4087EA637}"/>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grpSp>
        <p:sp>
          <p:nvSpPr>
            <p:cNvPr id="74" name="TextBox 73">
              <a:extLst>
                <a:ext uri="{FF2B5EF4-FFF2-40B4-BE49-F238E27FC236}">
                  <a16:creationId xmlns:a16="http://schemas.microsoft.com/office/drawing/2014/main" id="{51E0BBE8-E1BA-4678-85BB-43398AA99A81}"/>
                </a:ext>
              </a:extLst>
            </p:cNvPr>
            <p:cNvSpPr txBox="1"/>
            <p:nvPr/>
          </p:nvSpPr>
          <p:spPr>
            <a:xfrm>
              <a:off x="10264433" y="2775969"/>
              <a:ext cx="154739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Cosmos DB</a:t>
              </a:r>
            </a:p>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(Telemetry &amp; device state)</a:t>
              </a:r>
            </a:p>
          </p:txBody>
        </p:sp>
        <p:grpSp>
          <p:nvGrpSpPr>
            <p:cNvPr id="75" name="Group 74">
              <a:extLst>
                <a:ext uri="{FF2B5EF4-FFF2-40B4-BE49-F238E27FC236}">
                  <a16:creationId xmlns:a16="http://schemas.microsoft.com/office/drawing/2014/main" id="{B5E943A0-2130-440D-9212-A92AFFDE927F}"/>
                </a:ext>
              </a:extLst>
            </p:cNvPr>
            <p:cNvGrpSpPr/>
            <p:nvPr/>
          </p:nvGrpSpPr>
          <p:grpSpPr>
            <a:xfrm>
              <a:off x="10717573" y="2152529"/>
              <a:ext cx="641116" cy="552594"/>
              <a:chOff x="8376458" y="5925518"/>
              <a:chExt cx="1045926" cy="901512"/>
            </a:xfrm>
            <a:noFill/>
          </p:grpSpPr>
          <p:sp>
            <p:nvSpPr>
              <p:cNvPr id="119" name="Star: 4 Points 8">
                <a:extLst>
                  <a:ext uri="{FF2B5EF4-FFF2-40B4-BE49-F238E27FC236}">
                    <a16:creationId xmlns:a16="http://schemas.microsoft.com/office/drawing/2014/main" id="{960B9FA3-64FB-460A-A1F1-F60957005A1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Star: 4 Points 8">
                <a:extLst>
                  <a:ext uri="{FF2B5EF4-FFF2-40B4-BE49-F238E27FC236}">
                    <a16:creationId xmlns:a16="http://schemas.microsoft.com/office/drawing/2014/main" id="{5A2E31DC-33EB-48C1-902F-CA7716F638E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a:extLst>
                  <a:ext uri="{FF2B5EF4-FFF2-40B4-BE49-F238E27FC236}">
                    <a16:creationId xmlns:a16="http://schemas.microsoft.com/office/drawing/2014/main" id="{508E9AF8-70AC-403F-A684-1367ACE9F71B}"/>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9">
                <a:extLst>
                  <a:ext uri="{FF2B5EF4-FFF2-40B4-BE49-F238E27FC236}">
                    <a16:creationId xmlns:a16="http://schemas.microsoft.com/office/drawing/2014/main" id="{FA4D1DCB-A818-4D06-A152-BF886310C93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6" name="TextBox 75">
              <a:extLst>
                <a:ext uri="{FF2B5EF4-FFF2-40B4-BE49-F238E27FC236}">
                  <a16:creationId xmlns:a16="http://schemas.microsoft.com/office/drawing/2014/main" id="{751A0E21-937E-469C-809B-6EC7AE6E4CD7}"/>
                </a:ext>
              </a:extLst>
            </p:cNvPr>
            <p:cNvSpPr txBox="1"/>
            <p:nvPr/>
          </p:nvSpPr>
          <p:spPr>
            <a:xfrm>
              <a:off x="8930469" y="2775969"/>
              <a:ext cx="107784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Apache Storm on Azure HDInsight</a:t>
              </a:r>
            </a:p>
          </p:txBody>
        </p:sp>
        <p:sp>
          <p:nvSpPr>
            <p:cNvPr id="77" name="TextBox 76">
              <a:extLst>
                <a:ext uri="{FF2B5EF4-FFF2-40B4-BE49-F238E27FC236}">
                  <a16:creationId xmlns:a16="http://schemas.microsoft.com/office/drawing/2014/main" id="{5952388E-F5BC-4760-BAE7-4172C125A08B}"/>
                </a:ext>
              </a:extLst>
            </p:cNvPr>
            <p:cNvSpPr txBox="1"/>
            <p:nvPr/>
          </p:nvSpPr>
          <p:spPr>
            <a:xfrm>
              <a:off x="8930469" y="4146528"/>
              <a:ext cx="107784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Storage (archival)</a:t>
              </a:r>
            </a:p>
          </p:txBody>
        </p:sp>
        <p:sp>
          <p:nvSpPr>
            <p:cNvPr id="78" name="TextBox 77">
              <a:extLst>
                <a:ext uri="{FF2B5EF4-FFF2-40B4-BE49-F238E27FC236}">
                  <a16:creationId xmlns:a16="http://schemas.microsoft.com/office/drawing/2014/main" id="{F2F4F461-F3E0-40B8-BA9B-50B3E297D3C6}"/>
                </a:ext>
              </a:extLst>
            </p:cNvPr>
            <p:cNvSpPr txBox="1"/>
            <p:nvPr/>
          </p:nvSpPr>
          <p:spPr>
            <a:xfrm>
              <a:off x="10338456" y="3942443"/>
              <a:ext cx="1399350" cy="263168"/>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Web Jobs (Change feed processor)</a:t>
              </a:r>
            </a:p>
          </p:txBody>
        </p:sp>
        <p:sp>
          <p:nvSpPr>
            <p:cNvPr id="79" name="TextBox 78">
              <a:extLst>
                <a:ext uri="{FF2B5EF4-FFF2-40B4-BE49-F238E27FC236}">
                  <a16:creationId xmlns:a16="http://schemas.microsoft.com/office/drawing/2014/main" id="{AB30E86D-AE6D-487F-B111-5082B6E2B35C}"/>
                </a:ext>
              </a:extLst>
            </p:cNvPr>
            <p:cNvSpPr txBox="1"/>
            <p:nvPr/>
          </p:nvSpPr>
          <p:spPr>
            <a:xfrm>
              <a:off x="10338456" y="5078446"/>
              <a:ext cx="1399350" cy="131593"/>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Logic apps</a:t>
              </a:r>
            </a:p>
          </p:txBody>
        </p:sp>
        <p:sp>
          <p:nvSpPr>
            <p:cNvPr id="80" name="TextBox 79">
              <a:extLst>
                <a:ext uri="{FF2B5EF4-FFF2-40B4-BE49-F238E27FC236}">
                  <a16:creationId xmlns:a16="http://schemas.microsoft.com/office/drawing/2014/main" id="{90074EC9-671E-429F-8614-E0728056642B}"/>
                </a:ext>
              </a:extLst>
            </p:cNvPr>
            <p:cNvSpPr txBox="1"/>
            <p:nvPr/>
          </p:nvSpPr>
          <p:spPr>
            <a:xfrm>
              <a:off x="7582602" y="2775969"/>
              <a:ext cx="1077846" cy="131593"/>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IoT Hub</a:t>
              </a:r>
            </a:p>
          </p:txBody>
        </p:sp>
        <p:grpSp>
          <p:nvGrpSpPr>
            <p:cNvPr id="81" name="Group 80">
              <a:extLst>
                <a:ext uri="{FF2B5EF4-FFF2-40B4-BE49-F238E27FC236}">
                  <a16:creationId xmlns:a16="http://schemas.microsoft.com/office/drawing/2014/main" id="{C161B90C-493C-45BF-B3B4-0D316DD8E7D8}"/>
                </a:ext>
              </a:extLst>
            </p:cNvPr>
            <p:cNvGrpSpPr/>
            <p:nvPr/>
          </p:nvGrpSpPr>
          <p:grpSpPr>
            <a:xfrm>
              <a:off x="9226218" y="3631474"/>
              <a:ext cx="473648" cy="422366"/>
              <a:chOff x="2488012" y="1320237"/>
              <a:chExt cx="4696415" cy="4187934"/>
            </a:xfrm>
          </p:grpSpPr>
          <p:sp>
            <p:nvSpPr>
              <p:cNvPr id="111" name="Hexagon 110">
                <a:extLst>
                  <a:ext uri="{FF2B5EF4-FFF2-40B4-BE49-F238E27FC236}">
                    <a16:creationId xmlns:a16="http://schemas.microsoft.com/office/drawing/2014/main" id="{B3128F83-D41F-4B3D-ADC7-F10088D02039}"/>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Snip Single Corner Rectangle 26">
                <a:extLst>
                  <a:ext uri="{FF2B5EF4-FFF2-40B4-BE49-F238E27FC236}">
                    <a16:creationId xmlns:a16="http://schemas.microsoft.com/office/drawing/2014/main" id="{C94E67E4-5FB9-43F1-A592-0322AB9110C8}"/>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600">
                  <a:solidFill>
                    <a:srgbClr val="505050"/>
                  </a:solidFill>
                  <a:latin typeface="Segoe UI Semilight"/>
                  <a:ea typeface="Segoe UI" pitchFamily="34" charset="0"/>
                  <a:cs typeface="Segoe UI" pitchFamily="34" charset="0"/>
                </a:endParaRPr>
              </a:p>
            </p:txBody>
          </p:sp>
          <p:grpSp>
            <p:nvGrpSpPr>
              <p:cNvPr id="113" name="Group 112">
                <a:extLst>
                  <a:ext uri="{FF2B5EF4-FFF2-40B4-BE49-F238E27FC236}">
                    <a16:creationId xmlns:a16="http://schemas.microsoft.com/office/drawing/2014/main" id="{5CF2C1F8-9595-45F8-B5AD-5560350E2C1D}"/>
                  </a:ext>
                </a:extLst>
              </p:cNvPr>
              <p:cNvGrpSpPr/>
              <p:nvPr/>
            </p:nvGrpSpPr>
            <p:grpSpPr>
              <a:xfrm>
                <a:off x="4271145" y="2716507"/>
                <a:ext cx="790235" cy="1472560"/>
                <a:chOff x="4917030" y="1019829"/>
                <a:chExt cx="123056" cy="229308"/>
              </a:xfrm>
            </p:grpSpPr>
            <p:sp>
              <p:nvSpPr>
                <p:cNvPr id="115" name="Freeform: Shape 114">
                  <a:extLst>
                    <a:ext uri="{FF2B5EF4-FFF2-40B4-BE49-F238E27FC236}">
                      <a16:creationId xmlns:a16="http://schemas.microsoft.com/office/drawing/2014/main" id="{C320DEBE-D1CE-4C64-A9FA-E004AC4A05E8}"/>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D7D93D43-87E1-4AC1-8172-AE64BA501421}"/>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69E54300-5CA9-421C-A51B-52846E0D613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AD18958D-794C-46F9-965D-96AAB82BBD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4" name="Right Triangle 113">
                <a:extLst>
                  <a:ext uri="{FF2B5EF4-FFF2-40B4-BE49-F238E27FC236}">
                    <a16:creationId xmlns:a16="http://schemas.microsoft.com/office/drawing/2014/main" id="{39B5A84E-8A5B-4D72-B285-8CC2617499E4}"/>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cs typeface="Segoe UI" pitchFamily="34" charset="0"/>
                </a:endParaRPr>
              </a:p>
            </p:txBody>
          </p:sp>
        </p:grpSp>
        <p:grpSp>
          <p:nvGrpSpPr>
            <p:cNvPr id="82" name="Group 81">
              <a:extLst>
                <a:ext uri="{FF2B5EF4-FFF2-40B4-BE49-F238E27FC236}">
                  <a16:creationId xmlns:a16="http://schemas.microsoft.com/office/drawing/2014/main" id="{6A7BF8FF-56BA-428D-8489-66DA5C293F4F}"/>
                </a:ext>
              </a:extLst>
            </p:cNvPr>
            <p:cNvGrpSpPr/>
            <p:nvPr/>
          </p:nvGrpSpPr>
          <p:grpSpPr>
            <a:xfrm>
              <a:off x="10834782" y="3434750"/>
              <a:ext cx="365487" cy="365487"/>
              <a:chOff x="4199876" y="4606668"/>
              <a:chExt cx="596892" cy="596892"/>
            </a:xfrm>
            <a:noFill/>
          </p:grpSpPr>
          <p:sp>
            <p:nvSpPr>
              <p:cNvPr id="104" name="Freeform 220">
                <a:extLst>
                  <a:ext uri="{FF2B5EF4-FFF2-40B4-BE49-F238E27FC236}">
                    <a16:creationId xmlns:a16="http://schemas.microsoft.com/office/drawing/2014/main" id="{3966B0B7-D89D-4EE1-9CE9-8FB33617C5DC}"/>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B931C262-E0E9-4708-9544-99AE8873D553}"/>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defTabSz="914225"/>
                <a:endParaRPr lang="en-US">
                  <a:solidFill>
                    <a:srgbClr val="505050"/>
                  </a:solidFill>
                  <a:latin typeface="Segoe UI Semilight"/>
                </a:endParaRPr>
              </a:p>
            </p:txBody>
          </p:sp>
          <p:sp>
            <p:nvSpPr>
              <p:cNvPr id="106" name="Freeform: Shape 105">
                <a:extLst>
                  <a:ext uri="{FF2B5EF4-FFF2-40B4-BE49-F238E27FC236}">
                    <a16:creationId xmlns:a16="http://schemas.microsoft.com/office/drawing/2014/main" id="{FF9919A0-F6ED-43F8-B134-437336D7D064}"/>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defTabSz="914225"/>
                <a:endParaRPr lang="en-US">
                  <a:solidFill>
                    <a:srgbClr val="505050"/>
                  </a:solidFill>
                  <a:latin typeface="Segoe UI Semilight"/>
                </a:endParaRPr>
              </a:p>
            </p:txBody>
          </p:sp>
          <p:sp>
            <p:nvSpPr>
              <p:cNvPr id="107" name="Freeform: Shape 106">
                <a:extLst>
                  <a:ext uri="{FF2B5EF4-FFF2-40B4-BE49-F238E27FC236}">
                    <a16:creationId xmlns:a16="http://schemas.microsoft.com/office/drawing/2014/main" id="{A4C298A0-7E3E-4988-944B-00C783B2C29A}"/>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defTabSz="914225"/>
                <a:endParaRPr lang="en-US">
                  <a:solidFill>
                    <a:srgbClr val="505050"/>
                  </a:solidFill>
                  <a:latin typeface="Segoe UI Semilight"/>
                </a:endParaRPr>
              </a:p>
            </p:txBody>
          </p:sp>
          <p:sp>
            <p:nvSpPr>
              <p:cNvPr id="108" name="Freeform 220">
                <a:extLst>
                  <a:ext uri="{FF2B5EF4-FFF2-40B4-BE49-F238E27FC236}">
                    <a16:creationId xmlns:a16="http://schemas.microsoft.com/office/drawing/2014/main" id="{70F6004A-731C-4ABD-84DF-02F2BE59F8A2}"/>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Freeform 220">
                <a:extLst>
                  <a:ext uri="{FF2B5EF4-FFF2-40B4-BE49-F238E27FC236}">
                    <a16:creationId xmlns:a16="http://schemas.microsoft.com/office/drawing/2014/main" id="{C565E660-585C-4288-BEEE-C75C7DFC2906}"/>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Freeform 220">
                <a:extLst>
                  <a:ext uri="{FF2B5EF4-FFF2-40B4-BE49-F238E27FC236}">
                    <a16:creationId xmlns:a16="http://schemas.microsoft.com/office/drawing/2014/main" id="{FE6B43AE-5E64-4820-A24D-A27C2BB4C57D}"/>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83" name="Graphic 82" descr="Gears">
              <a:extLst>
                <a:ext uri="{FF2B5EF4-FFF2-40B4-BE49-F238E27FC236}">
                  <a16:creationId xmlns:a16="http://schemas.microsoft.com/office/drawing/2014/main" id="{40058015-563D-43E5-947D-D3F4CE655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000">
              <a:off x="10909629" y="3557190"/>
              <a:ext cx="408974" cy="408974"/>
            </a:xfrm>
            <a:prstGeom prst="rect">
              <a:avLst/>
            </a:prstGeom>
          </p:spPr>
        </p:pic>
        <p:grpSp>
          <p:nvGrpSpPr>
            <p:cNvPr id="84" name="Group 83">
              <a:extLst>
                <a:ext uri="{FF2B5EF4-FFF2-40B4-BE49-F238E27FC236}">
                  <a16:creationId xmlns:a16="http://schemas.microsoft.com/office/drawing/2014/main" id="{6659BF72-1E0D-4D0F-84DA-1487C9FBDA59}"/>
                </a:ext>
              </a:extLst>
            </p:cNvPr>
            <p:cNvGrpSpPr/>
            <p:nvPr/>
          </p:nvGrpSpPr>
          <p:grpSpPr>
            <a:xfrm>
              <a:off x="7820684" y="2235378"/>
              <a:ext cx="423233" cy="437465"/>
              <a:chOff x="6175919" y="4051028"/>
              <a:chExt cx="248788" cy="257154"/>
            </a:xfrm>
          </p:grpSpPr>
          <p:sp>
            <p:nvSpPr>
              <p:cNvPr id="96" name="Freeform: Shape 526">
                <a:extLst>
                  <a:ext uri="{FF2B5EF4-FFF2-40B4-BE49-F238E27FC236}">
                    <a16:creationId xmlns:a16="http://schemas.microsoft.com/office/drawing/2014/main" id="{804868E0-9246-4CE5-8BE6-411B3F60F7F1}"/>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Freeform: Shape 527">
                <a:extLst>
                  <a:ext uri="{FF2B5EF4-FFF2-40B4-BE49-F238E27FC236}">
                    <a16:creationId xmlns:a16="http://schemas.microsoft.com/office/drawing/2014/main" id="{DE02D549-9222-43AF-B702-756DF32906A5}"/>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Freeform: Shape 529">
                <a:extLst>
                  <a:ext uri="{FF2B5EF4-FFF2-40B4-BE49-F238E27FC236}">
                    <a16:creationId xmlns:a16="http://schemas.microsoft.com/office/drawing/2014/main" id="{A01614E3-1992-422A-8D52-0B4EAF75921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Freeform: Shape 530">
                <a:extLst>
                  <a:ext uri="{FF2B5EF4-FFF2-40B4-BE49-F238E27FC236}">
                    <a16:creationId xmlns:a16="http://schemas.microsoft.com/office/drawing/2014/main" id="{483DB044-7AC7-4145-9888-56D3C17CDF08}"/>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Shape 531">
                <a:extLst>
                  <a:ext uri="{FF2B5EF4-FFF2-40B4-BE49-F238E27FC236}">
                    <a16:creationId xmlns:a16="http://schemas.microsoft.com/office/drawing/2014/main" id="{F5A6C524-08F6-49BC-9546-0AAFDBA84FF0}"/>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Freeform: Shape 532">
                <a:extLst>
                  <a:ext uri="{FF2B5EF4-FFF2-40B4-BE49-F238E27FC236}">
                    <a16:creationId xmlns:a16="http://schemas.microsoft.com/office/drawing/2014/main" id="{1EA290EB-DF02-46A7-A117-0696464F9102}"/>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Freeform: Shape 524">
                <a:extLst>
                  <a:ext uri="{FF2B5EF4-FFF2-40B4-BE49-F238E27FC236}">
                    <a16:creationId xmlns:a16="http://schemas.microsoft.com/office/drawing/2014/main" id="{140AF620-BBB8-4A55-A572-3C2B149266EA}"/>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Freeform: Shape 533">
                <a:extLst>
                  <a:ext uri="{FF2B5EF4-FFF2-40B4-BE49-F238E27FC236}">
                    <a16:creationId xmlns:a16="http://schemas.microsoft.com/office/drawing/2014/main" id="{E86DA1DB-AA66-4898-A41D-F90A876C84E1}"/>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5" name="Straight Arrow Connector 84">
              <a:extLst>
                <a:ext uri="{FF2B5EF4-FFF2-40B4-BE49-F238E27FC236}">
                  <a16:creationId xmlns:a16="http://schemas.microsoft.com/office/drawing/2014/main" id="{25AE6A3E-CBE4-46F6-9F48-7F0F169A8771}"/>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7712E3E7-85BA-4CD2-A2E1-AC08139C0269}"/>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7" name="Group 25">
              <a:extLst>
                <a:ext uri="{FF2B5EF4-FFF2-40B4-BE49-F238E27FC236}">
                  <a16:creationId xmlns:a16="http://schemas.microsoft.com/office/drawing/2014/main" id="{34D22426-F539-4C19-8F75-FB3EFD6295BD}"/>
                </a:ext>
              </a:extLst>
            </p:cNvPr>
            <p:cNvGrpSpPr>
              <a:grpSpLocks noChangeAspect="1"/>
            </p:cNvGrpSpPr>
            <p:nvPr/>
          </p:nvGrpSpPr>
          <p:grpSpPr bwMode="auto">
            <a:xfrm>
              <a:off x="10899969" y="4583467"/>
              <a:ext cx="447021" cy="438081"/>
              <a:chOff x="6108" y="2220"/>
              <a:chExt cx="150" cy="147"/>
            </a:xfrm>
          </p:grpSpPr>
          <p:sp>
            <p:nvSpPr>
              <p:cNvPr id="91" name="Freeform 26">
                <a:extLst>
                  <a:ext uri="{FF2B5EF4-FFF2-40B4-BE49-F238E27FC236}">
                    <a16:creationId xmlns:a16="http://schemas.microsoft.com/office/drawing/2014/main" id="{D2025066-2F9B-4360-8B4E-AD1C1CFDC91F}"/>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2" name="Freeform 27">
                <a:extLst>
                  <a:ext uri="{FF2B5EF4-FFF2-40B4-BE49-F238E27FC236}">
                    <a16:creationId xmlns:a16="http://schemas.microsoft.com/office/drawing/2014/main" id="{93092598-329C-4A2B-9DDC-3E3ABC9186A5}"/>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3" name="Freeform 28">
                <a:extLst>
                  <a:ext uri="{FF2B5EF4-FFF2-40B4-BE49-F238E27FC236}">
                    <a16:creationId xmlns:a16="http://schemas.microsoft.com/office/drawing/2014/main" id="{FE9703EA-B951-42B8-8B18-813D6E209F62}"/>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4" name="Line 29">
                <a:extLst>
                  <a:ext uri="{FF2B5EF4-FFF2-40B4-BE49-F238E27FC236}">
                    <a16:creationId xmlns:a16="http://schemas.microsoft.com/office/drawing/2014/main" id="{FD8CA60C-35EF-48C0-948F-88107F763F9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5" name="Oval 30">
                <a:extLst>
                  <a:ext uri="{FF2B5EF4-FFF2-40B4-BE49-F238E27FC236}">
                    <a16:creationId xmlns:a16="http://schemas.microsoft.com/office/drawing/2014/main" id="{A38DC0FE-B081-4749-A0B0-93CFF3506841}"/>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grpSp>
        <p:cxnSp>
          <p:nvCxnSpPr>
            <p:cNvPr id="88" name="Connector: Elbow 87">
              <a:extLst>
                <a:ext uri="{FF2B5EF4-FFF2-40B4-BE49-F238E27FC236}">
                  <a16:creationId xmlns:a16="http://schemas.microsoft.com/office/drawing/2014/main" id="{6A5512AB-87CA-4637-830A-B8E05B0A173B}"/>
                </a:ext>
              </a:extLst>
            </p:cNvPr>
            <p:cNvCxnSpPr>
              <a:cxnSpLocks/>
              <a:endCxn id="80" idx="2"/>
            </p:cNvCxnSpPr>
            <p:nvPr/>
          </p:nvCxnSpPr>
          <p:spPr>
            <a:xfrm rot="10800000">
              <a:off x="8121526" y="2907563"/>
              <a:ext cx="2593945" cy="1866635"/>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Arrow Connector 88">
              <a:extLst>
                <a:ext uri="{FF2B5EF4-FFF2-40B4-BE49-F238E27FC236}">
                  <a16:creationId xmlns:a16="http://schemas.microsoft.com/office/drawing/2014/main" id="{9B431B7E-3646-45C5-9083-679934A8227E}"/>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9F5B69C7-7FB5-4672-8506-00CC491114F7}"/>
                </a:ext>
              </a:extLst>
            </p:cNvPr>
            <p:cNvCxnSpPr>
              <a:cxnSpLocks/>
              <a:stCxn id="78" idx="1"/>
              <a:endCxn id="74" idx="1"/>
            </p:cNvCxnSpPr>
            <p:nvPr/>
          </p:nvCxnSpPr>
          <p:spPr>
            <a:xfrm rot="10800000">
              <a:off x="10264433" y="2907564"/>
              <a:ext cx="74023" cy="1166464"/>
            </a:xfrm>
            <a:prstGeom prst="bentConnector3">
              <a:avLst>
                <a:gd name="adj1" fmla="val 40886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137" name="Picture 2" descr="https://seeklogo.com/images/T/toyota-logo-3A02221675-seeklogo.com.png">
            <a:extLst>
              <a:ext uri="{FF2B5EF4-FFF2-40B4-BE49-F238E27FC236}">
                <a16:creationId xmlns:a16="http://schemas.microsoft.com/office/drawing/2014/main" id="{5D46B5F9-A74F-4BF4-890C-BA9FF386823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3941" y="5801865"/>
            <a:ext cx="955122" cy="79275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0" descr="Image result for honeywell logo png">
            <a:extLst>
              <a:ext uri="{FF2B5EF4-FFF2-40B4-BE49-F238E27FC236}">
                <a16:creationId xmlns:a16="http://schemas.microsoft.com/office/drawing/2014/main" id="{B9C83C1C-F9CD-4448-92DD-6D5459324AC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641890" y="6061885"/>
            <a:ext cx="1540730" cy="27270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azurecomcdn.azureedge.net/cvt-4f63d0dc9876bb5804986b42c2edf6e24cecce5528e4ec21dd5a7c0c1c85fedb/images/shared/customers/johnson-controls_m.png">
            <a:extLst>
              <a:ext uri="{FF2B5EF4-FFF2-40B4-BE49-F238E27FC236}">
                <a16:creationId xmlns:a16="http://schemas.microsoft.com/office/drawing/2014/main" id="{D156218C-B676-44DE-9513-AC81143C69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8823" y="5927668"/>
            <a:ext cx="1223130" cy="54114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4" descr="https://azurecomcdn.azureedge.net/cvt-725edb9c054ab6faada83f3baeeedea262a07f2463f45e04164657dd365068ff/images/shared/customers/lg-cns_m.png">
            <a:extLst>
              <a:ext uri="{FF2B5EF4-FFF2-40B4-BE49-F238E27FC236}">
                <a16:creationId xmlns:a16="http://schemas.microsoft.com/office/drawing/2014/main" id="{308C9AB1-6F1A-4820-98F3-ED9EFFF17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277" y="5982471"/>
            <a:ext cx="1593894" cy="43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1618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50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27" y="339390"/>
            <a:ext cx="5874886" cy="899665"/>
          </a:xfrm>
        </p:spPr>
        <p:txBody>
          <a:bodyPr/>
          <a:lstStyle/>
          <a:p>
            <a:r>
              <a:rPr lang="en-US"/>
              <a:t>simplified development with serverless architecture</a:t>
            </a:r>
          </a:p>
        </p:txBody>
      </p:sp>
      <p:sp>
        <p:nvSpPr>
          <p:cNvPr id="3" name="Content Placeholder 2"/>
          <p:cNvSpPr>
            <a:spLocks noGrp="1"/>
          </p:cNvSpPr>
          <p:nvPr>
            <p:ph type="body" sz="quarter" idx="11"/>
          </p:nvPr>
        </p:nvSpPr>
        <p:spPr>
          <a:xfrm>
            <a:off x="269239" y="1742087"/>
            <a:ext cx="5450205" cy="3340402"/>
          </a:xfrm>
        </p:spPr>
        <p:txBody>
          <a:bodyPr/>
          <a:lstStyle/>
          <a:p>
            <a:r>
              <a:rPr lang="en-US">
                <a:solidFill>
                  <a:schemeClr val="tx1"/>
                </a:solidFill>
              </a:rPr>
              <a:t>Experience decreased time-to-market, enhanced scalability, and freedom from framework management with event-driven micro-services.</a:t>
            </a:r>
          </a:p>
          <a:p>
            <a:pPr marL="285750" lvl="1" indent="-285750">
              <a:spcBef>
                <a:spcPts val="1600"/>
              </a:spcBef>
              <a:spcAft>
                <a:spcPts val="0"/>
              </a:spcAft>
              <a:buFont typeface="Arial" charset="0"/>
              <a:buChar char="•"/>
            </a:pPr>
            <a:r>
              <a:rPr lang="en-US" sz="1600">
                <a:solidFill>
                  <a:schemeClr val="tx1"/>
                </a:solidFill>
              </a:rPr>
              <a:t>Seamless handling of any data output or volume</a:t>
            </a:r>
          </a:p>
          <a:p>
            <a:pPr marL="285750" lvl="1" indent="-285750">
              <a:spcBef>
                <a:spcPts val="1000"/>
              </a:spcBef>
              <a:spcAft>
                <a:spcPts val="0"/>
              </a:spcAft>
              <a:buFont typeface="Arial" charset="0"/>
              <a:buChar char="•"/>
            </a:pPr>
            <a:r>
              <a:rPr lang="en-US" sz="1600">
                <a:solidFill>
                  <a:schemeClr val="tx1"/>
                </a:solidFill>
              </a:rPr>
              <a:t>Data made available immediately, and indexed automatically</a:t>
            </a:r>
          </a:p>
          <a:p>
            <a:pPr marL="285750" lvl="1" indent="-285750">
              <a:spcBef>
                <a:spcPts val="1000"/>
              </a:spcBef>
              <a:spcAft>
                <a:spcPts val="0"/>
              </a:spcAft>
              <a:buFont typeface="Arial" charset="0"/>
              <a:buChar char="•"/>
            </a:pPr>
            <a:r>
              <a:rPr lang="en-US" sz="1600">
                <a:solidFill>
                  <a:schemeClr val="tx1"/>
                </a:solidFill>
              </a:rPr>
              <a:t>High writes per second, with stable ingestion and query performance</a:t>
            </a:r>
          </a:p>
          <a:p>
            <a:pPr marL="285750" lvl="1" indent="-285750">
              <a:spcBef>
                <a:spcPts val="1000"/>
              </a:spcBef>
              <a:spcAft>
                <a:spcPts val="0"/>
              </a:spcAft>
              <a:buFont typeface="Arial" charset="0"/>
              <a:buChar char="•"/>
            </a:pPr>
            <a:r>
              <a:rPr lang="en-US" sz="1600">
                <a:solidFill>
                  <a:schemeClr val="tx1"/>
                </a:solidFill>
              </a:rPr>
              <a:t>Real-time, resilient change feeds logged forever and always accessible</a:t>
            </a:r>
          </a:p>
          <a:p>
            <a:pPr marL="285750" lvl="1" indent="-285750">
              <a:spcBef>
                <a:spcPts val="1000"/>
              </a:spcBef>
              <a:spcAft>
                <a:spcPts val="0"/>
              </a:spcAft>
              <a:buFont typeface="Arial" charset="0"/>
              <a:buChar char="•"/>
            </a:pPr>
            <a:r>
              <a:rPr lang="en-US" sz="1600">
                <a:solidFill>
                  <a:schemeClr val="tx1"/>
                </a:solidFill>
              </a:rPr>
              <a:t>Native integration with Azure Functions</a:t>
            </a:r>
          </a:p>
        </p:txBody>
      </p:sp>
      <p:pic>
        <p:nvPicPr>
          <p:cNvPr id="8" name="Picture 7">
            <a:extLst>
              <a:ext uri="{FF2B5EF4-FFF2-40B4-BE49-F238E27FC236}">
                <a16:creationId xmlns:a16="http://schemas.microsoft.com/office/drawing/2014/main" id="{34A4BCC5-9A5C-4319-ADAD-678D3A5B55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9426" y="6081875"/>
            <a:ext cx="1053764" cy="344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vignette.wikia.nocookie.net/logopedia/images/3/3c/Jet_logo.svg/revision/latest/scale-to-width-down/640?cb=20151210230924">
            <a:extLst>
              <a:ext uri="{FF2B5EF4-FFF2-40B4-BE49-F238E27FC236}">
                <a16:creationId xmlns:a16="http://schemas.microsoft.com/office/drawing/2014/main" id="{65AD9571-2BCA-416D-9570-380AFA2161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00395" y="6094488"/>
            <a:ext cx="780802" cy="31964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521084" y="1493794"/>
            <a:ext cx="5165089" cy="2710370"/>
            <a:chOff x="6521084" y="1493794"/>
            <a:chExt cx="5165089" cy="2710370"/>
          </a:xfrm>
        </p:grpSpPr>
        <p:sp>
          <p:nvSpPr>
            <p:cNvPr id="7" name="TextBox 6">
              <a:extLst>
                <a:ext uri="{FF2B5EF4-FFF2-40B4-BE49-F238E27FC236}">
                  <a16:creationId xmlns:a16="http://schemas.microsoft.com/office/drawing/2014/main" id="{B47F98D2-BAF4-46F1-A83D-2C76B0644B16}"/>
                </a:ext>
              </a:extLst>
            </p:cNvPr>
            <p:cNvSpPr txBox="1"/>
            <p:nvPr/>
          </p:nvSpPr>
          <p:spPr>
            <a:xfrm>
              <a:off x="7432455" y="3819443"/>
              <a:ext cx="117523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1: Tax)</a:t>
              </a:r>
            </a:p>
          </p:txBody>
        </p:sp>
        <p:grpSp>
          <p:nvGrpSpPr>
            <p:cNvPr id="9" name="Group 8">
              <a:extLst>
                <a:ext uri="{FF2B5EF4-FFF2-40B4-BE49-F238E27FC236}">
                  <a16:creationId xmlns:a16="http://schemas.microsoft.com/office/drawing/2014/main" id="{2C09CD02-4DD4-4D23-93D7-56341325E55D}"/>
                </a:ext>
              </a:extLst>
            </p:cNvPr>
            <p:cNvGrpSpPr/>
            <p:nvPr/>
          </p:nvGrpSpPr>
          <p:grpSpPr>
            <a:xfrm>
              <a:off x="7789888" y="3285526"/>
              <a:ext cx="628588" cy="562205"/>
              <a:chOff x="6773175" y="404044"/>
              <a:chExt cx="802419" cy="717677"/>
            </a:xfrm>
          </p:grpSpPr>
          <p:sp>
            <p:nvSpPr>
              <p:cNvPr id="10" name="Freeform 24">
                <a:extLst>
                  <a:ext uri="{FF2B5EF4-FFF2-40B4-BE49-F238E27FC236}">
                    <a16:creationId xmlns:a16="http://schemas.microsoft.com/office/drawing/2014/main" id="{47F70E4C-F9A4-4C03-90AC-E3E04CA119CB}"/>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640">
                <a:extLst>
                  <a:ext uri="{FF2B5EF4-FFF2-40B4-BE49-F238E27FC236}">
                    <a16:creationId xmlns:a16="http://schemas.microsoft.com/office/drawing/2014/main" id="{47115074-3690-4F9E-8362-F3FB1718FF05}"/>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D6323DC7-8855-4364-AD11-5182075C807E}"/>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CA11CDAE-8671-4FC1-B908-FC5C8B019DD9}"/>
                </a:ext>
              </a:extLst>
            </p:cNvPr>
            <p:cNvSpPr txBox="1"/>
            <p:nvPr/>
          </p:nvSpPr>
          <p:spPr>
            <a:xfrm>
              <a:off x="8714894" y="3819443"/>
              <a:ext cx="141452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2: Payment)</a:t>
              </a:r>
            </a:p>
          </p:txBody>
        </p:sp>
        <p:grpSp>
          <p:nvGrpSpPr>
            <p:cNvPr id="14" name="Group 13">
              <a:extLst>
                <a:ext uri="{FF2B5EF4-FFF2-40B4-BE49-F238E27FC236}">
                  <a16:creationId xmlns:a16="http://schemas.microsoft.com/office/drawing/2014/main" id="{57A37F27-4D7A-4B2B-B8C5-07D128EC9807}"/>
                </a:ext>
              </a:extLst>
            </p:cNvPr>
            <p:cNvGrpSpPr/>
            <p:nvPr/>
          </p:nvGrpSpPr>
          <p:grpSpPr>
            <a:xfrm>
              <a:off x="9191968" y="3285526"/>
              <a:ext cx="628588" cy="562205"/>
              <a:chOff x="6773175" y="404044"/>
              <a:chExt cx="802419" cy="717677"/>
            </a:xfrm>
          </p:grpSpPr>
          <p:sp>
            <p:nvSpPr>
              <p:cNvPr id="15" name="Freeform 24">
                <a:extLst>
                  <a:ext uri="{FF2B5EF4-FFF2-40B4-BE49-F238E27FC236}">
                    <a16:creationId xmlns:a16="http://schemas.microsoft.com/office/drawing/2014/main" id="{90C75254-1F53-4253-80EA-DB189B249C71}"/>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Freeform 640">
                <a:extLst>
                  <a:ext uri="{FF2B5EF4-FFF2-40B4-BE49-F238E27FC236}">
                    <a16:creationId xmlns:a16="http://schemas.microsoft.com/office/drawing/2014/main" id="{0AC48EC4-62AE-4EC9-B04A-E5229D01F06B}"/>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Freeform 28">
                <a:extLst>
                  <a:ext uri="{FF2B5EF4-FFF2-40B4-BE49-F238E27FC236}">
                    <a16:creationId xmlns:a16="http://schemas.microsoft.com/office/drawing/2014/main" id="{D587B621-B4AF-4C9C-8EF4-A0EB41EEC311}"/>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25942CAB-FFF3-470B-92FA-507E456619DA}"/>
                </a:ext>
              </a:extLst>
            </p:cNvPr>
            <p:cNvSpPr txBox="1"/>
            <p:nvPr/>
          </p:nvSpPr>
          <p:spPr>
            <a:xfrm>
              <a:off x="10009951" y="3819443"/>
              <a:ext cx="1676222"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N: Fulfillment)</a:t>
              </a:r>
            </a:p>
          </p:txBody>
        </p:sp>
        <p:grpSp>
          <p:nvGrpSpPr>
            <p:cNvPr id="19" name="Group 18">
              <a:extLst>
                <a:ext uri="{FF2B5EF4-FFF2-40B4-BE49-F238E27FC236}">
                  <a16:creationId xmlns:a16="http://schemas.microsoft.com/office/drawing/2014/main" id="{FD774294-09A8-4312-9AE8-1C1E2880442F}"/>
                </a:ext>
              </a:extLst>
            </p:cNvPr>
            <p:cNvGrpSpPr/>
            <p:nvPr/>
          </p:nvGrpSpPr>
          <p:grpSpPr>
            <a:xfrm>
              <a:off x="10617876" y="3285526"/>
              <a:ext cx="628588" cy="562205"/>
              <a:chOff x="6773175" y="404044"/>
              <a:chExt cx="802419" cy="717677"/>
            </a:xfrm>
          </p:grpSpPr>
          <p:sp>
            <p:nvSpPr>
              <p:cNvPr id="20" name="Freeform 24">
                <a:extLst>
                  <a:ext uri="{FF2B5EF4-FFF2-40B4-BE49-F238E27FC236}">
                    <a16:creationId xmlns:a16="http://schemas.microsoft.com/office/drawing/2014/main" id="{AD2EDFD4-3C5A-485C-ABBD-96A9CBB51C86}"/>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Freeform 640">
                <a:extLst>
                  <a:ext uri="{FF2B5EF4-FFF2-40B4-BE49-F238E27FC236}">
                    <a16:creationId xmlns:a16="http://schemas.microsoft.com/office/drawing/2014/main" id="{FB34AF1F-8DC9-49C8-BCFD-8A91C3AE8F6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Freeform 28">
                <a:extLst>
                  <a:ext uri="{FF2B5EF4-FFF2-40B4-BE49-F238E27FC236}">
                    <a16:creationId xmlns:a16="http://schemas.microsoft.com/office/drawing/2014/main" id="{9B30416A-3F07-47B9-89EC-DA09377E43A8}"/>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F2B0ADAF-2A57-42CC-AB63-CF202B9AFEA6}"/>
                </a:ext>
              </a:extLst>
            </p:cNvPr>
            <p:cNvSpPr txBox="1"/>
            <p:nvPr/>
          </p:nvSpPr>
          <p:spPr>
            <a:xfrm>
              <a:off x="7149427" y="1493795"/>
              <a:ext cx="174129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(E-commerce Checkout, API)</a:t>
              </a:r>
            </a:p>
          </p:txBody>
        </p:sp>
        <p:grpSp>
          <p:nvGrpSpPr>
            <p:cNvPr id="24" name="Group 23">
              <a:extLst>
                <a:ext uri="{FF2B5EF4-FFF2-40B4-BE49-F238E27FC236}">
                  <a16:creationId xmlns:a16="http://schemas.microsoft.com/office/drawing/2014/main" id="{BFC9CF87-4FDD-4FEF-A55C-4E2BC0B7A17F}"/>
                </a:ext>
              </a:extLst>
            </p:cNvPr>
            <p:cNvGrpSpPr/>
            <p:nvPr/>
          </p:nvGrpSpPr>
          <p:grpSpPr>
            <a:xfrm>
              <a:off x="7789888" y="1953114"/>
              <a:ext cx="628588" cy="562205"/>
              <a:chOff x="6773175" y="404044"/>
              <a:chExt cx="802419" cy="717677"/>
            </a:xfrm>
          </p:grpSpPr>
          <p:sp>
            <p:nvSpPr>
              <p:cNvPr id="25" name="Freeform 24">
                <a:extLst>
                  <a:ext uri="{FF2B5EF4-FFF2-40B4-BE49-F238E27FC236}">
                    <a16:creationId xmlns:a16="http://schemas.microsoft.com/office/drawing/2014/main" id="{CC296914-E9AF-4359-9856-F357F5BD8B69}"/>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Freeform 640">
                <a:extLst>
                  <a:ext uri="{FF2B5EF4-FFF2-40B4-BE49-F238E27FC236}">
                    <a16:creationId xmlns:a16="http://schemas.microsoft.com/office/drawing/2014/main" id="{495C8094-B44B-4B83-9170-6BC3F85B6AFA}"/>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Freeform 28">
                <a:extLst>
                  <a:ext uri="{FF2B5EF4-FFF2-40B4-BE49-F238E27FC236}">
                    <a16:creationId xmlns:a16="http://schemas.microsoft.com/office/drawing/2014/main" id="{2FC80CB6-7265-4A36-B132-EEB2FDB644D9}"/>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BA22F9D5-3BC7-40AD-AC5B-6771E542F1E9}"/>
                </a:ext>
              </a:extLst>
            </p:cNvPr>
            <p:cNvSpPr txBox="1"/>
            <p:nvPr/>
          </p:nvSpPr>
          <p:spPr>
            <a:xfrm>
              <a:off x="8900654" y="1493794"/>
              <a:ext cx="122876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(Order event score)</a:t>
              </a:r>
            </a:p>
          </p:txBody>
        </p:sp>
        <p:grpSp>
          <p:nvGrpSpPr>
            <p:cNvPr id="31" name="Group 30">
              <a:extLst>
                <a:ext uri="{FF2B5EF4-FFF2-40B4-BE49-F238E27FC236}">
                  <a16:creationId xmlns:a16="http://schemas.microsoft.com/office/drawing/2014/main" id="{00FE1E99-F7C9-4ACD-B7A8-70F3F446D1D8}"/>
                </a:ext>
              </a:extLst>
            </p:cNvPr>
            <p:cNvGrpSpPr/>
            <p:nvPr/>
          </p:nvGrpSpPr>
          <p:grpSpPr>
            <a:xfrm>
              <a:off x="9192685" y="1928657"/>
              <a:ext cx="644698" cy="555680"/>
              <a:chOff x="8376458" y="5925518"/>
              <a:chExt cx="1045926" cy="901512"/>
            </a:xfrm>
          </p:grpSpPr>
          <p:sp>
            <p:nvSpPr>
              <p:cNvPr id="32" name="Star: 4 Points 8">
                <a:extLst>
                  <a:ext uri="{FF2B5EF4-FFF2-40B4-BE49-F238E27FC236}">
                    <a16:creationId xmlns:a16="http://schemas.microsoft.com/office/drawing/2014/main" id="{C9E42FA2-957B-416B-8F63-14DB9EC413D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Star: 4 Points 8">
                <a:extLst>
                  <a:ext uri="{FF2B5EF4-FFF2-40B4-BE49-F238E27FC236}">
                    <a16:creationId xmlns:a16="http://schemas.microsoft.com/office/drawing/2014/main" id="{85F388AE-59C6-4FA0-973C-0E8B8B828F65}"/>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A248B2D4-E54D-44B6-920C-57AA1C17C300}"/>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9">
                <a:extLst>
                  <a:ext uri="{FF2B5EF4-FFF2-40B4-BE49-F238E27FC236}">
                    <a16:creationId xmlns:a16="http://schemas.microsoft.com/office/drawing/2014/main" id="{8CBD7062-F159-4777-BA6B-5CC30B24B23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E0EDE646-8375-449B-914C-229B34232681}"/>
                </a:ext>
              </a:extLst>
            </p:cNvPr>
            <p:cNvGrpSpPr/>
            <p:nvPr/>
          </p:nvGrpSpPr>
          <p:grpSpPr>
            <a:xfrm>
              <a:off x="6521084" y="1987693"/>
              <a:ext cx="485379" cy="412901"/>
              <a:chOff x="5872464" y="2045113"/>
              <a:chExt cx="485379" cy="412901"/>
            </a:xfrm>
          </p:grpSpPr>
          <p:grpSp>
            <p:nvGrpSpPr>
              <p:cNvPr id="37" name="Group 36">
                <a:extLst>
                  <a:ext uri="{FF2B5EF4-FFF2-40B4-BE49-F238E27FC236}">
                    <a16:creationId xmlns:a16="http://schemas.microsoft.com/office/drawing/2014/main" id="{B4DF48C3-6098-4FD9-BDDA-639CA3E5F544}"/>
                  </a:ext>
                </a:extLst>
              </p:cNvPr>
              <p:cNvGrpSpPr/>
              <p:nvPr/>
            </p:nvGrpSpPr>
            <p:grpSpPr>
              <a:xfrm>
                <a:off x="5872464" y="2045113"/>
                <a:ext cx="485379" cy="412901"/>
                <a:chOff x="2107244" y="1575258"/>
                <a:chExt cx="310993" cy="264555"/>
              </a:xfrm>
            </p:grpSpPr>
            <p:sp>
              <p:nvSpPr>
                <p:cNvPr id="42" name="Rectangle 9">
                  <a:extLst>
                    <a:ext uri="{FF2B5EF4-FFF2-40B4-BE49-F238E27FC236}">
                      <a16:creationId xmlns:a16="http://schemas.microsoft.com/office/drawing/2014/main" id="{D53BD777-E226-4431-8CA0-C1D81054A77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3" name="Line 10">
                  <a:extLst>
                    <a:ext uri="{FF2B5EF4-FFF2-40B4-BE49-F238E27FC236}">
                      <a16:creationId xmlns:a16="http://schemas.microsoft.com/office/drawing/2014/main" id="{479804F7-219D-4ECB-B931-ED10185D826F}"/>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5757F73E-8F6E-49E6-9713-D31027231AA5}"/>
                  </a:ext>
                </a:extLst>
              </p:cNvPr>
              <p:cNvGrpSpPr/>
              <p:nvPr/>
            </p:nvGrpSpPr>
            <p:grpSpPr>
              <a:xfrm>
                <a:off x="6153589" y="2082451"/>
                <a:ext cx="149347" cy="37338"/>
                <a:chOff x="2287367" y="1599181"/>
                <a:chExt cx="95690" cy="23923"/>
              </a:xfrm>
              <a:solidFill>
                <a:schemeClr val="tx2"/>
              </a:solidFill>
            </p:grpSpPr>
            <p:sp>
              <p:nvSpPr>
                <p:cNvPr id="39" name="Oval 11">
                  <a:extLst>
                    <a:ext uri="{FF2B5EF4-FFF2-40B4-BE49-F238E27FC236}">
                      <a16:creationId xmlns:a16="http://schemas.microsoft.com/office/drawing/2014/main" id="{8BA45FA7-AC75-48C4-A8FE-2646B887447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0" name="Oval 12">
                  <a:extLst>
                    <a:ext uri="{FF2B5EF4-FFF2-40B4-BE49-F238E27FC236}">
                      <a16:creationId xmlns:a16="http://schemas.microsoft.com/office/drawing/2014/main" id="{E0ADB978-C325-4B75-AF9F-F373E2DE3BFB}"/>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1" name="Oval 13">
                  <a:extLst>
                    <a:ext uri="{FF2B5EF4-FFF2-40B4-BE49-F238E27FC236}">
                      <a16:creationId xmlns:a16="http://schemas.microsoft.com/office/drawing/2014/main" id="{78FCC64B-1FCE-421B-85FF-D8D9AB59A875}"/>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4" name="ShoppingCart_E7BF">
              <a:extLst>
                <a:ext uri="{FF2B5EF4-FFF2-40B4-BE49-F238E27FC236}">
                  <a16:creationId xmlns:a16="http://schemas.microsoft.com/office/drawing/2014/main" id="{217E8BCF-60CE-4C8C-856F-3DFD565DB313}"/>
                </a:ext>
              </a:extLst>
            </p:cNvPr>
            <p:cNvSpPr>
              <a:spLocks noChangeAspect="1" noEditPoints="1"/>
            </p:cNvSpPr>
            <p:nvPr/>
          </p:nvSpPr>
          <p:spPr bwMode="auto">
            <a:xfrm>
              <a:off x="6642271" y="2158801"/>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C3BBF825-D75D-41D9-AFA2-506A95399AF4}"/>
                </a:ext>
              </a:extLst>
            </p:cNvPr>
            <p:cNvGrpSpPr/>
            <p:nvPr/>
          </p:nvGrpSpPr>
          <p:grpSpPr>
            <a:xfrm>
              <a:off x="10694089" y="1840340"/>
              <a:ext cx="307945" cy="699265"/>
              <a:chOff x="10878229" y="2464963"/>
              <a:chExt cx="307945" cy="699265"/>
            </a:xfrm>
          </p:grpSpPr>
          <p:sp>
            <p:nvSpPr>
              <p:cNvPr id="4" name="Rectangle 3">
                <a:extLst>
                  <a:ext uri="{FF2B5EF4-FFF2-40B4-BE49-F238E27FC236}">
                    <a16:creationId xmlns:a16="http://schemas.microsoft.com/office/drawing/2014/main" id="{608400D6-8A1F-45F5-AEF8-BDEEA3C2B114}"/>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C13A80FA-2468-45C9-AA28-BFE15747E4AC}"/>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AAC91367-19E5-49E0-BD12-EF4C74AD1423}"/>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0704720-9D62-4B5F-8018-3A93C6099560}"/>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D0584DF0-A753-4656-A3DA-1C76010B9258}"/>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411F0CA2-B185-4F09-B471-3582140ABE5E}"/>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5F1E5757-9FA6-49E2-BC0C-C5D46070BD55}"/>
                </a:ext>
              </a:extLst>
            </p:cNvPr>
            <p:cNvSpPr txBox="1"/>
            <p:nvPr/>
          </p:nvSpPr>
          <p:spPr>
            <a:xfrm>
              <a:off x="10414884" y="2598044"/>
              <a:ext cx="866356"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52" name="Straight Arrow Connector 51">
              <a:extLst>
                <a:ext uri="{FF2B5EF4-FFF2-40B4-BE49-F238E27FC236}">
                  <a16:creationId xmlns:a16="http://schemas.microsoft.com/office/drawing/2014/main" id="{0AFA403C-2A21-45EB-9005-802136AA75D6}"/>
                </a:ext>
              </a:extLst>
            </p:cNvPr>
            <p:cNvCxnSpPr>
              <a:cxnSpLocks/>
            </p:cNvCxnSpPr>
            <p:nvPr/>
          </p:nvCxnSpPr>
          <p:spPr>
            <a:xfrm>
              <a:off x="714942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7A6223F7-F37F-42B6-B44A-D663D881ED61}"/>
                </a:ext>
              </a:extLst>
            </p:cNvPr>
            <p:cNvCxnSpPr>
              <a:cxnSpLocks/>
            </p:cNvCxnSpPr>
            <p:nvPr/>
          </p:nvCxnSpPr>
          <p:spPr>
            <a:xfrm>
              <a:off x="857817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Arrow Connector 54">
              <a:extLst>
                <a:ext uri="{FF2B5EF4-FFF2-40B4-BE49-F238E27FC236}">
                  <a16:creationId xmlns:a16="http://schemas.microsoft.com/office/drawing/2014/main" id="{026C6D89-DB32-4297-BBFA-2B05E12A4DA4}"/>
                </a:ext>
              </a:extLst>
            </p:cNvPr>
            <p:cNvCxnSpPr>
              <a:cxnSpLocks/>
            </p:cNvCxnSpPr>
            <p:nvPr/>
          </p:nvCxnSpPr>
          <p:spPr>
            <a:xfrm>
              <a:off x="10088569"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CC1CA558-BAED-40DA-9E4C-161019347EEA}"/>
                </a:ext>
              </a:extLst>
            </p:cNvPr>
            <p:cNvCxnSpPr>
              <a:cxnSpLocks/>
            </p:cNvCxnSpPr>
            <p:nvPr/>
          </p:nvCxnSpPr>
          <p:spPr>
            <a:xfrm>
              <a:off x="8578177"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3CD8D5C6-3BD8-4FE4-8FB8-AEF9E6F4C1E5}"/>
                </a:ext>
              </a:extLst>
            </p:cNvPr>
            <p:cNvCxnSpPr>
              <a:cxnSpLocks/>
            </p:cNvCxnSpPr>
            <p:nvPr/>
          </p:nvCxnSpPr>
          <p:spPr>
            <a:xfrm>
              <a:off x="9966105"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Arrow Connector 57">
              <a:extLst>
                <a:ext uri="{FF2B5EF4-FFF2-40B4-BE49-F238E27FC236}">
                  <a16:creationId xmlns:a16="http://schemas.microsoft.com/office/drawing/2014/main" id="{B22D4EDD-A310-4038-BB2B-C9BEB6B9FB78}"/>
                </a:ext>
              </a:extLst>
            </p:cNvPr>
            <p:cNvCxnSpPr>
              <a:cxnSpLocks/>
            </p:cNvCxnSpPr>
            <p:nvPr/>
          </p:nvCxnSpPr>
          <p:spPr>
            <a:xfrm>
              <a:off x="10913357" y="2859029"/>
              <a:ext cx="0" cy="32906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0790861F-A63D-401F-B331-0C20AFD07406}"/>
                </a:ext>
              </a:extLst>
            </p:cNvPr>
            <p:cNvCxnSpPr>
              <a:cxnSpLocks/>
            </p:cNvCxnSpPr>
            <p:nvPr/>
          </p:nvCxnSpPr>
          <p:spPr>
            <a:xfrm flipH="1">
              <a:off x="9629317" y="2702748"/>
              <a:ext cx="812340" cy="48535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Arrow Connector 62">
              <a:extLst>
                <a:ext uri="{FF2B5EF4-FFF2-40B4-BE49-F238E27FC236}">
                  <a16:creationId xmlns:a16="http://schemas.microsoft.com/office/drawing/2014/main" id="{01D5D21D-2F2D-415D-99E2-30F8EF21B30F}"/>
                </a:ext>
              </a:extLst>
            </p:cNvPr>
            <p:cNvCxnSpPr>
              <a:cxnSpLocks/>
            </p:cNvCxnSpPr>
            <p:nvPr/>
          </p:nvCxnSpPr>
          <p:spPr>
            <a:xfrm flipH="1">
              <a:off x="8252953" y="2444086"/>
              <a:ext cx="2227472" cy="707819"/>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96337134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1077"/>
            <a:ext cx="5606043" cy="899665"/>
          </a:xfrm>
        </p:spPr>
        <p:txBody>
          <a:bodyPr/>
          <a:lstStyle/>
          <a:p>
            <a:r>
              <a:rPr lang="en-US"/>
              <a:t>Run spark over operational data</a:t>
            </a:r>
          </a:p>
        </p:txBody>
      </p:sp>
      <p:sp>
        <p:nvSpPr>
          <p:cNvPr id="3" name="Content Placeholder 2"/>
          <p:cNvSpPr>
            <a:spLocks noGrp="1"/>
          </p:cNvSpPr>
          <p:nvPr>
            <p:ph type="body" sz="quarter" idx="11"/>
          </p:nvPr>
        </p:nvSpPr>
        <p:spPr>
          <a:xfrm>
            <a:off x="269239" y="1494678"/>
            <a:ext cx="5606043" cy="2768963"/>
          </a:xfrm>
        </p:spPr>
        <p:txBody>
          <a:bodyPr/>
          <a:lstStyle/>
          <a:p>
            <a:r>
              <a:rPr lang="en-US">
                <a:solidFill>
                  <a:schemeClr val="tx1"/>
                </a:solidFill>
              </a:rPr>
              <a:t>Accelerate analysis of fast-changing, high-volume, global data.</a:t>
            </a:r>
          </a:p>
          <a:p>
            <a:pPr marL="285750" lvl="1" indent="-285750">
              <a:spcBef>
                <a:spcPts val="1600"/>
              </a:spcBef>
              <a:spcAft>
                <a:spcPts val="0"/>
              </a:spcAft>
              <a:buFont typeface="Arial" charset="0"/>
              <a:buChar char="•"/>
            </a:pPr>
            <a:r>
              <a:rPr lang="en-US" sz="1600">
                <a:solidFill>
                  <a:schemeClr val="tx1"/>
                </a:solidFill>
              </a:rPr>
              <a:t>Real-time big data processing across any data model</a:t>
            </a:r>
          </a:p>
          <a:p>
            <a:pPr marL="285750" lvl="1" indent="-285750">
              <a:spcBef>
                <a:spcPts val="1000"/>
              </a:spcBef>
              <a:spcAft>
                <a:spcPts val="0"/>
              </a:spcAft>
              <a:buFont typeface="Arial" charset="0"/>
              <a:buChar char="•"/>
            </a:pPr>
            <a:r>
              <a:rPr lang="en-US" sz="1600">
                <a:solidFill>
                  <a:schemeClr val="tx1"/>
                </a:solidFill>
              </a:rPr>
              <a:t>Machine learning at scale over globally-distributed data</a:t>
            </a:r>
          </a:p>
          <a:p>
            <a:pPr marL="285750" lvl="1" indent="-285750">
              <a:spcBef>
                <a:spcPts val="1000"/>
              </a:spcBef>
              <a:spcAft>
                <a:spcPts val="0"/>
              </a:spcAft>
              <a:buFont typeface="Arial" charset="0"/>
              <a:buChar char="•"/>
            </a:pPr>
            <a:r>
              <a:rPr lang="en-US" sz="1600">
                <a:solidFill>
                  <a:schemeClr val="tx1"/>
                </a:solidFill>
              </a:rPr>
              <a:t>Speeds analytical queries with automatic indexing and push-down predicate filtering</a:t>
            </a:r>
          </a:p>
          <a:p>
            <a:pPr marL="285750" lvl="1" indent="-285750">
              <a:spcBef>
                <a:spcPts val="1000"/>
              </a:spcBef>
              <a:spcAft>
                <a:spcPts val="0"/>
              </a:spcAft>
              <a:buFont typeface="Arial" charset="0"/>
              <a:buChar char="•"/>
            </a:pPr>
            <a:r>
              <a:rPr lang="en-US" sz="1600">
                <a:solidFill>
                  <a:schemeClr val="tx1"/>
                </a:solidFill>
              </a:rPr>
              <a:t>Native integration with Spark Connector</a:t>
            </a:r>
          </a:p>
        </p:txBody>
      </p:sp>
      <p:pic>
        <p:nvPicPr>
          <p:cNvPr id="16" name="Picture 6">
            <a:extLst>
              <a:ext uri="{FF2B5EF4-FFF2-40B4-BE49-F238E27FC236}">
                <a16:creationId xmlns:a16="http://schemas.microsoft.com/office/drawing/2014/main" id="{C75D6E6D-60E0-4968-8D3E-A29B48BA3F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636295" y="5869257"/>
            <a:ext cx="711710" cy="71345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ssbinfo.com/wp-content/uploads/2017/09/cropped-SSB-Logo-Square-Transparent-1-270x270.png">
            <a:extLst>
              <a:ext uri="{FF2B5EF4-FFF2-40B4-BE49-F238E27FC236}">
                <a16:creationId xmlns:a16="http://schemas.microsoft.com/office/drawing/2014/main" id="{92283645-78DC-46A8-A7DE-4B128802F4F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66367" y="5978255"/>
            <a:ext cx="577025" cy="5817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latform.affinio.com/assets/images/affinio_black-e37e523efd22117b9497d8b419098055.png">
            <a:extLst>
              <a:ext uri="{FF2B5EF4-FFF2-40B4-BE49-F238E27FC236}">
                <a16:creationId xmlns:a16="http://schemas.microsoft.com/office/drawing/2014/main" id="{3034B83C-F2B1-4E23-A655-9FB1CFD5C33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7260" y="6070790"/>
            <a:ext cx="1020673" cy="48919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6265309" y="1230742"/>
            <a:ext cx="5550509" cy="2280062"/>
            <a:chOff x="6265309" y="1230742"/>
            <a:chExt cx="5550509" cy="2280062"/>
          </a:xfrm>
        </p:grpSpPr>
        <p:pic>
          <p:nvPicPr>
            <p:cNvPr id="8" name="Picture 2">
              <a:extLst>
                <a:ext uri="{FF2B5EF4-FFF2-40B4-BE49-F238E27FC236}">
                  <a16:creationId xmlns:a16="http://schemas.microsoft.com/office/drawing/2014/main" id="{D207BA61-F4FD-4FB0-ACAC-AA61DE6246C8}"/>
                </a:ext>
              </a:extLst>
            </p:cNvPr>
            <p:cNvPicPr>
              <a:picLocks noChangeAspect="1" noChangeArrowheads="1"/>
            </p:cNvPicPr>
            <p:nvPr/>
          </p:nvPicPr>
          <p:blipFill>
            <a:blip r:embed="rId6"/>
            <a:stretch>
              <a:fillRect/>
            </a:stretch>
          </p:blipFill>
          <p:spPr bwMode="auto">
            <a:xfrm>
              <a:off x="8065725" y="1230742"/>
              <a:ext cx="1183578" cy="6190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05CBEE4-6FCB-43E3-AB7B-6339F95C08D7}"/>
                </a:ext>
              </a:extLst>
            </p:cNvPr>
            <p:cNvSpPr txBox="1"/>
            <p:nvPr/>
          </p:nvSpPr>
          <p:spPr>
            <a:xfrm>
              <a:off x="6265309" y="3134762"/>
              <a:ext cx="97249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Worker nodes</a:t>
              </a:r>
            </a:p>
          </p:txBody>
        </p:sp>
        <p:grpSp>
          <p:nvGrpSpPr>
            <p:cNvPr id="11" name="Group 10">
              <a:extLst>
                <a:ext uri="{FF2B5EF4-FFF2-40B4-BE49-F238E27FC236}">
                  <a16:creationId xmlns:a16="http://schemas.microsoft.com/office/drawing/2014/main" id="{88E4E8AA-C03E-458E-851C-19CF12A08D26}"/>
                </a:ext>
              </a:extLst>
            </p:cNvPr>
            <p:cNvGrpSpPr/>
            <p:nvPr/>
          </p:nvGrpSpPr>
          <p:grpSpPr>
            <a:xfrm>
              <a:off x="10154421" y="2284715"/>
              <a:ext cx="641116" cy="552594"/>
              <a:chOff x="8376458" y="5925518"/>
              <a:chExt cx="1045926" cy="901512"/>
            </a:xfrm>
          </p:grpSpPr>
          <p:sp>
            <p:nvSpPr>
              <p:cNvPr id="12" name="Star: 4 Points 8">
                <a:extLst>
                  <a:ext uri="{FF2B5EF4-FFF2-40B4-BE49-F238E27FC236}">
                    <a16:creationId xmlns:a16="http://schemas.microsoft.com/office/drawing/2014/main" id="{34E2957D-9A94-4947-8DB7-07104DEDE49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Star: 4 Points 8">
                <a:extLst>
                  <a:ext uri="{FF2B5EF4-FFF2-40B4-BE49-F238E27FC236}">
                    <a16:creationId xmlns:a16="http://schemas.microsoft.com/office/drawing/2014/main" id="{4D46BB5D-EB0F-4126-9D58-D220E89E7CF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53C7847F-EE3C-416E-B587-41D3A1B4DFCE}"/>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9">
                <a:extLst>
                  <a:ext uri="{FF2B5EF4-FFF2-40B4-BE49-F238E27FC236}">
                    <a16:creationId xmlns:a16="http://schemas.microsoft.com/office/drawing/2014/main" id="{7B16688F-E417-456A-BACC-3AF5BACF370A}"/>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76A5C1F6-A2AE-41F9-A45B-DA423D313EE6}"/>
                </a:ext>
              </a:extLst>
            </p:cNvPr>
            <p:cNvSpPr txBox="1"/>
            <p:nvPr/>
          </p:nvSpPr>
          <p:spPr>
            <a:xfrm>
              <a:off x="7315266" y="2084539"/>
              <a:ext cx="97249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Master node</a:t>
              </a:r>
            </a:p>
          </p:txBody>
        </p:sp>
        <p:sp>
          <p:nvSpPr>
            <p:cNvPr id="18" name="TextBox 17">
              <a:extLst>
                <a:ext uri="{FF2B5EF4-FFF2-40B4-BE49-F238E27FC236}">
                  <a16:creationId xmlns:a16="http://schemas.microsoft.com/office/drawing/2014/main" id="{BB040124-6C1E-4753-AA79-23EB2C8A4777}"/>
                </a:ext>
              </a:extLst>
            </p:cNvPr>
            <p:cNvSpPr txBox="1"/>
            <p:nvPr/>
          </p:nvSpPr>
          <p:spPr>
            <a:xfrm>
              <a:off x="8475451" y="2191096"/>
              <a:ext cx="100297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Gateway nodes</a:t>
              </a:r>
            </a:p>
          </p:txBody>
        </p:sp>
        <p:sp>
          <p:nvSpPr>
            <p:cNvPr id="19" name="TextBox 18">
              <a:extLst>
                <a:ext uri="{FF2B5EF4-FFF2-40B4-BE49-F238E27FC236}">
                  <a16:creationId xmlns:a16="http://schemas.microsoft.com/office/drawing/2014/main" id="{50D24693-8BFF-46EA-B7B2-AACF4E50BDB6}"/>
                </a:ext>
              </a:extLst>
            </p:cNvPr>
            <p:cNvSpPr txBox="1"/>
            <p:nvPr/>
          </p:nvSpPr>
          <p:spPr>
            <a:xfrm>
              <a:off x="8104637" y="2625661"/>
              <a:ext cx="124212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Spark-Cosmos DB connector (Java)</a:t>
              </a:r>
            </a:p>
          </p:txBody>
        </p:sp>
        <p:sp>
          <p:nvSpPr>
            <p:cNvPr id="20" name="TextBox 19">
              <a:extLst>
                <a:ext uri="{FF2B5EF4-FFF2-40B4-BE49-F238E27FC236}">
                  <a16:creationId xmlns:a16="http://schemas.microsoft.com/office/drawing/2014/main" id="{C06E2150-2CBF-4D24-95CC-8DAEB6748014}"/>
                </a:ext>
              </a:extLst>
            </p:cNvPr>
            <p:cNvSpPr txBox="1"/>
            <p:nvPr/>
          </p:nvSpPr>
          <p:spPr>
            <a:xfrm>
              <a:off x="11126119" y="1922434"/>
              <a:ext cx="689699"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 nodes</a:t>
              </a:r>
            </a:p>
          </p:txBody>
        </p:sp>
        <p:sp>
          <p:nvSpPr>
            <p:cNvPr id="4" name="Oval 3">
              <a:extLst>
                <a:ext uri="{FF2B5EF4-FFF2-40B4-BE49-F238E27FC236}">
                  <a16:creationId xmlns:a16="http://schemas.microsoft.com/office/drawing/2014/main" id="{96D22A45-2D6D-4B9B-AFF1-9F57796C035C}"/>
                </a:ext>
              </a:extLst>
            </p:cNvPr>
            <p:cNvSpPr/>
            <p:nvPr/>
          </p:nvSpPr>
          <p:spPr bwMode="auto">
            <a:xfrm>
              <a:off x="9696301" y="1813728"/>
              <a:ext cx="1547652" cy="154765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Oval 20">
              <a:extLst>
                <a:ext uri="{FF2B5EF4-FFF2-40B4-BE49-F238E27FC236}">
                  <a16:creationId xmlns:a16="http://schemas.microsoft.com/office/drawing/2014/main" id="{B7024202-E8B4-4A3E-81F8-8643E88D0EBD}"/>
                </a:ext>
              </a:extLst>
            </p:cNvPr>
            <p:cNvSpPr/>
            <p:nvPr/>
          </p:nvSpPr>
          <p:spPr bwMode="auto">
            <a:xfrm>
              <a:off x="9917644" y="1830401"/>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2" name="Oval 21">
              <a:extLst>
                <a:ext uri="{FF2B5EF4-FFF2-40B4-BE49-F238E27FC236}">
                  <a16:creationId xmlns:a16="http://schemas.microsoft.com/office/drawing/2014/main" id="{DE0C7D5F-70EC-4238-AA6E-AC6E39D89F98}"/>
                </a:ext>
              </a:extLst>
            </p:cNvPr>
            <p:cNvSpPr/>
            <p:nvPr/>
          </p:nvSpPr>
          <p:spPr bwMode="auto">
            <a:xfrm>
              <a:off x="10678408" y="1739827"/>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3" name="Oval 22">
              <a:extLst>
                <a:ext uri="{FF2B5EF4-FFF2-40B4-BE49-F238E27FC236}">
                  <a16:creationId xmlns:a16="http://schemas.microsoft.com/office/drawing/2014/main" id="{DB43B5F4-67B8-482D-AA62-32BE13B8406E}"/>
                </a:ext>
              </a:extLst>
            </p:cNvPr>
            <p:cNvSpPr/>
            <p:nvPr/>
          </p:nvSpPr>
          <p:spPr bwMode="auto">
            <a:xfrm>
              <a:off x="11082365" y="2302485"/>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4" name="Oval 23">
              <a:extLst>
                <a:ext uri="{FF2B5EF4-FFF2-40B4-BE49-F238E27FC236}">
                  <a16:creationId xmlns:a16="http://schemas.microsoft.com/office/drawing/2014/main" id="{77BD20CF-11B3-4DD8-A055-104AC885CADC}"/>
                </a:ext>
              </a:extLst>
            </p:cNvPr>
            <p:cNvSpPr/>
            <p:nvPr/>
          </p:nvSpPr>
          <p:spPr bwMode="auto">
            <a:xfrm>
              <a:off x="10882794" y="2913278"/>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5" name="Oval 24">
              <a:extLst>
                <a:ext uri="{FF2B5EF4-FFF2-40B4-BE49-F238E27FC236}">
                  <a16:creationId xmlns:a16="http://schemas.microsoft.com/office/drawing/2014/main" id="{57EA6611-B7E2-478F-A19E-04ABCB51EB7D}"/>
                </a:ext>
              </a:extLst>
            </p:cNvPr>
            <p:cNvSpPr/>
            <p:nvPr/>
          </p:nvSpPr>
          <p:spPr bwMode="auto">
            <a:xfrm>
              <a:off x="10195015" y="3187628"/>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6" name="Oval 25">
              <a:extLst>
                <a:ext uri="{FF2B5EF4-FFF2-40B4-BE49-F238E27FC236}">
                  <a16:creationId xmlns:a16="http://schemas.microsoft.com/office/drawing/2014/main" id="{234AAE86-EF09-4392-A353-0D6D35A1AB74}"/>
                </a:ext>
              </a:extLst>
            </p:cNvPr>
            <p:cNvSpPr/>
            <p:nvPr/>
          </p:nvSpPr>
          <p:spPr bwMode="auto">
            <a:xfrm>
              <a:off x="9683134" y="2864452"/>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D152C2FE-FF87-49A9-8F55-4CEB0086C8E4}"/>
                </a:ext>
              </a:extLst>
            </p:cNvPr>
            <p:cNvSpPr/>
            <p:nvPr/>
          </p:nvSpPr>
          <p:spPr bwMode="auto">
            <a:xfrm>
              <a:off x="9529500" y="2308231"/>
              <a:ext cx="323176" cy="32317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9854795-3E85-4039-BA8E-FE492C9D1D54}"/>
                </a:ext>
              </a:extLst>
            </p:cNvPr>
            <p:cNvSpPr/>
            <p:nvPr/>
          </p:nvSpPr>
          <p:spPr bwMode="auto">
            <a:xfrm>
              <a:off x="7541377" y="2358040"/>
              <a:ext cx="486248" cy="292343"/>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8" name="Rectangle 27">
              <a:extLst>
                <a:ext uri="{FF2B5EF4-FFF2-40B4-BE49-F238E27FC236}">
                  <a16:creationId xmlns:a16="http://schemas.microsoft.com/office/drawing/2014/main" id="{20C4831F-0362-420C-9B19-C627CAD20236}"/>
                </a:ext>
              </a:extLst>
            </p:cNvPr>
            <p:cNvSpPr/>
            <p:nvPr/>
          </p:nvSpPr>
          <p:spPr bwMode="auto">
            <a:xfrm>
              <a:off x="6478652" y="1828345"/>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9" name="Rectangle 28">
              <a:extLst>
                <a:ext uri="{FF2B5EF4-FFF2-40B4-BE49-F238E27FC236}">
                  <a16:creationId xmlns:a16="http://schemas.microsoft.com/office/drawing/2014/main" id="{BA1D5527-13D2-4CA1-97A7-9602817B92B2}"/>
                </a:ext>
              </a:extLst>
            </p:cNvPr>
            <p:cNvSpPr/>
            <p:nvPr/>
          </p:nvSpPr>
          <p:spPr bwMode="auto">
            <a:xfrm>
              <a:off x="6478652" y="2171666"/>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0" name="Rectangle 29">
              <a:extLst>
                <a:ext uri="{FF2B5EF4-FFF2-40B4-BE49-F238E27FC236}">
                  <a16:creationId xmlns:a16="http://schemas.microsoft.com/office/drawing/2014/main" id="{CAD13C30-5F64-4034-8A91-C35B9AFA1ACC}"/>
                </a:ext>
              </a:extLst>
            </p:cNvPr>
            <p:cNvSpPr/>
            <p:nvPr/>
          </p:nvSpPr>
          <p:spPr bwMode="auto">
            <a:xfrm>
              <a:off x="6478652" y="2514987"/>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1" name="Rectangle 30">
              <a:extLst>
                <a:ext uri="{FF2B5EF4-FFF2-40B4-BE49-F238E27FC236}">
                  <a16:creationId xmlns:a16="http://schemas.microsoft.com/office/drawing/2014/main" id="{634CDF0C-0EEA-4E81-A063-7A4B097650FB}"/>
                </a:ext>
              </a:extLst>
            </p:cNvPr>
            <p:cNvSpPr/>
            <p:nvPr/>
          </p:nvSpPr>
          <p:spPr bwMode="auto">
            <a:xfrm>
              <a:off x="6478652" y="2858308"/>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ADE40432-C5D9-4E64-A671-53DF0BD1A28A}"/>
                </a:ext>
              </a:extLst>
            </p:cNvPr>
            <p:cNvCxnSpPr>
              <a:stCxn id="5" idx="1"/>
              <a:endCxn id="29" idx="3"/>
            </p:cNvCxnSpPr>
            <p:nvPr/>
          </p:nvCxnSpPr>
          <p:spPr>
            <a:xfrm flipH="1" flipV="1">
              <a:off x="6920696" y="2317838"/>
              <a:ext cx="620681" cy="186374"/>
            </a:xfrm>
            <a:prstGeom prst="line">
              <a:avLst/>
            </a:prstGeom>
            <a:noFill/>
            <a:ln w="19050" cap="sq">
              <a:solidFill>
                <a:schemeClr val="bg1">
                  <a:lumMod val="50000"/>
                </a:schemeClr>
              </a:solidFill>
              <a:prstDash val="sys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A7AF680-F6FD-4495-8951-E1866E0DFF6D}"/>
                </a:ext>
              </a:extLst>
            </p:cNvPr>
            <p:cNvCxnSpPr>
              <a:cxnSpLocks/>
              <a:stCxn id="5" idx="1"/>
              <a:endCxn id="28" idx="3"/>
            </p:cNvCxnSpPr>
            <p:nvPr/>
          </p:nvCxnSpPr>
          <p:spPr>
            <a:xfrm flipH="1" flipV="1">
              <a:off x="6920696" y="1974517"/>
              <a:ext cx="620681" cy="529695"/>
            </a:xfrm>
            <a:prstGeom prst="line">
              <a:avLst/>
            </a:prstGeom>
            <a:noFill/>
            <a:ln w="19050" cap="sq">
              <a:solidFill>
                <a:schemeClr val="bg1">
                  <a:lumMod val="50000"/>
                </a:schemeClr>
              </a:solidFill>
              <a:prstDash val="sys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EC5BCBB7-EEA3-4669-9CEB-420B16585303}"/>
                </a:ext>
              </a:extLst>
            </p:cNvPr>
            <p:cNvCxnSpPr>
              <a:cxnSpLocks/>
              <a:stCxn id="5" idx="1"/>
              <a:endCxn id="30" idx="3"/>
            </p:cNvCxnSpPr>
            <p:nvPr/>
          </p:nvCxnSpPr>
          <p:spPr>
            <a:xfrm flipH="1">
              <a:off x="6920696" y="2504212"/>
              <a:ext cx="620681" cy="156947"/>
            </a:xfrm>
            <a:prstGeom prst="line">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a:extLst>
                <a:ext uri="{FF2B5EF4-FFF2-40B4-BE49-F238E27FC236}">
                  <a16:creationId xmlns:a16="http://schemas.microsoft.com/office/drawing/2014/main" id="{128D7D14-15E3-4F67-969E-797E47DDE891}"/>
                </a:ext>
              </a:extLst>
            </p:cNvPr>
            <p:cNvCxnSpPr>
              <a:cxnSpLocks/>
              <a:stCxn id="5" idx="1"/>
              <a:endCxn id="31" idx="3"/>
            </p:cNvCxnSpPr>
            <p:nvPr/>
          </p:nvCxnSpPr>
          <p:spPr>
            <a:xfrm flipH="1">
              <a:off x="6920696" y="2504212"/>
              <a:ext cx="620681" cy="500268"/>
            </a:xfrm>
            <a:prstGeom prst="line">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Arrow Connector 41">
              <a:extLst>
                <a:ext uri="{FF2B5EF4-FFF2-40B4-BE49-F238E27FC236}">
                  <a16:creationId xmlns:a16="http://schemas.microsoft.com/office/drawing/2014/main" id="{E6890F67-893B-49AF-8044-48E193365076}"/>
                </a:ext>
              </a:extLst>
            </p:cNvPr>
            <p:cNvCxnSpPr/>
            <p:nvPr/>
          </p:nvCxnSpPr>
          <p:spPr>
            <a:xfrm>
              <a:off x="8065725" y="2420645"/>
              <a:ext cx="142889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a:extLst>
                <a:ext uri="{FF2B5EF4-FFF2-40B4-BE49-F238E27FC236}">
                  <a16:creationId xmlns:a16="http://schemas.microsoft.com/office/drawing/2014/main" id="{F7A34ABD-7304-439D-A2CA-C762B2C2A884}"/>
                </a:ext>
              </a:extLst>
            </p:cNvPr>
            <p:cNvCxnSpPr>
              <a:cxnSpLocks/>
            </p:cNvCxnSpPr>
            <p:nvPr/>
          </p:nvCxnSpPr>
          <p:spPr>
            <a:xfrm flipH="1">
              <a:off x="8065725" y="2603370"/>
              <a:ext cx="142889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or: Elbow 43">
              <a:extLst>
                <a:ext uri="{FF2B5EF4-FFF2-40B4-BE49-F238E27FC236}">
                  <a16:creationId xmlns:a16="http://schemas.microsoft.com/office/drawing/2014/main" id="{D554854A-6B3C-4A22-95CF-004642BC1DE0}"/>
                </a:ext>
              </a:extLst>
            </p:cNvPr>
            <p:cNvCxnSpPr>
              <a:stCxn id="31" idx="1"/>
              <a:endCxn id="25" idx="4"/>
            </p:cNvCxnSpPr>
            <p:nvPr/>
          </p:nvCxnSpPr>
          <p:spPr>
            <a:xfrm rot="10800000" flipH="1" flipV="1">
              <a:off x="6478651" y="3004480"/>
              <a:ext cx="3877951" cy="506324"/>
            </a:xfrm>
            <a:prstGeom prst="bentConnector4">
              <a:avLst>
                <a:gd name="adj1" fmla="val -5730"/>
                <a:gd name="adj2" fmla="val 151897"/>
              </a:avLst>
            </a:prstGeom>
            <a:noFill/>
            <a:ln w="19050" cap="sq">
              <a:solidFill>
                <a:schemeClr val="bg1">
                  <a:lumMod val="50000"/>
                </a:schemeClr>
              </a:solidFill>
              <a:prstDash val="solid"/>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or: Elbow 48">
              <a:extLst>
                <a:ext uri="{FF2B5EF4-FFF2-40B4-BE49-F238E27FC236}">
                  <a16:creationId xmlns:a16="http://schemas.microsoft.com/office/drawing/2014/main" id="{3371219D-F9BF-48E6-B39A-60A85BFC0245}"/>
                </a:ext>
              </a:extLst>
            </p:cNvPr>
            <p:cNvCxnSpPr>
              <a:cxnSpLocks/>
              <a:stCxn id="30" idx="1"/>
              <a:endCxn id="24" idx="4"/>
            </p:cNvCxnSpPr>
            <p:nvPr/>
          </p:nvCxnSpPr>
          <p:spPr>
            <a:xfrm rot="10800000" flipH="1" flipV="1">
              <a:off x="6478652" y="2661158"/>
              <a:ext cx="4565730" cy="575295"/>
            </a:xfrm>
            <a:prstGeom prst="bentConnector4">
              <a:avLst>
                <a:gd name="adj1" fmla="val -8382"/>
                <a:gd name="adj2" fmla="val 225284"/>
              </a:avLst>
            </a:prstGeom>
            <a:noFill/>
            <a:ln w="19050" cap="sq">
              <a:solidFill>
                <a:schemeClr val="bg1">
                  <a:lumMod val="50000"/>
                </a:schemeClr>
              </a:solidFill>
              <a:prstDash val="solid"/>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93621781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5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1077"/>
            <a:ext cx="5606043" cy="899665"/>
          </a:xfrm>
        </p:spPr>
        <p:txBody>
          <a:bodyPr/>
          <a:lstStyle/>
          <a:p>
            <a:r>
              <a:rPr lang="en-US"/>
              <a:t>MIGRATE </a:t>
            </a:r>
            <a:r>
              <a:rPr lang="en-US" err="1"/>
              <a:t>nosql</a:t>
            </a:r>
            <a:r>
              <a:rPr lang="en-US"/>
              <a:t> apps</a:t>
            </a:r>
          </a:p>
        </p:txBody>
      </p:sp>
      <p:sp>
        <p:nvSpPr>
          <p:cNvPr id="3" name="Content Placeholder 2"/>
          <p:cNvSpPr>
            <a:spLocks noGrp="1"/>
          </p:cNvSpPr>
          <p:nvPr>
            <p:ph type="body" sz="quarter" idx="11"/>
          </p:nvPr>
        </p:nvSpPr>
        <p:spPr>
          <a:xfrm>
            <a:off x="269239" y="1492704"/>
            <a:ext cx="5606043" cy="3067506"/>
          </a:xfrm>
        </p:spPr>
        <p:txBody>
          <a:bodyPr/>
          <a:lstStyle/>
          <a:p>
            <a:r>
              <a:rPr lang="en-US">
                <a:solidFill>
                  <a:schemeClr val="tx1"/>
                </a:solidFill>
              </a:rPr>
              <a:t>Make data modernization easy with seamless migration of NoSQL workloads to the cloud.</a:t>
            </a:r>
          </a:p>
          <a:p>
            <a:pPr marL="285750" lvl="1" indent="-285750">
              <a:spcBef>
                <a:spcPts val="1600"/>
              </a:spcBef>
              <a:spcAft>
                <a:spcPts val="0"/>
              </a:spcAft>
              <a:buFont typeface="Arial" charset="0"/>
              <a:buChar char="•"/>
            </a:pPr>
            <a:r>
              <a:rPr lang="en-US" sz="1600">
                <a:solidFill>
                  <a:schemeClr val="tx1"/>
                </a:solidFill>
              </a:rPr>
              <a:t>Azure Cosmos DB MongoDB API, Cassandra API, and SQL API bring app data from existing NoSQL deployments</a:t>
            </a:r>
          </a:p>
          <a:p>
            <a:pPr marL="285750" lvl="1" indent="-285750">
              <a:spcBef>
                <a:spcPts val="1600"/>
              </a:spcBef>
              <a:spcAft>
                <a:spcPts val="0"/>
              </a:spcAft>
              <a:buFont typeface="Arial" charset="0"/>
              <a:buChar char="•"/>
            </a:pPr>
            <a:r>
              <a:rPr lang="en-US" sz="1600">
                <a:solidFill>
                  <a:schemeClr val="tx1"/>
                </a:solidFill>
              </a:rPr>
              <a:t>Leverage existing tools, drivers, and libraries, and continue using existing apps’ current SDKs</a:t>
            </a:r>
          </a:p>
          <a:p>
            <a:pPr marL="285750" lvl="1" indent="-285750">
              <a:spcBef>
                <a:spcPts val="1000"/>
              </a:spcBef>
              <a:spcAft>
                <a:spcPts val="0"/>
              </a:spcAft>
              <a:buFont typeface="Arial" charset="0"/>
              <a:buChar char="•"/>
            </a:pPr>
            <a:r>
              <a:rPr lang="en-US" sz="1600">
                <a:solidFill>
                  <a:schemeClr val="tx1"/>
                </a:solidFill>
              </a:rPr>
              <a:t>Turnkey geo-replication</a:t>
            </a:r>
          </a:p>
          <a:p>
            <a:pPr marL="285750" lvl="1" indent="-285750">
              <a:spcBef>
                <a:spcPts val="1000"/>
              </a:spcBef>
              <a:spcAft>
                <a:spcPts val="0"/>
              </a:spcAft>
              <a:buFont typeface="Arial" charset="0"/>
              <a:buChar char="•"/>
            </a:pPr>
            <a:r>
              <a:rPr lang="en-US" sz="1600">
                <a:solidFill>
                  <a:schemeClr val="tx1"/>
                </a:solidFill>
              </a:rPr>
              <a:t>No infrastructure or VM management required</a:t>
            </a:r>
          </a:p>
        </p:txBody>
      </p:sp>
      <p:cxnSp>
        <p:nvCxnSpPr>
          <p:cNvPr id="30" name="Straight Arrow Connector 29">
            <a:extLst>
              <a:ext uri="{FF2B5EF4-FFF2-40B4-BE49-F238E27FC236}">
                <a16:creationId xmlns:a16="http://schemas.microsoft.com/office/drawing/2014/main" id="{1D8800F3-FA69-4100-9004-8B74F88FB19A}"/>
              </a:ext>
            </a:extLst>
          </p:cNvPr>
          <p:cNvCxnSpPr>
            <a:cxnSpLocks/>
          </p:cNvCxnSpPr>
          <p:nvPr/>
        </p:nvCxnSpPr>
        <p:spPr>
          <a:xfrm>
            <a:off x="8011830" y="2648508"/>
            <a:ext cx="2307792" cy="0"/>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Snip Single Corner Rectangle 26">
            <a:extLst>
              <a:ext uri="{FF2B5EF4-FFF2-40B4-BE49-F238E27FC236}">
                <a16:creationId xmlns:a16="http://schemas.microsoft.com/office/drawing/2014/main" id="{148685EC-678E-4A18-AF66-81FCD04DC341}"/>
              </a:ext>
            </a:extLst>
          </p:cNvPr>
          <p:cNvSpPr/>
          <p:nvPr/>
        </p:nvSpPr>
        <p:spPr bwMode="auto">
          <a:xfrm flipH="1">
            <a:off x="9019435" y="2141641"/>
            <a:ext cx="292582" cy="358161"/>
          </a:xfrm>
          <a:prstGeom prst="snip1Rect">
            <a:avLst>
              <a:gd name="adj" fmla="val 2873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36C3F7FD-53B9-4F58-B65B-85257A45CA62}"/>
              </a:ext>
            </a:extLst>
          </p:cNvPr>
          <p:cNvSpPr txBox="1"/>
          <p:nvPr/>
        </p:nvSpPr>
        <p:spPr>
          <a:xfrm>
            <a:off x="8515435" y="2697434"/>
            <a:ext cx="1300583" cy="238527"/>
          </a:xfrm>
          <a:prstGeom prst="rect">
            <a:avLst/>
          </a:prstGeom>
          <a:noFill/>
        </p:spPr>
        <p:txBody>
          <a:bodyPr wrap="square" rtlCol="0" anchor="ctr">
            <a:spAutoFit/>
          </a:bodyPr>
          <a:lstStyle/>
          <a:p>
            <a:pPr algn="ctr"/>
            <a:r>
              <a:rPr lang="en-US" sz="950">
                <a:gradFill>
                  <a:gsLst>
                    <a:gs pos="2917">
                      <a:schemeClr val="tx1"/>
                    </a:gs>
                    <a:gs pos="30000">
                      <a:schemeClr val="tx1"/>
                    </a:gs>
                  </a:gsLst>
                  <a:lin ang="5400000" scaled="0"/>
                </a:gradFill>
                <a:latin typeface="Segoe UI" charset="0"/>
                <a:ea typeface="Segoe UI" charset="0"/>
                <a:cs typeface="Segoe UI" charset="0"/>
              </a:rPr>
              <a:t>NoSQL wire protocol</a:t>
            </a:r>
          </a:p>
        </p:txBody>
      </p:sp>
      <p:sp>
        <p:nvSpPr>
          <p:cNvPr id="33" name="TextBox 32">
            <a:extLst>
              <a:ext uri="{FF2B5EF4-FFF2-40B4-BE49-F238E27FC236}">
                <a16:creationId xmlns:a16="http://schemas.microsoft.com/office/drawing/2014/main" id="{A1834F97-1842-4BBC-9324-1EBCA717EF9C}"/>
              </a:ext>
            </a:extLst>
          </p:cNvPr>
          <p:cNvSpPr txBox="1"/>
          <p:nvPr/>
        </p:nvSpPr>
        <p:spPr>
          <a:xfrm>
            <a:off x="10253570" y="3022402"/>
            <a:ext cx="1495950" cy="1269578"/>
          </a:xfrm>
          <a:prstGeom prst="rect">
            <a:avLst/>
          </a:prstGeom>
        </p:spPr>
        <p:txBody>
          <a:bodyPr wrap="square" rtlCol="0">
            <a:spAutoFit/>
          </a:bodyPr>
          <a:lstStyle/>
          <a:p>
            <a:pPr algn="ctr">
              <a:spcBef>
                <a:spcPts val="600"/>
              </a:spcBef>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MongoDB API</a:t>
            </a:r>
          </a:p>
          <a:p>
            <a:pPr algn="ctr">
              <a:spcBef>
                <a:spcPts val="600"/>
              </a:spcBef>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Cassandra API</a:t>
            </a:r>
          </a:p>
          <a:p>
            <a:pPr algn="ctr">
              <a:spcBef>
                <a:spcPts val="600"/>
              </a:spcBef>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t>
            </a:r>
            <a:b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API</a:t>
            </a:r>
            <a:b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E110F29-925E-4B05-8668-9B2F9351709C}"/>
              </a:ext>
            </a:extLst>
          </p:cNvPr>
          <p:cNvSpPr txBox="1"/>
          <p:nvPr/>
        </p:nvSpPr>
        <p:spPr>
          <a:xfrm>
            <a:off x="6616073" y="1891140"/>
            <a:ext cx="1300583" cy="369332"/>
          </a:xfrm>
          <a:prstGeom prst="rect">
            <a:avLst/>
          </a:prstGeom>
          <a:noFill/>
        </p:spPr>
        <p:txBody>
          <a:bodyPr wrap="square" rtlCol="0" anchor="ctr">
            <a:spAutoFit/>
          </a:bodyPr>
          <a:lstStyle/>
          <a:p>
            <a:pPr algn="ctr"/>
            <a:r>
              <a:rPr lang="en-US">
                <a:solidFill>
                  <a:schemeClr val="tx2"/>
                </a:solidFill>
              </a:rPr>
              <a:t>MongoDB</a:t>
            </a:r>
          </a:p>
        </p:txBody>
      </p:sp>
      <p:sp>
        <p:nvSpPr>
          <p:cNvPr id="35" name="TextBox 34">
            <a:extLst>
              <a:ext uri="{FF2B5EF4-FFF2-40B4-BE49-F238E27FC236}">
                <a16:creationId xmlns:a16="http://schemas.microsoft.com/office/drawing/2014/main" id="{0056F9B1-A1B7-49C4-B23D-728A428F5B26}"/>
              </a:ext>
            </a:extLst>
          </p:cNvPr>
          <p:cNvSpPr txBox="1"/>
          <p:nvPr/>
        </p:nvSpPr>
        <p:spPr>
          <a:xfrm>
            <a:off x="6623626" y="2681304"/>
            <a:ext cx="1300583" cy="369332"/>
          </a:xfrm>
          <a:prstGeom prst="rect">
            <a:avLst/>
          </a:prstGeom>
          <a:noFill/>
        </p:spPr>
        <p:txBody>
          <a:bodyPr wrap="square" rtlCol="0" anchor="ctr">
            <a:spAutoFit/>
          </a:bodyPr>
          <a:lstStyle/>
          <a:p>
            <a:pPr algn="ctr"/>
            <a:r>
              <a:rPr lang="en-US">
                <a:solidFill>
                  <a:schemeClr val="tx2"/>
                </a:solidFill>
              </a:rPr>
              <a:t>Couchbase</a:t>
            </a:r>
          </a:p>
        </p:txBody>
      </p:sp>
      <p:sp>
        <p:nvSpPr>
          <p:cNvPr id="36" name="TextBox 35">
            <a:extLst>
              <a:ext uri="{FF2B5EF4-FFF2-40B4-BE49-F238E27FC236}">
                <a16:creationId xmlns:a16="http://schemas.microsoft.com/office/drawing/2014/main" id="{44B1A3CB-5EBF-4F74-9105-4FC5C5812547}"/>
              </a:ext>
            </a:extLst>
          </p:cNvPr>
          <p:cNvSpPr txBox="1"/>
          <p:nvPr/>
        </p:nvSpPr>
        <p:spPr>
          <a:xfrm>
            <a:off x="6669880" y="3835542"/>
            <a:ext cx="1300583" cy="369332"/>
          </a:xfrm>
          <a:prstGeom prst="rect">
            <a:avLst/>
          </a:prstGeom>
          <a:noFill/>
        </p:spPr>
        <p:txBody>
          <a:bodyPr wrap="square" rtlCol="0" anchor="ctr">
            <a:spAutoFit/>
          </a:bodyPr>
          <a:lstStyle/>
          <a:p>
            <a:pPr algn="ctr"/>
            <a:r>
              <a:rPr lang="en-US">
                <a:solidFill>
                  <a:schemeClr val="tx2"/>
                </a:solidFill>
              </a:rPr>
              <a:t>CouchDB</a:t>
            </a:r>
          </a:p>
        </p:txBody>
      </p:sp>
      <p:sp>
        <p:nvSpPr>
          <p:cNvPr id="37" name="TextBox 36">
            <a:extLst>
              <a:ext uri="{FF2B5EF4-FFF2-40B4-BE49-F238E27FC236}">
                <a16:creationId xmlns:a16="http://schemas.microsoft.com/office/drawing/2014/main" id="{7D6C4EF1-BDC5-463E-BC8A-BB2F53EB5B8B}"/>
              </a:ext>
            </a:extLst>
          </p:cNvPr>
          <p:cNvSpPr txBox="1"/>
          <p:nvPr/>
        </p:nvSpPr>
        <p:spPr>
          <a:xfrm>
            <a:off x="6641548" y="3066817"/>
            <a:ext cx="1300583" cy="369332"/>
          </a:xfrm>
          <a:prstGeom prst="rect">
            <a:avLst/>
          </a:prstGeom>
          <a:noFill/>
        </p:spPr>
        <p:txBody>
          <a:bodyPr wrap="square" rtlCol="0" anchor="ctr">
            <a:spAutoFit/>
          </a:bodyPr>
          <a:lstStyle/>
          <a:p>
            <a:pPr algn="ctr"/>
            <a:r>
              <a:rPr lang="en-US">
                <a:solidFill>
                  <a:schemeClr val="tx2"/>
                </a:solidFill>
              </a:rPr>
              <a:t>Neo4j</a:t>
            </a:r>
          </a:p>
        </p:txBody>
      </p:sp>
      <p:sp>
        <p:nvSpPr>
          <p:cNvPr id="38" name="TextBox 37">
            <a:extLst>
              <a:ext uri="{FF2B5EF4-FFF2-40B4-BE49-F238E27FC236}">
                <a16:creationId xmlns:a16="http://schemas.microsoft.com/office/drawing/2014/main" id="{48F96E3F-19AA-43E8-A128-208F05CAC104}"/>
              </a:ext>
            </a:extLst>
          </p:cNvPr>
          <p:cNvSpPr txBox="1"/>
          <p:nvPr/>
        </p:nvSpPr>
        <p:spPr>
          <a:xfrm>
            <a:off x="6670767" y="3440070"/>
            <a:ext cx="1300583" cy="369332"/>
          </a:xfrm>
          <a:prstGeom prst="rect">
            <a:avLst/>
          </a:prstGeom>
          <a:noFill/>
        </p:spPr>
        <p:txBody>
          <a:bodyPr wrap="square" rtlCol="0" anchor="ctr">
            <a:spAutoFit/>
          </a:bodyPr>
          <a:lstStyle/>
          <a:p>
            <a:pPr algn="ctr"/>
            <a:r>
              <a:rPr lang="en-US">
                <a:solidFill>
                  <a:schemeClr val="tx2"/>
                </a:solidFill>
              </a:rPr>
              <a:t>HBase</a:t>
            </a:r>
          </a:p>
        </p:txBody>
      </p:sp>
      <p:sp>
        <p:nvSpPr>
          <p:cNvPr id="39" name="TextBox 38">
            <a:extLst>
              <a:ext uri="{FF2B5EF4-FFF2-40B4-BE49-F238E27FC236}">
                <a16:creationId xmlns:a16="http://schemas.microsoft.com/office/drawing/2014/main" id="{7E314886-7031-498B-8056-4F2B93BF0411}"/>
              </a:ext>
            </a:extLst>
          </p:cNvPr>
          <p:cNvSpPr txBox="1"/>
          <p:nvPr/>
        </p:nvSpPr>
        <p:spPr>
          <a:xfrm>
            <a:off x="6597070" y="1486157"/>
            <a:ext cx="1300583" cy="369332"/>
          </a:xfrm>
          <a:prstGeom prst="rect">
            <a:avLst/>
          </a:prstGeom>
          <a:noFill/>
        </p:spPr>
        <p:txBody>
          <a:bodyPr wrap="square" rtlCol="0" anchor="ctr">
            <a:spAutoFit/>
          </a:bodyPr>
          <a:lstStyle/>
          <a:p>
            <a:pPr algn="ctr"/>
            <a:r>
              <a:rPr lang="en-US">
                <a:solidFill>
                  <a:schemeClr val="tx2"/>
                </a:solidFill>
              </a:rPr>
              <a:t>Cassandra</a:t>
            </a:r>
          </a:p>
        </p:txBody>
      </p:sp>
      <p:sp>
        <p:nvSpPr>
          <p:cNvPr id="40" name="Star: 4 Points 8">
            <a:extLst>
              <a:ext uri="{FF2B5EF4-FFF2-40B4-BE49-F238E27FC236}">
                <a16:creationId xmlns:a16="http://schemas.microsoft.com/office/drawing/2014/main" id="{4CA5157E-7B64-4DCD-BC8E-BF8A0E19CCC6}"/>
              </a:ext>
            </a:extLst>
          </p:cNvPr>
          <p:cNvSpPr/>
          <p:nvPr/>
        </p:nvSpPr>
        <p:spPr bwMode="auto">
          <a:xfrm>
            <a:off x="10558600" y="1944635"/>
            <a:ext cx="246972" cy="24697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Star: 4 Points 8">
            <a:extLst>
              <a:ext uri="{FF2B5EF4-FFF2-40B4-BE49-F238E27FC236}">
                <a16:creationId xmlns:a16="http://schemas.microsoft.com/office/drawing/2014/main" id="{3C608151-7A01-4025-86E5-DFF84C5CCDFB}"/>
              </a:ext>
            </a:extLst>
          </p:cNvPr>
          <p:cNvSpPr/>
          <p:nvPr/>
        </p:nvSpPr>
        <p:spPr bwMode="auto">
          <a:xfrm>
            <a:off x="11220227" y="2591826"/>
            <a:ext cx="113713" cy="11371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42BFAE1-7D1A-4131-86A1-43859EE7157A}"/>
              </a:ext>
            </a:extLst>
          </p:cNvPr>
          <p:cNvSpPr/>
          <p:nvPr/>
        </p:nvSpPr>
        <p:spPr bwMode="auto">
          <a:xfrm>
            <a:off x="10716963" y="2088312"/>
            <a:ext cx="546650" cy="546647"/>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9">
            <a:extLst>
              <a:ext uri="{FF2B5EF4-FFF2-40B4-BE49-F238E27FC236}">
                <a16:creationId xmlns:a16="http://schemas.microsoft.com/office/drawing/2014/main" id="{41E846FC-C725-47F7-BF23-C57D36649AFA}"/>
              </a:ext>
            </a:extLst>
          </p:cNvPr>
          <p:cNvSpPr/>
          <p:nvPr/>
        </p:nvSpPr>
        <p:spPr bwMode="auto">
          <a:xfrm rot="19667957">
            <a:off x="10555569" y="2240255"/>
            <a:ext cx="882798" cy="265717"/>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7960DCBA-0E7D-4E18-B16A-8135A495CB2A}"/>
              </a:ext>
            </a:extLst>
          </p:cNvPr>
          <p:cNvSpPr txBox="1"/>
          <p:nvPr/>
        </p:nvSpPr>
        <p:spPr>
          <a:xfrm>
            <a:off x="6608506" y="2308147"/>
            <a:ext cx="1300583" cy="369332"/>
          </a:xfrm>
          <a:prstGeom prst="rect">
            <a:avLst/>
          </a:prstGeom>
          <a:noFill/>
        </p:spPr>
        <p:txBody>
          <a:bodyPr wrap="square" rtlCol="0" anchor="ctr">
            <a:spAutoFit/>
          </a:bodyPr>
          <a:lstStyle/>
          <a:p>
            <a:pPr algn="ctr"/>
            <a:r>
              <a:rPr lang="en-US">
                <a:solidFill>
                  <a:schemeClr val="tx2"/>
                </a:solidFill>
              </a:rPr>
              <a:t>DynamoDB</a:t>
            </a:r>
          </a:p>
        </p:txBody>
      </p:sp>
    </p:spTree>
    <p:extLst>
      <p:ext uri="{BB962C8B-B14F-4D97-AF65-F5344CB8AC3E}">
        <p14:creationId xmlns:p14="http://schemas.microsoft.com/office/powerpoint/2010/main" val="4230222735"/>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99B793-0539-45A2-A683-6FAF2318596B}"/>
              </a:ext>
            </a:extLst>
          </p:cNvPr>
          <p:cNvSpPr>
            <a:spLocks noGrp="1"/>
          </p:cNvSpPr>
          <p:nvPr>
            <p:ph type="title"/>
          </p:nvPr>
        </p:nvSpPr>
        <p:spPr/>
        <p:txBody>
          <a:bodyPr/>
          <a:lstStyle/>
          <a:p>
            <a:r>
              <a:rPr lang="en-US"/>
              <a:t>All Common Use Cases &amp; Scenarios</a:t>
            </a:r>
          </a:p>
        </p:txBody>
      </p:sp>
      <p:sp>
        <p:nvSpPr>
          <p:cNvPr id="4" name="Text Placeholder 3">
            <a:extLst>
              <a:ext uri="{FF2B5EF4-FFF2-40B4-BE49-F238E27FC236}">
                <a16:creationId xmlns:a16="http://schemas.microsoft.com/office/drawing/2014/main" id="{E9F5782D-7E8C-4725-8B9E-68E416DB1544}"/>
              </a:ext>
            </a:extLst>
          </p:cNvPr>
          <p:cNvSpPr>
            <a:spLocks noGrp="1"/>
          </p:cNvSpPr>
          <p:nvPr>
            <p:ph type="body" sz="quarter" idx="10"/>
          </p:nvPr>
        </p:nvSpPr>
        <p:spPr>
          <a:xfrm>
            <a:off x="1236190" y="3024712"/>
            <a:ext cx="2006914" cy="3539430"/>
          </a:xfrm>
        </p:spPr>
        <p:txBody>
          <a:bodyPr/>
          <a:lstStyle/>
          <a:p>
            <a:r>
              <a:rPr lang="en-US" sz="1400">
                <a:latin typeface="+mn-lt"/>
              </a:rPr>
              <a:t>Personalization and recommendations</a:t>
            </a:r>
          </a:p>
          <a:p>
            <a:r>
              <a:rPr lang="en-US" sz="1400">
                <a:latin typeface="+mn-lt"/>
              </a:rPr>
              <a:t>Customer 360</a:t>
            </a:r>
          </a:p>
          <a:p>
            <a:r>
              <a:rPr lang="en-US" sz="1400">
                <a:latin typeface="+mn-lt"/>
              </a:rPr>
              <a:t>Order Processing Pipeline</a:t>
            </a:r>
          </a:p>
          <a:p>
            <a:r>
              <a:rPr lang="en-US" sz="1400">
                <a:latin typeface="+mn-lt"/>
              </a:rPr>
              <a:t>Product Catalog</a:t>
            </a:r>
          </a:p>
          <a:p>
            <a:r>
              <a:rPr lang="en-US" sz="1400">
                <a:solidFill>
                  <a:srgbClr val="505050"/>
                </a:solidFill>
                <a:latin typeface="+mn-lt"/>
              </a:rPr>
              <a:t>Supply Chain Management</a:t>
            </a:r>
          </a:p>
          <a:p>
            <a:r>
              <a:rPr lang="en-US" sz="1400">
                <a:latin typeface="+mn-lt"/>
              </a:rPr>
              <a:t>Real-time operational analytics</a:t>
            </a:r>
          </a:p>
        </p:txBody>
      </p:sp>
      <p:sp>
        <p:nvSpPr>
          <p:cNvPr id="5" name="Text Placeholder 4">
            <a:extLst>
              <a:ext uri="{FF2B5EF4-FFF2-40B4-BE49-F238E27FC236}">
                <a16:creationId xmlns:a16="http://schemas.microsoft.com/office/drawing/2014/main" id="{462A6875-0EAB-4FDB-99C7-EF6D7FA3AF04}"/>
              </a:ext>
            </a:extLst>
          </p:cNvPr>
          <p:cNvSpPr>
            <a:spLocks noGrp="1"/>
          </p:cNvSpPr>
          <p:nvPr>
            <p:ph type="body" sz="quarter" idx="11"/>
          </p:nvPr>
        </p:nvSpPr>
        <p:spPr>
          <a:xfrm>
            <a:off x="7593496" y="2851000"/>
            <a:ext cx="1916264" cy="1138773"/>
          </a:xfrm>
        </p:spPr>
        <p:txBody>
          <a:bodyPr/>
          <a:lstStyle/>
          <a:p>
            <a:r>
              <a:rPr lang="en-US" sz="1400">
                <a:latin typeface="+mn-lt"/>
              </a:rPr>
              <a:t>Audit Trail</a:t>
            </a:r>
          </a:p>
          <a:p>
            <a:r>
              <a:rPr lang="en-US" sz="1400">
                <a:latin typeface="+mn-lt"/>
              </a:rPr>
              <a:t>Tax Forms</a:t>
            </a:r>
          </a:p>
          <a:p>
            <a:r>
              <a:rPr lang="en-US" sz="1400">
                <a:latin typeface="+mn-lt"/>
              </a:rPr>
              <a:t>Risk Analysis</a:t>
            </a:r>
          </a:p>
        </p:txBody>
      </p:sp>
      <p:sp>
        <p:nvSpPr>
          <p:cNvPr id="6" name="Text Placeholder 3">
            <a:extLst>
              <a:ext uri="{FF2B5EF4-FFF2-40B4-BE49-F238E27FC236}">
                <a16:creationId xmlns:a16="http://schemas.microsoft.com/office/drawing/2014/main" id="{0DE1A8DE-2FC3-4EB0-A112-46EF66761DB0}"/>
              </a:ext>
            </a:extLst>
          </p:cNvPr>
          <p:cNvSpPr txBox="1">
            <a:spLocks/>
          </p:cNvSpPr>
          <p:nvPr/>
        </p:nvSpPr>
        <p:spPr>
          <a:xfrm>
            <a:off x="3243104" y="2959274"/>
            <a:ext cx="2058638" cy="1348061"/>
          </a:xfrm>
          <a:prstGeom prst="rect">
            <a:avLst/>
          </a:prstGeom>
        </p:spPr>
        <p:txBody>
          <a:bodyPr vert="horz" wrap="square" lIns="146304" tIns="91440" rIns="146304" bIns="91440" rtlCol="0">
            <a:spAutoFit/>
          </a:bodyPr>
          <a:lstStyle>
            <a:lvl1pPr marL="281623" marR="0" indent="-281623"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3136" kern="1200" spc="0" baseline="0">
                <a:solidFill>
                  <a:schemeClr val="tx1"/>
                </a:solidFill>
                <a:latin typeface="+mj-lt"/>
                <a:ea typeface="+mn-ea"/>
                <a:cs typeface="+mn-cs"/>
              </a:defRPr>
            </a:lvl1pPr>
            <a:lvl2pPr marL="520602" marR="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685671"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863437" marR="0" indent="-17776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028506"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Device Telemetry (IoT)</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Device Registry</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Supply Chain Management</a:t>
            </a:r>
          </a:p>
        </p:txBody>
      </p:sp>
      <p:sp>
        <p:nvSpPr>
          <p:cNvPr id="8" name="Text Placeholder 3">
            <a:extLst>
              <a:ext uri="{FF2B5EF4-FFF2-40B4-BE49-F238E27FC236}">
                <a16:creationId xmlns:a16="http://schemas.microsoft.com/office/drawing/2014/main" id="{C38FB294-01E9-42CB-A971-B890AD8B449C}"/>
              </a:ext>
            </a:extLst>
          </p:cNvPr>
          <p:cNvSpPr txBox="1">
            <a:spLocks/>
          </p:cNvSpPr>
          <p:nvPr/>
        </p:nvSpPr>
        <p:spPr>
          <a:xfrm>
            <a:off x="9740348" y="2959274"/>
            <a:ext cx="1980963" cy="1132618"/>
          </a:xfrm>
          <a:prstGeom prst="rect">
            <a:avLst/>
          </a:prstGeom>
        </p:spPr>
        <p:txBody>
          <a:bodyPr vert="horz" wrap="square" lIns="146304" tIns="91440" rIns="146304" bIns="91440" rtlCol="0">
            <a:spAutoFit/>
          </a:bodyPr>
          <a:lstStyle>
            <a:lvl1pPr marL="281623" marR="0" indent="-281623"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3136" kern="1200" spc="0" baseline="0">
                <a:solidFill>
                  <a:schemeClr val="tx1"/>
                </a:solidFill>
                <a:latin typeface="+mj-lt"/>
                <a:ea typeface="+mn-ea"/>
                <a:cs typeface="+mn-cs"/>
              </a:defRPr>
            </a:lvl1pPr>
            <a:lvl2pPr marL="520602" marR="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685671"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863437" marR="0" indent="-17776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028506"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Social Clans/Guilds</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Leaderboards</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Messaging</a:t>
            </a:r>
          </a:p>
        </p:txBody>
      </p:sp>
      <p:graphicFrame>
        <p:nvGraphicFramePr>
          <p:cNvPr id="10" name="Content Placeholder 3">
            <a:extLst>
              <a:ext uri="{FF2B5EF4-FFF2-40B4-BE49-F238E27FC236}">
                <a16:creationId xmlns:a16="http://schemas.microsoft.com/office/drawing/2014/main" id="{D3D56737-A3B7-4DD4-BD87-744759B928F2}"/>
              </a:ext>
            </a:extLst>
          </p:cNvPr>
          <p:cNvGraphicFramePr>
            <a:graphicFrameLocks/>
          </p:cNvGraphicFramePr>
          <p:nvPr/>
        </p:nvGraphicFramePr>
        <p:xfrm>
          <a:off x="1208598" y="1493521"/>
          <a:ext cx="10440062" cy="1496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040966CB-C87E-46D1-97E6-3AC2452F0A3A}"/>
              </a:ext>
            </a:extLst>
          </p:cNvPr>
          <p:cNvSpPr txBox="1"/>
          <p:nvPr/>
        </p:nvSpPr>
        <p:spPr>
          <a:xfrm rot="16200000">
            <a:off x="-242752" y="2206962"/>
            <a:ext cx="2042399" cy="615516"/>
          </a:xfrm>
          <a:prstGeom prst="rect">
            <a:avLst/>
          </a:prstGeom>
          <a:noFill/>
        </p:spPr>
        <p:txBody>
          <a:bodyPr wrap="square" lIns="179285" tIns="143428" rIns="179285" bIns="143428" rtlCol="0">
            <a:spAutoFit/>
          </a:bodyPr>
          <a:lstStyle/>
          <a:p>
            <a:pPr marL="0" marR="0" lvl="0" indent="0" algn="r" defTabSz="914400" rtl="0" eaLnBrk="1" fontAlgn="auto" latinLnBrk="0" hangingPunct="1">
              <a:lnSpc>
                <a:spcPct val="90000"/>
              </a:lnSpc>
              <a:spcBef>
                <a:spcPts val="0"/>
              </a:spcBef>
              <a:spcAft>
                <a:spcPts val="588"/>
              </a:spcAft>
              <a:buClrTx/>
              <a:buSzTx/>
              <a:buFontTx/>
              <a:buNone/>
              <a:tabLst/>
              <a:defRPr/>
            </a:pPr>
            <a:r>
              <a:rPr kumimoji="0" lang="en-CA" sz="2353"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Sectors</a:t>
            </a:r>
            <a:endParaRPr kumimoji="0" lang="en-US" sz="2353"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58AB64B6-0B16-4BA5-848E-E4D3C2F9660D}"/>
              </a:ext>
            </a:extLst>
          </p:cNvPr>
          <p:cNvSpPr txBox="1">
            <a:spLocks/>
          </p:cNvSpPr>
          <p:nvPr/>
        </p:nvSpPr>
        <p:spPr>
          <a:xfrm>
            <a:off x="5419564" y="2945596"/>
            <a:ext cx="2058638" cy="2511457"/>
          </a:xfrm>
          <a:prstGeom prst="rect">
            <a:avLst/>
          </a:prstGeom>
        </p:spPr>
        <p:txBody>
          <a:bodyPr vert="horz" wrap="square" lIns="146304" tIns="91440" rIns="146304" bIns="91440" rtlCol="0">
            <a:spAutoFit/>
          </a:bodyPr>
          <a:lstStyle>
            <a:lvl1pPr marL="281623" marR="0" indent="-281623"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3136" kern="1200" spc="0" baseline="0">
                <a:solidFill>
                  <a:schemeClr val="tx1"/>
                </a:solidFill>
                <a:latin typeface="+mj-lt"/>
                <a:ea typeface="+mn-ea"/>
                <a:cs typeface="+mn-cs"/>
              </a:defRPr>
            </a:lvl1pPr>
            <a:lvl2pPr marL="520602" marR="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685671"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863437" marR="0" indent="-17776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028506"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Device Telemetry (IoT)</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Device Registry</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Supply Chain Management</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Order Processing Pipeline</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mn-cs"/>
              </a:rPr>
              <a:t>Real-time operational analytics</a:t>
            </a:r>
          </a:p>
        </p:txBody>
      </p:sp>
    </p:spTree>
    <p:extLst>
      <p:ext uri="{BB962C8B-B14F-4D97-AF65-F5344CB8AC3E}">
        <p14:creationId xmlns:p14="http://schemas.microsoft.com/office/powerpoint/2010/main" val="349144377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62950" y="238238"/>
            <a:ext cx="13546047" cy="13239523"/>
            <a:chOff x="2162950" y="238238"/>
            <a:chExt cx="13546047" cy="13239523"/>
          </a:xfrm>
        </p:grpSpPr>
        <p:sp>
          <p:nvSpPr>
            <p:cNvPr id="50" name="Oval 49"/>
            <p:cNvSpPr/>
            <p:nvPr/>
          </p:nvSpPr>
          <p:spPr bwMode="auto">
            <a:xfrm>
              <a:off x="3495662" y="1372912"/>
              <a:ext cx="10880624" cy="10634414"/>
            </a:xfrm>
            <a:prstGeom prst="ellipse">
              <a:avLst/>
            </a:prstGeom>
            <a:noFill/>
            <a:ln>
              <a:solidFill>
                <a:schemeClr val="tx2">
                  <a:alpha val="1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162950" y="238238"/>
              <a:ext cx="13546047" cy="13239523"/>
            </a:xfrm>
            <a:prstGeom prst="ellipse">
              <a:avLst/>
            </a:prstGeom>
            <a:noFill/>
            <a:ln>
              <a:solidFill>
                <a:schemeClr val="tx2">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p:cNvGrpSpPr/>
          <p:nvPr/>
        </p:nvGrpSpPr>
        <p:grpSpPr>
          <a:xfrm>
            <a:off x="4811776" y="2633472"/>
            <a:ext cx="8301135" cy="8113295"/>
            <a:chOff x="4811776" y="2633472"/>
            <a:chExt cx="8301135" cy="8113295"/>
          </a:xfrm>
        </p:grpSpPr>
        <p:grpSp>
          <p:nvGrpSpPr>
            <p:cNvPr id="9" name="Group 8">
              <a:extLst>
                <a:ext uri="{FF2B5EF4-FFF2-40B4-BE49-F238E27FC236}">
                  <a16:creationId xmlns:a16="http://schemas.microsoft.com/office/drawing/2014/main" id="{0F41AEFD-241D-4304-8F61-7B1D92187B7F}"/>
                </a:ext>
              </a:extLst>
            </p:cNvPr>
            <p:cNvGrpSpPr/>
            <p:nvPr/>
          </p:nvGrpSpPr>
          <p:grpSpPr>
            <a:xfrm>
              <a:off x="6186300" y="3112854"/>
              <a:ext cx="5465771" cy="3281011"/>
              <a:chOff x="621668" y="4852307"/>
              <a:chExt cx="2840157" cy="1396093"/>
            </a:xfrm>
            <a:solidFill>
              <a:schemeClr val="tx1">
                <a:lumMod val="20000"/>
                <a:lumOff val="80000"/>
              </a:schemeClr>
            </a:solidFill>
          </p:grpSpPr>
          <p:sp>
            <p:nvSpPr>
              <p:cNvPr id="10" name="Freeform 7">
                <a:extLst>
                  <a:ext uri="{FF2B5EF4-FFF2-40B4-BE49-F238E27FC236}">
                    <a16:creationId xmlns:a16="http://schemas.microsoft.com/office/drawing/2014/main" id="{B60500F6-6102-4560-9F3C-AAD0199F24B8}"/>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83467670-ECEB-4046-946B-15102A1B6A2D}"/>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7">
                <a:extLst>
                  <a:ext uri="{FF2B5EF4-FFF2-40B4-BE49-F238E27FC236}">
                    <a16:creationId xmlns:a16="http://schemas.microsoft.com/office/drawing/2014/main" id="{58489BBC-EEB3-4403-AFD7-7B89D8C64213}"/>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12C6A7A5-F7CD-4D81-8FEA-EB1A63966F69}"/>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solidFill>
                <a:srgbClr val="E1E1E1"/>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4" name="Oval 23"/>
            <p:cNvSpPr/>
            <p:nvPr/>
          </p:nvSpPr>
          <p:spPr bwMode="auto">
            <a:xfrm>
              <a:off x="4811776" y="2633472"/>
              <a:ext cx="8301135" cy="811329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17B2355-573B-47C4-B260-DDE615AED674}"/>
              </a:ext>
            </a:extLst>
          </p:cNvPr>
          <p:cNvSpPr>
            <a:spLocks noGrp="1"/>
          </p:cNvSpPr>
          <p:nvPr>
            <p:ph type="title"/>
          </p:nvPr>
        </p:nvSpPr>
        <p:spPr>
          <a:xfrm>
            <a:off x="269240" y="339390"/>
            <a:ext cx="5606043" cy="899665"/>
          </a:xfrm>
        </p:spPr>
        <p:txBody>
          <a:bodyPr/>
          <a:lstStyle/>
          <a:p>
            <a:r>
              <a:rPr lang="en-US"/>
              <a:t>Azure cosmos </a:t>
            </a:r>
            <a:r>
              <a:rPr lang="en-US" err="1"/>
              <a:t>db</a:t>
            </a:r>
            <a:endParaRPr lang="en-US"/>
          </a:p>
        </p:txBody>
      </p:sp>
      <p:sp>
        <p:nvSpPr>
          <p:cNvPr id="3" name="Text Placeholder 2">
            <a:extLst>
              <a:ext uri="{FF2B5EF4-FFF2-40B4-BE49-F238E27FC236}">
                <a16:creationId xmlns:a16="http://schemas.microsoft.com/office/drawing/2014/main" id="{67026799-07BC-4B9B-8E23-AF1B64DB0260}"/>
              </a:ext>
            </a:extLst>
          </p:cNvPr>
          <p:cNvSpPr>
            <a:spLocks noGrp="1"/>
          </p:cNvSpPr>
          <p:nvPr>
            <p:ph type="body" sz="quarter" idx="11"/>
          </p:nvPr>
        </p:nvSpPr>
        <p:spPr>
          <a:xfrm>
            <a:off x="269239" y="1075634"/>
            <a:ext cx="5606043" cy="3801041"/>
          </a:xfrm>
        </p:spPr>
        <p:txBody>
          <a:bodyPr/>
          <a:lstStyle/>
          <a:p>
            <a:r>
              <a:rPr lang="en-US" sz="1800">
                <a:solidFill>
                  <a:schemeClr val="tx1"/>
                </a:solidFill>
              </a:rPr>
              <a:t>A globally distributed, massively scalable, multi-model database service.</a:t>
            </a:r>
          </a:p>
          <a:p>
            <a:pPr marL="285750" lvl="1" indent="-285750">
              <a:spcBef>
                <a:spcPts val="1600"/>
              </a:spcBef>
              <a:spcAft>
                <a:spcPts val="0"/>
              </a:spcAft>
              <a:buFont typeface="Arial" charset="0"/>
              <a:buChar char="•"/>
            </a:pPr>
            <a:r>
              <a:rPr lang="en-US" sz="1800">
                <a:solidFill>
                  <a:schemeClr val="tx1"/>
                </a:solidFill>
              </a:rPr>
              <a:t>MongoDB, Cassandra, Gremlin/graph, table, and NoSQL APIs</a:t>
            </a:r>
          </a:p>
          <a:p>
            <a:pPr marL="285750" lvl="1" indent="-285750">
              <a:spcBef>
                <a:spcPts val="1000"/>
              </a:spcBef>
              <a:spcAft>
                <a:spcPts val="0"/>
              </a:spcAft>
              <a:buFont typeface="Arial" charset="0"/>
              <a:buChar char="•"/>
            </a:pPr>
            <a:r>
              <a:rPr lang="en-US" sz="1800">
                <a:solidFill>
                  <a:schemeClr val="tx1"/>
                </a:solidFill>
              </a:rPr>
              <a:t>Elastic scale of storage and throughput</a:t>
            </a:r>
          </a:p>
          <a:p>
            <a:pPr marL="285750" lvl="1" indent="-285750">
              <a:spcBef>
                <a:spcPts val="1000"/>
              </a:spcBef>
              <a:spcAft>
                <a:spcPts val="0"/>
              </a:spcAft>
              <a:buFont typeface="Arial" charset="0"/>
              <a:buChar char="•"/>
            </a:pPr>
            <a:r>
              <a:rPr lang="en-US" sz="1800">
                <a:solidFill>
                  <a:schemeClr val="tx1"/>
                </a:solidFill>
              </a:rPr>
              <a:t>Multiple, well-defined consistency models</a:t>
            </a:r>
          </a:p>
          <a:p>
            <a:pPr marL="285750" lvl="1" indent="-285750">
              <a:spcBef>
                <a:spcPts val="1000"/>
              </a:spcBef>
              <a:spcAft>
                <a:spcPts val="0"/>
              </a:spcAft>
              <a:buFont typeface="Arial" charset="0"/>
              <a:buChar char="•"/>
            </a:pPr>
            <a:r>
              <a:rPr lang="en-US" sz="1800">
                <a:solidFill>
                  <a:schemeClr val="tx1"/>
                </a:solidFill>
              </a:rPr>
              <a:t>&lt;10ms read and write latency guarantee</a:t>
            </a:r>
          </a:p>
          <a:p>
            <a:pPr marL="285750" lvl="1" indent="-285750">
              <a:spcBef>
                <a:spcPts val="1000"/>
              </a:spcBef>
              <a:spcAft>
                <a:spcPts val="0"/>
              </a:spcAft>
              <a:buFont typeface="Arial" charset="0"/>
              <a:buChar char="•"/>
            </a:pPr>
            <a:r>
              <a:rPr lang="en-CA" sz="1800">
                <a:solidFill>
                  <a:schemeClr val="tx1"/>
                </a:solidFill>
              </a:rPr>
              <a:t>9</a:t>
            </a:r>
            <a:r>
              <a:rPr lang="en-US" sz="1800">
                <a:solidFill>
                  <a:schemeClr val="tx1"/>
                </a:solidFill>
              </a:rPr>
              <a:t>9.999% high-availability guarantee</a:t>
            </a:r>
          </a:p>
          <a:p>
            <a:pPr marL="285750" lvl="1" indent="-285750">
              <a:spcBef>
                <a:spcPts val="1000"/>
              </a:spcBef>
              <a:spcAft>
                <a:spcPts val="0"/>
              </a:spcAft>
              <a:buFont typeface="Arial" charset="0"/>
              <a:buChar char="•"/>
            </a:pPr>
            <a:r>
              <a:rPr lang="en-US" sz="1800">
                <a:solidFill>
                  <a:schemeClr val="tx1"/>
                </a:solidFill>
              </a:rPr>
              <a:t>Industry-leading SLAs across performance, latency, availability and throughput</a:t>
            </a:r>
          </a:p>
        </p:txBody>
      </p:sp>
      <p:sp>
        <p:nvSpPr>
          <p:cNvPr id="16" name="Rectangle 15">
            <a:extLst>
              <a:ext uri="{FF2B5EF4-FFF2-40B4-BE49-F238E27FC236}">
                <a16:creationId xmlns:a16="http://schemas.microsoft.com/office/drawing/2014/main" id="{4C835B6C-2010-4DC3-8D6B-4A2D6546FEF4}"/>
              </a:ext>
            </a:extLst>
          </p:cNvPr>
          <p:cNvSpPr/>
          <p:nvPr/>
        </p:nvSpPr>
        <p:spPr bwMode="auto">
          <a:xfrm>
            <a:off x="0" y="5566611"/>
            <a:ext cx="12191999" cy="12913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TextBox 3">
            <a:extLst>
              <a:ext uri="{FF2B5EF4-FFF2-40B4-BE49-F238E27FC236}">
                <a16:creationId xmlns:a16="http://schemas.microsoft.com/office/drawing/2014/main" id="{3180A0B9-F0B3-4817-B7F7-60D169F47C6B}"/>
              </a:ext>
            </a:extLst>
          </p:cNvPr>
          <p:cNvSpPr txBox="1"/>
          <p:nvPr/>
        </p:nvSpPr>
        <p:spPr>
          <a:xfrm>
            <a:off x="31398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Migrate </a:t>
            </a:r>
            <a:br>
              <a:rPr lang="en-US">
                <a:solidFill>
                  <a:schemeClr val="bg1"/>
                </a:solidFill>
              </a:rPr>
            </a:br>
            <a:r>
              <a:rPr lang="en-US">
                <a:solidFill>
                  <a:schemeClr val="bg1"/>
                </a:solidFill>
              </a:rPr>
              <a:t>NoSQL data and apps</a:t>
            </a:r>
          </a:p>
        </p:txBody>
      </p:sp>
      <p:sp>
        <p:nvSpPr>
          <p:cNvPr id="5" name="TextBox 4">
            <a:extLst>
              <a:ext uri="{FF2B5EF4-FFF2-40B4-BE49-F238E27FC236}">
                <a16:creationId xmlns:a16="http://schemas.microsoft.com/office/drawing/2014/main" id="{9CAB9E17-CF1F-4D99-A675-1F1EB863E4EB}"/>
              </a:ext>
            </a:extLst>
          </p:cNvPr>
          <p:cNvSpPr txBox="1"/>
          <p:nvPr/>
        </p:nvSpPr>
        <p:spPr>
          <a:xfrm>
            <a:off x="3333299"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Use multiple data and consistency models</a:t>
            </a:r>
          </a:p>
        </p:txBody>
      </p:sp>
      <p:sp>
        <p:nvSpPr>
          <p:cNvPr id="6" name="TextBox 5">
            <a:extLst>
              <a:ext uri="{FF2B5EF4-FFF2-40B4-BE49-F238E27FC236}">
                <a16:creationId xmlns:a16="http://schemas.microsoft.com/office/drawing/2014/main" id="{4F70A66A-F44C-4909-8C24-F1F164B37B03}"/>
              </a:ext>
            </a:extLst>
          </p:cNvPr>
          <p:cNvSpPr txBox="1"/>
          <p:nvPr/>
        </p:nvSpPr>
        <p:spPr>
          <a:xfrm>
            <a:off x="619807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Build real-time customer experiences</a:t>
            </a:r>
          </a:p>
        </p:txBody>
      </p:sp>
      <p:sp>
        <p:nvSpPr>
          <p:cNvPr id="7" name="TextBox 6">
            <a:extLst>
              <a:ext uri="{FF2B5EF4-FFF2-40B4-BE49-F238E27FC236}">
                <a16:creationId xmlns:a16="http://schemas.microsoft.com/office/drawing/2014/main" id="{81BD9C96-D762-44AF-BA46-07C6D41C2E05}"/>
              </a:ext>
            </a:extLst>
          </p:cNvPr>
          <p:cNvSpPr txBox="1"/>
          <p:nvPr/>
        </p:nvSpPr>
        <p:spPr>
          <a:xfrm>
            <a:off x="9140116"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Ideal for IoT, gaming and eCommerce</a:t>
            </a:r>
          </a:p>
        </p:txBody>
      </p:sp>
    </p:spTree>
    <p:extLst>
      <p:ext uri="{BB962C8B-B14F-4D97-AF65-F5344CB8AC3E}">
        <p14:creationId xmlns:p14="http://schemas.microsoft.com/office/powerpoint/2010/main" val="33884846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237" y="2755812"/>
            <a:ext cx="11653523" cy="738664"/>
          </a:xfrm>
        </p:spPr>
        <p:txBody>
          <a:bodyPr/>
          <a:lstStyle/>
          <a:p>
            <a:r>
              <a:rPr lang="en-US" sz="4000"/>
              <a:t>Appendix</a:t>
            </a:r>
          </a:p>
        </p:txBody>
      </p:sp>
      <p:sp>
        <p:nvSpPr>
          <p:cNvPr id="3" name="Text Placeholder 2"/>
          <p:cNvSpPr>
            <a:spLocks noGrp="1"/>
          </p:cNvSpPr>
          <p:nvPr>
            <p:ph type="body" sz="quarter" idx="4294967295"/>
          </p:nvPr>
        </p:nvSpPr>
        <p:spPr>
          <a:xfrm>
            <a:off x="279329" y="3308312"/>
            <a:ext cx="5129213" cy="461665"/>
          </a:xfrm>
        </p:spPr>
        <p:txBody>
          <a:bodyPr/>
          <a:lstStyle/>
          <a:p>
            <a:pPr marL="0" indent="0">
              <a:buNone/>
            </a:pPr>
            <a:r>
              <a:rPr lang="en-US" sz="2000"/>
              <a:t>Customer case studies</a:t>
            </a:r>
          </a:p>
        </p:txBody>
      </p:sp>
    </p:spTree>
    <p:extLst>
      <p:ext uri="{BB962C8B-B14F-4D97-AF65-F5344CB8AC3E}">
        <p14:creationId xmlns:p14="http://schemas.microsoft.com/office/powerpoint/2010/main" val="5673754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69240" y="2123258"/>
            <a:ext cx="5265119" cy="1879938"/>
          </a:xfrm>
        </p:spPr>
        <p:txBody>
          <a:bodyPr/>
          <a:lstStyle/>
          <a:p>
            <a:pPr>
              <a:spcAft>
                <a:spcPts val="0"/>
              </a:spcAft>
            </a:pPr>
            <a:r>
              <a:rPr lang="en-US" sz="1600">
                <a:solidFill>
                  <a:srgbClr val="0177D7"/>
                </a:solidFill>
                <a:latin typeface="Segoe UI Semilight" charset="0"/>
                <a:ea typeface="Segoe UI Semilight" charset="0"/>
                <a:cs typeface="Segoe UI Semilight" charset="0"/>
              </a:rPr>
              <a:t>Tech-centric consumers across continents demand instant access and uninterrupted service</a:t>
            </a:r>
          </a:p>
          <a:p>
            <a:pPr lvl="1">
              <a:spcBef>
                <a:spcPts val="1600"/>
              </a:spcBef>
              <a:spcAft>
                <a:spcPts val="0"/>
              </a:spcAft>
            </a:pPr>
            <a:r>
              <a:rPr lang="en-US" sz="1600">
                <a:latin typeface="Segoe UI Semilight" charset="0"/>
                <a:ea typeface="Segoe UI Semilight" charset="0"/>
                <a:cs typeface="Segoe UI Semilight" charset="0"/>
              </a:rPr>
              <a:t>99.99% uptime</a:t>
            </a:r>
          </a:p>
          <a:p>
            <a:pPr lvl="1">
              <a:spcBef>
                <a:spcPts val="1000"/>
              </a:spcBef>
              <a:spcAft>
                <a:spcPts val="0"/>
              </a:spcAft>
            </a:pPr>
            <a:r>
              <a:rPr lang="en-US" sz="1600">
                <a:latin typeface="Segoe UI Semilight" charset="0"/>
                <a:ea typeface="Segoe UI Semilight" charset="0"/>
                <a:cs typeface="Segoe UI Semilight" charset="0"/>
              </a:rPr>
              <a:t>Millisecond load latency</a:t>
            </a:r>
          </a:p>
          <a:p>
            <a:pPr lvl="1">
              <a:spcBef>
                <a:spcPts val="1000"/>
              </a:spcBef>
              <a:spcAft>
                <a:spcPts val="0"/>
              </a:spcAft>
            </a:pPr>
            <a:r>
              <a:rPr lang="en-US" sz="1600">
                <a:latin typeface="Segoe UI Semilight" charset="0"/>
                <a:ea typeface="Segoe UI Semilight" charset="0"/>
                <a:cs typeface="Segoe UI Semilight" charset="0"/>
              </a:rPr>
              <a:t>Globally distributed order-processing</a:t>
            </a:r>
          </a:p>
        </p:txBody>
      </p:sp>
      <p:sp>
        <p:nvSpPr>
          <p:cNvPr id="2" name="Title 1"/>
          <p:cNvSpPr>
            <a:spLocks noGrp="1"/>
          </p:cNvSpPr>
          <p:nvPr>
            <p:ph type="title"/>
          </p:nvPr>
        </p:nvSpPr>
        <p:spPr/>
        <p:txBody>
          <a:bodyPr/>
          <a:lstStyle/>
          <a:p>
            <a:r>
              <a:rPr lang="en-US"/>
              <a:t>Domino’s Pizza delivers through globally-distributed apps </a:t>
            </a:r>
          </a:p>
        </p:txBody>
      </p:sp>
      <p:pic>
        <p:nvPicPr>
          <p:cNvPr id="11" name="Picture 6" descr="File:Domino's stacked.svg">
            <a:extLst>
              <a:ext uri="{FF2B5EF4-FFF2-40B4-BE49-F238E27FC236}">
                <a16:creationId xmlns:a16="http://schemas.microsoft.com/office/drawing/2014/main" id="{DA7CE828-6DD6-4F96-BEFA-B66D734EE6F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4567" y="5603965"/>
            <a:ext cx="902415" cy="91745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449145" y="1613099"/>
            <a:ext cx="5485077" cy="3108127"/>
            <a:chOff x="6449145" y="1613099"/>
            <a:chExt cx="5485077" cy="3108127"/>
          </a:xfrm>
        </p:grpSpPr>
        <p:sp>
          <p:nvSpPr>
            <p:cNvPr id="7" name="TextBox 6">
              <a:extLst>
                <a:ext uri="{FF2B5EF4-FFF2-40B4-BE49-F238E27FC236}">
                  <a16:creationId xmlns:a16="http://schemas.microsoft.com/office/drawing/2014/main" id="{DB9C3862-817D-4BAF-BC71-57621A956E3D}"/>
                </a:ext>
              </a:extLst>
            </p:cNvPr>
            <p:cNvSpPr txBox="1"/>
            <p:nvPr/>
          </p:nvSpPr>
          <p:spPr>
            <a:xfrm>
              <a:off x="9039191" y="2194759"/>
              <a:ext cx="88582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A</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5696F8F8-9D1B-4026-80D7-7BBE1BBCC49D}"/>
                </a:ext>
              </a:extLst>
            </p:cNvPr>
            <p:cNvSpPr txBox="1"/>
            <p:nvPr/>
          </p:nvSpPr>
          <p:spPr>
            <a:xfrm>
              <a:off x="9039191" y="3269720"/>
              <a:ext cx="88582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3CC3D98-84D4-470C-B7CE-EA99C621208D}"/>
                </a:ext>
              </a:extLst>
            </p:cNvPr>
            <p:cNvSpPr txBox="1"/>
            <p:nvPr/>
          </p:nvSpPr>
          <p:spPr>
            <a:xfrm>
              <a:off x="9039191" y="4458077"/>
              <a:ext cx="88582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C</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AF128B8D-0389-43F0-AC53-89ECE119250E}"/>
                </a:ext>
              </a:extLst>
            </p:cNvPr>
            <p:cNvSpPr txBox="1"/>
            <p:nvPr/>
          </p:nvSpPr>
          <p:spPr>
            <a:xfrm>
              <a:off x="10632832" y="2309562"/>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(app + session state)</a:t>
              </a:r>
            </a:p>
          </p:txBody>
        </p:sp>
        <p:sp>
          <p:nvSpPr>
            <p:cNvPr id="14" name="TextBox 13">
              <a:extLst>
                <a:ext uri="{FF2B5EF4-FFF2-40B4-BE49-F238E27FC236}">
                  <a16:creationId xmlns:a16="http://schemas.microsoft.com/office/drawing/2014/main" id="{9D6DFC06-DF90-4FF5-B7E5-8E59898A7322}"/>
                </a:ext>
              </a:extLst>
            </p:cNvPr>
            <p:cNvSpPr txBox="1"/>
            <p:nvPr/>
          </p:nvSpPr>
          <p:spPr>
            <a:xfrm>
              <a:off x="10632832" y="3400157"/>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Globally distributed across regions</a:t>
              </a:r>
            </a:p>
          </p:txBody>
        </p:sp>
        <p:sp>
          <p:nvSpPr>
            <p:cNvPr id="15" name="TextBox 14">
              <a:extLst>
                <a:ext uri="{FF2B5EF4-FFF2-40B4-BE49-F238E27FC236}">
                  <a16:creationId xmlns:a16="http://schemas.microsoft.com/office/drawing/2014/main" id="{EA22F239-3606-4DE9-B8A4-1379BD50007C}"/>
                </a:ext>
              </a:extLst>
            </p:cNvPr>
            <p:cNvSpPr txBox="1"/>
            <p:nvPr/>
          </p:nvSpPr>
          <p:spPr>
            <a:xfrm>
              <a:off x="7662820" y="3325849"/>
              <a:ext cx="793092"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Traffic Manager</a:t>
              </a:r>
            </a:p>
          </p:txBody>
        </p:sp>
        <p:sp>
          <p:nvSpPr>
            <p:cNvPr id="16" name="TextBox 15">
              <a:extLst>
                <a:ext uri="{FF2B5EF4-FFF2-40B4-BE49-F238E27FC236}">
                  <a16:creationId xmlns:a16="http://schemas.microsoft.com/office/drawing/2014/main" id="{8903D93C-52AF-4A4C-A954-703C6A6CFDBE}"/>
                </a:ext>
              </a:extLst>
            </p:cNvPr>
            <p:cNvSpPr txBox="1"/>
            <p:nvPr/>
          </p:nvSpPr>
          <p:spPr>
            <a:xfrm>
              <a:off x="6449145" y="3325849"/>
              <a:ext cx="793092" cy="131574"/>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Browser</a:t>
              </a:r>
            </a:p>
          </p:txBody>
        </p:sp>
        <p:grpSp>
          <p:nvGrpSpPr>
            <p:cNvPr id="17" name="Group 16">
              <a:extLst>
                <a:ext uri="{FF2B5EF4-FFF2-40B4-BE49-F238E27FC236}">
                  <a16:creationId xmlns:a16="http://schemas.microsoft.com/office/drawing/2014/main" id="{EDBE6121-1E50-4725-A1E2-B40D93E81CF3}"/>
                </a:ext>
              </a:extLst>
            </p:cNvPr>
            <p:cNvGrpSpPr/>
            <p:nvPr/>
          </p:nvGrpSpPr>
          <p:grpSpPr>
            <a:xfrm>
              <a:off x="10962969" y="2718009"/>
              <a:ext cx="641116" cy="552594"/>
              <a:chOff x="8376458" y="5925518"/>
              <a:chExt cx="1045926" cy="901512"/>
            </a:xfrm>
            <a:noFill/>
          </p:grpSpPr>
          <p:sp>
            <p:nvSpPr>
              <p:cNvPr id="18" name="Star: 4 Points 8">
                <a:extLst>
                  <a:ext uri="{FF2B5EF4-FFF2-40B4-BE49-F238E27FC236}">
                    <a16:creationId xmlns:a16="http://schemas.microsoft.com/office/drawing/2014/main" id="{E695D582-A251-4147-AE0A-7DFC4E21F25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Star: 4 Points 8">
                <a:extLst>
                  <a:ext uri="{FF2B5EF4-FFF2-40B4-BE49-F238E27FC236}">
                    <a16:creationId xmlns:a16="http://schemas.microsoft.com/office/drawing/2014/main" id="{FB9F83D9-CD4F-4244-950B-401268C9DD0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F2481CB2-E862-4130-9D65-1B8FF9D4F81E}"/>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9">
                <a:extLst>
                  <a:ext uri="{FF2B5EF4-FFF2-40B4-BE49-F238E27FC236}">
                    <a16:creationId xmlns:a16="http://schemas.microsoft.com/office/drawing/2014/main" id="{4A4B7829-07E7-4278-9E3E-361B804A839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36191E8-4D28-45DA-A7CA-AD8579914022}"/>
                </a:ext>
              </a:extLst>
            </p:cNvPr>
            <p:cNvGrpSpPr/>
            <p:nvPr/>
          </p:nvGrpSpPr>
          <p:grpSpPr>
            <a:xfrm>
              <a:off x="6620745" y="2818751"/>
              <a:ext cx="485379" cy="412901"/>
              <a:chOff x="5872464" y="2045113"/>
              <a:chExt cx="485379" cy="412901"/>
            </a:xfrm>
            <a:noFill/>
          </p:grpSpPr>
          <p:grpSp>
            <p:nvGrpSpPr>
              <p:cNvPr id="23" name="Group 22">
                <a:extLst>
                  <a:ext uri="{FF2B5EF4-FFF2-40B4-BE49-F238E27FC236}">
                    <a16:creationId xmlns:a16="http://schemas.microsoft.com/office/drawing/2014/main" id="{709F22ED-9971-489A-A2B3-17730899DB17}"/>
                  </a:ext>
                </a:extLst>
              </p:cNvPr>
              <p:cNvGrpSpPr/>
              <p:nvPr/>
            </p:nvGrpSpPr>
            <p:grpSpPr>
              <a:xfrm>
                <a:off x="5872464" y="2045113"/>
                <a:ext cx="485379" cy="412901"/>
                <a:chOff x="2107244" y="1575258"/>
                <a:chExt cx="310993" cy="264555"/>
              </a:xfrm>
              <a:grpFill/>
            </p:grpSpPr>
            <p:sp>
              <p:nvSpPr>
                <p:cNvPr id="29" name="Rectangle 9">
                  <a:extLst>
                    <a:ext uri="{FF2B5EF4-FFF2-40B4-BE49-F238E27FC236}">
                      <a16:creationId xmlns:a16="http://schemas.microsoft.com/office/drawing/2014/main" id="{24166F8D-C3E7-4CB2-BB78-736944F37DFA}"/>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177E0F77-73B8-4591-BE72-F7A42F1D585B}"/>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46393FB-6392-4D26-B697-054E1A28C65E}"/>
                  </a:ext>
                </a:extLst>
              </p:cNvPr>
              <p:cNvGrpSpPr/>
              <p:nvPr/>
            </p:nvGrpSpPr>
            <p:grpSpPr>
              <a:xfrm>
                <a:off x="6153589" y="2082451"/>
                <a:ext cx="149347" cy="37338"/>
                <a:chOff x="2287367" y="1599181"/>
                <a:chExt cx="95690" cy="23923"/>
              </a:xfrm>
              <a:grpFill/>
            </p:grpSpPr>
            <p:sp>
              <p:nvSpPr>
                <p:cNvPr id="25" name="Oval 11">
                  <a:extLst>
                    <a:ext uri="{FF2B5EF4-FFF2-40B4-BE49-F238E27FC236}">
                      <a16:creationId xmlns:a16="http://schemas.microsoft.com/office/drawing/2014/main" id="{4E74B869-3984-4D89-B5D0-1FF90BA130D3}"/>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Oval 12">
                  <a:extLst>
                    <a:ext uri="{FF2B5EF4-FFF2-40B4-BE49-F238E27FC236}">
                      <a16:creationId xmlns:a16="http://schemas.microsoft.com/office/drawing/2014/main" id="{EC27779A-9F31-4596-AC73-B747731EB4AF}"/>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Oval 13">
                  <a:extLst>
                    <a:ext uri="{FF2B5EF4-FFF2-40B4-BE49-F238E27FC236}">
                      <a16:creationId xmlns:a16="http://schemas.microsoft.com/office/drawing/2014/main" id="{29B64FDB-4C5A-4B97-AB92-53985D87BE79}"/>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9699853A-7A20-4D2D-AC8A-1894983FC623}"/>
                </a:ext>
              </a:extLst>
            </p:cNvPr>
            <p:cNvGrpSpPr/>
            <p:nvPr/>
          </p:nvGrpSpPr>
          <p:grpSpPr>
            <a:xfrm>
              <a:off x="7839045" y="2768875"/>
              <a:ext cx="485379" cy="485379"/>
              <a:chOff x="3355898" y="4646593"/>
              <a:chExt cx="536092" cy="536092"/>
            </a:xfrm>
            <a:noFill/>
          </p:grpSpPr>
          <p:sp>
            <p:nvSpPr>
              <p:cNvPr id="32" name="Freeform 216">
                <a:extLst>
                  <a:ext uri="{FF2B5EF4-FFF2-40B4-BE49-F238E27FC236}">
                    <a16:creationId xmlns:a16="http://schemas.microsoft.com/office/drawing/2014/main" id="{A2AE2B9F-2268-4172-8E01-15035B7E9A40}"/>
                  </a:ext>
                </a:extLst>
              </p:cNvPr>
              <p:cNvSpPr/>
              <p:nvPr/>
            </p:nvSpPr>
            <p:spPr bwMode="auto">
              <a:xfrm>
                <a:off x="3355898" y="4646593"/>
                <a:ext cx="536092" cy="536092"/>
              </a:xfrm>
              <a:prstGeom prst="octagon">
                <a:avLst/>
              </a:prstGeom>
              <a:grp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2329D0E5-01F3-496B-A8A6-5A893D7C0235}"/>
                  </a:ext>
                </a:extLst>
              </p:cNvPr>
              <p:cNvCxnSpPr>
                <a:cxnSpLocks/>
              </p:cNvCxnSpPr>
              <p:nvPr/>
            </p:nvCxnSpPr>
            <p:spPr>
              <a:xfrm>
                <a:off x="3442102" y="4718959"/>
                <a:ext cx="216476" cy="222459"/>
              </a:xfrm>
              <a:prstGeom prst="straightConnector1">
                <a:avLst/>
              </a:prstGeom>
              <a:grpFill/>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B40139-F314-4359-8540-334B8BCDF755}"/>
                  </a:ext>
                </a:extLst>
              </p:cNvPr>
              <p:cNvCxnSpPr/>
              <p:nvPr/>
            </p:nvCxnSpPr>
            <p:spPr>
              <a:xfrm flipH="1" flipV="1">
                <a:off x="3714089" y="4855915"/>
                <a:ext cx="177901" cy="171006"/>
              </a:xfrm>
              <a:prstGeom prst="straightConnector1">
                <a:avLst/>
              </a:prstGeom>
              <a:grpFill/>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D64981-6E47-4576-A615-101E7BD58BCB}"/>
                  </a:ext>
                </a:extLst>
              </p:cNvPr>
              <p:cNvCxnSpPr/>
              <p:nvPr/>
            </p:nvCxnSpPr>
            <p:spPr>
              <a:xfrm flipH="1" flipV="1">
                <a:off x="3530815" y="4977667"/>
                <a:ext cx="202844" cy="205018"/>
              </a:xfrm>
              <a:prstGeom prst="straightConnector1">
                <a:avLst/>
              </a:prstGeom>
              <a:grpFill/>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EA1F0B0-0533-498B-AC40-029C238190FE}"/>
                </a:ext>
              </a:extLst>
            </p:cNvPr>
            <p:cNvGrpSpPr/>
            <p:nvPr/>
          </p:nvGrpSpPr>
          <p:grpSpPr>
            <a:xfrm>
              <a:off x="9210937" y="1613099"/>
              <a:ext cx="542334" cy="542334"/>
              <a:chOff x="4199876" y="4606668"/>
              <a:chExt cx="596892" cy="596892"/>
            </a:xfrm>
            <a:noFill/>
          </p:grpSpPr>
          <p:sp>
            <p:nvSpPr>
              <p:cNvPr id="37" name="Freeform 220">
                <a:extLst>
                  <a:ext uri="{FF2B5EF4-FFF2-40B4-BE49-F238E27FC236}">
                    <a16:creationId xmlns:a16="http://schemas.microsoft.com/office/drawing/2014/main" id="{9AA91475-DE5E-43BE-9061-19BD2352345C}"/>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3811BBEE-E355-47E8-9EC0-3288766CD63B}"/>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39" name="Freeform: Shape 38">
                <a:extLst>
                  <a:ext uri="{FF2B5EF4-FFF2-40B4-BE49-F238E27FC236}">
                    <a16:creationId xmlns:a16="http://schemas.microsoft.com/office/drawing/2014/main" id="{80DA6D1C-A910-47C4-8835-A5A34A52CA5A}"/>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0" name="Freeform: Shape 39">
                <a:extLst>
                  <a:ext uri="{FF2B5EF4-FFF2-40B4-BE49-F238E27FC236}">
                    <a16:creationId xmlns:a16="http://schemas.microsoft.com/office/drawing/2014/main" id="{32B5947D-6EAD-412E-AC89-7361DCDA15C3}"/>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1" name="Freeform 220">
                <a:extLst>
                  <a:ext uri="{FF2B5EF4-FFF2-40B4-BE49-F238E27FC236}">
                    <a16:creationId xmlns:a16="http://schemas.microsoft.com/office/drawing/2014/main" id="{574AA59E-D008-417A-A4BA-B392DA0DEFDE}"/>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220">
                <a:extLst>
                  <a:ext uri="{FF2B5EF4-FFF2-40B4-BE49-F238E27FC236}">
                    <a16:creationId xmlns:a16="http://schemas.microsoft.com/office/drawing/2014/main" id="{7609F5B3-3BA8-4B8B-96DC-A92570B9C286}"/>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220">
                <a:extLst>
                  <a:ext uri="{FF2B5EF4-FFF2-40B4-BE49-F238E27FC236}">
                    <a16:creationId xmlns:a16="http://schemas.microsoft.com/office/drawing/2014/main" id="{05B9EFA3-300F-4F5B-94D4-283B33AF16C2}"/>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16B8E4F5-F789-4F32-AA16-5A976AAF5128}"/>
                </a:ext>
              </a:extLst>
            </p:cNvPr>
            <p:cNvGrpSpPr/>
            <p:nvPr/>
          </p:nvGrpSpPr>
          <p:grpSpPr>
            <a:xfrm>
              <a:off x="9210937" y="2677011"/>
              <a:ext cx="542334" cy="542334"/>
              <a:chOff x="4199876" y="4606668"/>
              <a:chExt cx="596892" cy="596892"/>
            </a:xfrm>
            <a:noFill/>
          </p:grpSpPr>
          <p:sp>
            <p:nvSpPr>
              <p:cNvPr id="45" name="Freeform 220">
                <a:extLst>
                  <a:ext uri="{FF2B5EF4-FFF2-40B4-BE49-F238E27FC236}">
                    <a16:creationId xmlns:a16="http://schemas.microsoft.com/office/drawing/2014/main" id="{F691BE0E-F8BC-41E1-AA9A-A1949D38E41F}"/>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D841C990-4EAF-4E01-9D3E-9EC714C00710}"/>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7" name="Freeform: Shape 46">
                <a:extLst>
                  <a:ext uri="{FF2B5EF4-FFF2-40B4-BE49-F238E27FC236}">
                    <a16:creationId xmlns:a16="http://schemas.microsoft.com/office/drawing/2014/main" id="{4C441BE0-DDB9-4BA3-8F81-38261B8822F8}"/>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8" name="Freeform: Shape 47">
                <a:extLst>
                  <a:ext uri="{FF2B5EF4-FFF2-40B4-BE49-F238E27FC236}">
                    <a16:creationId xmlns:a16="http://schemas.microsoft.com/office/drawing/2014/main" id="{A9D60548-29CC-4F9C-9D99-1FBC430B3A38}"/>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49" name="Freeform 220">
                <a:extLst>
                  <a:ext uri="{FF2B5EF4-FFF2-40B4-BE49-F238E27FC236}">
                    <a16:creationId xmlns:a16="http://schemas.microsoft.com/office/drawing/2014/main" id="{DD13EF70-25D1-4FB2-8CC2-47047308AD95}"/>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220">
                <a:extLst>
                  <a:ext uri="{FF2B5EF4-FFF2-40B4-BE49-F238E27FC236}">
                    <a16:creationId xmlns:a16="http://schemas.microsoft.com/office/drawing/2014/main" id="{DDFEBD9C-B65C-4B1F-97AD-5C9865D7E910}"/>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220">
                <a:extLst>
                  <a:ext uri="{FF2B5EF4-FFF2-40B4-BE49-F238E27FC236}">
                    <a16:creationId xmlns:a16="http://schemas.microsoft.com/office/drawing/2014/main" id="{E781D26C-B89E-42DA-8981-9246D0C059B5}"/>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E9CE02AD-2F4A-48E2-969B-043AFA05DF2D}"/>
                </a:ext>
              </a:extLst>
            </p:cNvPr>
            <p:cNvGrpSpPr/>
            <p:nvPr/>
          </p:nvGrpSpPr>
          <p:grpSpPr>
            <a:xfrm>
              <a:off x="9210937" y="3854030"/>
              <a:ext cx="542334" cy="542334"/>
              <a:chOff x="4199876" y="4606668"/>
              <a:chExt cx="596892" cy="596892"/>
            </a:xfrm>
            <a:noFill/>
          </p:grpSpPr>
          <p:sp>
            <p:nvSpPr>
              <p:cNvPr id="53" name="Freeform 220">
                <a:extLst>
                  <a:ext uri="{FF2B5EF4-FFF2-40B4-BE49-F238E27FC236}">
                    <a16:creationId xmlns:a16="http://schemas.microsoft.com/office/drawing/2014/main" id="{917FF186-862D-4277-9665-CBD9E2610F00}"/>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C37AFB77-A5E6-4922-9F91-8D774DF6EBCE}"/>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5" name="Freeform: Shape 54">
                <a:extLst>
                  <a:ext uri="{FF2B5EF4-FFF2-40B4-BE49-F238E27FC236}">
                    <a16:creationId xmlns:a16="http://schemas.microsoft.com/office/drawing/2014/main" id="{309180A6-468E-49D7-B9F9-795B116B3C18}"/>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6" name="Freeform: Shape 55">
                <a:extLst>
                  <a:ext uri="{FF2B5EF4-FFF2-40B4-BE49-F238E27FC236}">
                    <a16:creationId xmlns:a16="http://schemas.microsoft.com/office/drawing/2014/main" id="{001A427E-0926-4ADB-AA64-6BB07535133D}"/>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7" name="Freeform 220">
                <a:extLst>
                  <a:ext uri="{FF2B5EF4-FFF2-40B4-BE49-F238E27FC236}">
                    <a16:creationId xmlns:a16="http://schemas.microsoft.com/office/drawing/2014/main" id="{29F51E97-00C8-4B21-A427-99530FF0AC44}"/>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220">
                <a:extLst>
                  <a:ext uri="{FF2B5EF4-FFF2-40B4-BE49-F238E27FC236}">
                    <a16:creationId xmlns:a16="http://schemas.microsoft.com/office/drawing/2014/main" id="{F2559BF7-DF67-4EC9-A913-251863DA5961}"/>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220">
                <a:extLst>
                  <a:ext uri="{FF2B5EF4-FFF2-40B4-BE49-F238E27FC236}">
                    <a16:creationId xmlns:a16="http://schemas.microsoft.com/office/drawing/2014/main" id="{47838CBD-6EC5-454B-9F69-664DE71047C7}"/>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0" name="Straight Arrow Connector 59">
              <a:extLst>
                <a:ext uri="{FF2B5EF4-FFF2-40B4-BE49-F238E27FC236}">
                  <a16:creationId xmlns:a16="http://schemas.microsoft.com/office/drawing/2014/main" id="{EA3A4B54-6E01-4EE7-BC86-393856E9DB15}"/>
                </a:ext>
              </a:extLst>
            </p:cNvPr>
            <p:cNvCxnSpPr/>
            <p:nvPr/>
          </p:nvCxnSpPr>
          <p:spPr>
            <a:xfrm>
              <a:off x="7192625" y="3009346"/>
              <a:ext cx="52251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27696E61-4D22-4157-A925-D15FCEBA7E00}"/>
                </a:ext>
              </a:extLst>
            </p:cNvPr>
            <p:cNvCxnSpPr/>
            <p:nvPr/>
          </p:nvCxnSpPr>
          <p:spPr>
            <a:xfrm>
              <a:off x="8455912" y="3009346"/>
              <a:ext cx="52251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Elbow 62">
              <a:extLst>
                <a:ext uri="{FF2B5EF4-FFF2-40B4-BE49-F238E27FC236}">
                  <a16:creationId xmlns:a16="http://schemas.microsoft.com/office/drawing/2014/main" id="{B2495B54-EC7F-4690-996B-0CAC6128930C}"/>
                </a:ext>
              </a:extLst>
            </p:cNvPr>
            <p:cNvCxnSpPr/>
            <p:nvPr/>
          </p:nvCxnSpPr>
          <p:spPr>
            <a:xfrm flipV="1">
              <a:off x="8066748" y="1880978"/>
              <a:ext cx="911678" cy="650421"/>
            </a:xfrm>
            <a:prstGeom prst="bentConnector3">
              <a:avLst>
                <a:gd name="adj1" fmla="val 746"/>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Connector: Elbow 63">
              <a:extLst>
                <a:ext uri="{FF2B5EF4-FFF2-40B4-BE49-F238E27FC236}">
                  <a16:creationId xmlns:a16="http://schemas.microsoft.com/office/drawing/2014/main" id="{B88BFE0C-30D0-4736-BD42-E7A213D046EA}"/>
                </a:ext>
              </a:extLst>
            </p:cNvPr>
            <p:cNvCxnSpPr>
              <a:cxnSpLocks/>
            </p:cNvCxnSpPr>
            <p:nvPr/>
          </p:nvCxnSpPr>
          <p:spPr>
            <a:xfrm>
              <a:off x="8066748" y="3716847"/>
              <a:ext cx="911678" cy="369024"/>
            </a:xfrm>
            <a:prstGeom prst="bentConnector3">
              <a:avLst>
                <a:gd name="adj1" fmla="val -448"/>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26314281-8DC6-4A3F-8843-950308461A6B}"/>
                </a:ext>
              </a:extLst>
            </p:cNvPr>
            <p:cNvCxnSpPr>
              <a:cxnSpLocks/>
            </p:cNvCxnSpPr>
            <p:nvPr/>
          </p:nvCxnSpPr>
          <p:spPr>
            <a:xfrm>
              <a:off x="9910046" y="3009346"/>
              <a:ext cx="7407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Arrow Connector 64">
              <a:extLst>
                <a:ext uri="{FF2B5EF4-FFF2-40B4-BE49-F238E27FC236}">
                  <a16:creationId xmlns:a16="http://schemas.microsoft.com/office/drawing/2014/main" id="{56E2FE74-B4E4-4F7B-9390-A79739CFD928}"/>
                </a:ext>
              </a:extLst>
            </p:cNvPr>
            <p:cNvCxnSpPr>
              <a:cxnSpLocks/>
            </p:cNvCxnSpPr>
            <p:nvPr/>
          </p:nvCxnSpPr>
          <p:spPr>
            <a:xfrm>
              <a:off x="9910046" y="4103210"/>
              <a:ext cx="7407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46AFAD39-3071-4249-99A9-897A4F42983C}"/>
                </a:ext>
              </a:extLst>
            </p:cNvPr>
            <p:cNvCxnSpPr>
              <a:cxnSpLocks/>
            </p:cNvCxnSpPr>
            <p:nvPr/>
          </p:nvCxnSpPr>
          <p:spPr>
            <a:xfrm>
              <a:off x="9910046" y="1880978"/>
              <a:ext cx="7407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71488A23-C9E9-417D-9306-57F11A3D9A44}"/>
                </a:ext>
              </a:extLst>
            </p:cNvPr>
            <p:cNvCxnSpPr>
              <a:cxnSpLocks/>
            </p:cNvCxnSpPr>
            <p:nvPr/>
          </p:nvCxnSpPr>
          <p:spPr>
            <a:xfrm>
              <a:off x="9910046" y="1977229"/>
              <a:ext cx="612923"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Arrow Connector 67">
              <a:extLst>
                <a:ext uri="{FF2B5EF4-FFF2-40B4-BE49-F238E27FC236}">
                  <a16:creationId xmlns:a16="http://schemas.microsoft.com/office/drawing/2014/main" id="{A0946315-D248-45A9-896D-E1528056C3BA}"/>
                </a:ext>
              </a:extLst>
            </p:cNvPr>
            <p:cNvCxnSpPr>
              <a:cxnSpLocks/>
            </p:cNvCxnSpPr>
            <p:nvPr/>
          </p:nvCxnSpPr>
          <p:spPr>
            <a:xfrm>
              <a:off x="9910046" y="2110579"/>
              <a:ext cx="612923"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Arrow Connector 68">
              <a:extLst>
                <a:ext uri="{FF2B5EF4-FFF2-40B4-BE49-F238E27FC236}">
                  <a16:creationId xmlns:a16="http://schemas.microsoft.com/office/drawing/2014/main" id="{C0B00A37-4E48-45F1-8280-BF296F216271}"/>
                </a:ext>
              </a:extLst>
            </p:cNvPr>
            <p:cNvCxnSpPr>
              <a:cxnSpLocks/>
            </p:cNvCxnSpPr>
            <p:nvPr/>
          </p:nvCxnSpPr>
          <p:spPr>
            <a:xfrm flipV="1">
              <a:off x="9910046" y="2235845"/>
              <a:ext cx="619805" cy="688113"/>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Arrow Connector 69">
              <a:extLst>
                <a:ext uri="{FF2B5EF4-FFF2-40B4-BE49-F238E27FC236}">
                  <a16:creationId xmlns:a16="http://schemas.microsoft.com/office/drawing/2014/main" id="{1089493A-BFF4-406A-9DED-869CC1378640}"/>
                </a:ext>
              </a:extLst>
            </p:cNvPr>
            <p:cNvCxnSpPr>
              <a:cxnSpLocks/>
            </p:cNvCxnSpPr>
            <p:nvPr/>
          </p:nvCxnSpPr>
          <p:spPr>
            <a:xfrm>
              <a:off x="9910046" y="3057308"/>
              <a:ext cx="619805" cy="630847"/>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Arrow Connector 70">
              <a:extLst>
                <a:ext uri="{FF2B5EF4-FFF2-40B4-BE49-F238E27FC236}">
                  <a16:creationId xmlns:a16="http://schemas.microsoft.com/office/drawing/2014/main" id="{A8DE79F2-38A2-44C1-BA45-C3EF7AD65254}"/>
                </a:ext>
              </a:extLst>
            </p:cNvPr>
            <p:cNvCxnSpPr>
              <a:cxnSpLocks/>
            </p:cNvCxnSpPr>
            <p:nvPr/>
          </p:nvCxnSpPr>
          <p:spPr>
            <a:xfrm flipV="1">
              <a:off x="9910046" y="3184951"/>
              <a:ext cx="612923"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55E2AE40-7F2D-490F-9585-5403C261AE08}"/>
                </a:ext>
              </a:extLst>
            </p:cNvPr>
            <p:cNvCxnSpPr>
              <a:cxnSpLocks/>
            </p:cNvCxnSpPr>
            <p:nvPr/>
          </p:nvCxnSpPr>
          <p:spPr>
            <a:xfrm flipV="1">
              <a:off x="9910046" y="2009218"/>
              <a:ext cx="612923"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25976830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750981"/>
            <a:ext cx="5265119" cy="2124043"/>
          </a:xfrm>
        </p:spPr>
        <p:txBody>
          <a:bodyPr/>
          <a:lstStyle/>
          <a:p>
            <a:pPr>
              <a:spcAft>
                <a:spcPts val="0"/>
              </a:spcAft>
            </a:pPr>
            <a:r>
              <a:rPr lang="en-US" sz="1600">
                <a:solidFill>
                  <a:srgbClr val="0177D7"/>
                </a:solidFill>
                <a:latin typeface="Segoe UI Semilight" charset="0"/>
                <a:ea typeface="Segoe UI Semilight" charset="0"/>
                <a:cs typeface="Segoe UI Semilight" charset="0"/>
              </a:rPr>
              <a:t>Personalized shopping experiences and real-time order updates win with millennial shoppers</a:t>
            </a:r>
          </a:p>
          <a:p>
            <a:pPr lvl="1">
              <a:spcBef>
                <a:spcPts val="1600"/>
              </a:spcBef>
              <a:spcAft>
                <a:spcPts val="0"/>
              </a:spcAft>
            </a:pPr>
            <a:r>
              <a:rPr lang="en-US" sz="1600">
                <a:latin typeface="Segoe UI Semilight" charset="0"/>
                <a:ea typeface="Segoe UI Semilight" charset="0"/>
                <a:cs typeface="Segoe UI Semilight" charset="0"/>
              </a:rPr>
              <a:t>Machine learning models generate real-time recommendations across 85,000 products</a:t>
            </a:r>
          </a:p>
          <a:p>
            <a:pPr lvl="1">
              <a:spcBef>
                <a:spcPts val="1000"/>
              </a:spcBef>
              <a:spcAft>
                <a:spcPts val="0"/>
              </a:spcAft>
            </a:pPr>
            <a:r>
              <a:rPr lang="en-US" sz="1600">
                <a:latin typeface="Segoe UI Semilight" charset="0"/>
                <a:ea typeface="Segoe UI Semilight" charset="0"/>
                <a:cs typeface="Segoe UI Semilight" charset="0"/>
              </a:rPr>
              <a:t>Product analysis in milliseconds</a:t>
            </a:r>
          </a:p>
          <a:p>
            <a:pPr lvl="1">
              <a:spcBef>
                <a:spcPts val="1000"/>
              </a:spcBef>
              <a:spcAft>
                <a:spcPts val="0"/>
              </a:spcAft>
            </a:pPr>
            <a:r>
              <a:rPr lang="en-US" sz="1600">
                <a:latin typeface="Segoe UI Semilight" charset="0"/>
                <a:ea typeface="Segoe UI Semilight" charset="0"/>
                <a:cs typeface="Segoe UI Semilight" charset="0"/>
              </a:rPr>
              <a:t>Low-latency ensures fast page loads</a:t>
            </a:r>
          </a:p>
        </p:txBody>
      </p:sp>
      <p:sp>
        <p:nvSpPr>
          <p:cNvPr id="2" name="Title 1"/>
          <p:cNvSpPr>
            <a:spLocks noGrp="1"/>
          </p:cNvSpPr>
          <p:nvPr>
            <p:ph type="title"/>
          </p:nvPr>
        </p:nvSpPr>
        <p:spPr>
          <a:xfrm>
            <a:off x="260927" y="339389"/>
            <a:ext cx="5265119" cy="1617666"/>
          </a:xfrm>
        </p:spPr>
        <p:txBody>
          <a:bodyPr/>
          <a:lstStyle/>
          <a:p>
            <a:r>
              <a:rPr lang="en-US"/>
              <a:t>ASOS delivers personalization </a:t>
            </a:r>
            <a:br>
              <a:rPr lang="en-US"/>
            </a:br>
            <a:r>
              <a:rPr lang="en-US"/>
              <a:t>to 15mm customers</a:t>
            </a:r>
            <a:br>
              <a:rPr lang="en-US"/>
            </a:br>
            <a:endParaRPr lang="en-US"/>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568" y="5866499"/>
            <a:ext cx="1197810" cy="392386"/>
          </a:xfrm>
          <a:prstGeom prst="rect">
            <a:avLst/>
          </a:prstGeom>
        </p:spPr>
      </p:pic>
      <p:grpSp>
        <p:nvGrpSpPr>
          <p:cNvPr id="5" name="Group 4"/>
          <p:cNvGrpSpPr/>
          <p:nvPr/>
        </p:nvGrpSpPr>
        <p:grpSpPr>
          <a:xfrm>
            <a:off x="6257142" y="388606"/>
            <a:ext cx="5929415" cy="6159419"/>
            <a:chOff x="6257142" y="388606"/>
            <a:chExt cx="5929415" cy="6159419"/>
          </a:xfrm>
        </p:grpSpPr>
        <p:pic>
          <p:nvPicPr>
            <p:cNvPr id="38" name="Picture 37">
              <a:extLst>
                <a:ext uri="{FF2B5EF4-FFF2-40B4-BE49-F238E27FC236}">
                  <a16:creationId xmlns:a16="http://schemas.microsoft.com/office/drawing/2014/main" id="{E1D17581-CF58-4F69-9F93-D5823B052BBD}"/>
                </a:ext>
              </a:extLst>
            </p:cNvPr>
            <p:cNvPicPr>
              <a:picLocks noChangeAspect="1"/>
            </p:cNvPicPr>
            <p:nvPr/>
          </p:nvPicPr>
          <p:blipFill>
            <a:blip r:embed="rId4"/>
            <a:stretch>
              <a:fillRect/>
            </a:stretch>
          </p:blipFill>
          <p:spPr>
            <a:xfrm>
              <a:off x="8667556" y="2547604"/>
              <a:ext cx="1594870" cy="716131"/>
            </a:xfrm>
            <a:prstGeom prst="rect">
              <a:avLst/>
            </a:prstGeom>
            <a:ln>
              <a:solidFill>
                <a:schemeClr val="tx2"/>
              </a:solidFill>
            </a:ln>
          </p:spPr>
        </p:pic>
        <p:sp>
          <p:nvSpPr>
            <p:cNvPr id="41" name="Rectangle 40">
              <a:extLst>
                <a:ext uri="{FF2B5EF4-FFF2-40B4-BE49-F238E27FC236}">
                  <a16:creationId xmlns:a16="http://schemas.microsoft.com/office/drawing/2014/main" id="{D3F12C70-0BF8-4E0B-9E70-4A5073AAD9E7}"/>
                </a:ext>
              </a:extLst>
            </p:cNvPr>
            <p:cNvSpPr/>
            <p:nvPr/>
          </p:nvSpPr>
          <p:spPr>
            <a:xfrm>
              <a:off x="8022554" y="4102367"/>
              <a:ext cx="3425828" cy="2445658"/>
            </a:xfrm>
            <a:prstGeom prst="rect">
              <a:avLst/>
            </a:prstGeom>
            <a:solidFill>
              <a:schemeClr val="bg1"/>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0F460EC8-B7D0-4100-94DF-F453515081FC}"/>
                </a:ext>
              </a:extLst>
            </p:cNvPr>
            <p:cNvSpPr/>
            <p:nvPr/>
          </p:nvSpPr>
          <p:spPr>
            <a:xfrm>
              <a:off x="8022554" y="388606"/>
              <a:ext cx="3425828" cy="1765933"/>
            </a:xfrm>
            <a:prstGeom prst="rect">
              <a:avLst/>
            </a:prstGeom>
            <a:solidFill>
              <a:srgbClr val="FFFFFF"/>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AD64CE74-0338-4F98-8FD5-3504C531BFF4}"/>
                </a:ext>
              </a:extLst>
            </p:cNvPr>
            <p:cNvCxnSpPr>
              <a:cxnSpLocks/>
            </p:cNvCxnSpPr>
            <p:nvPr/>
          </p:nvCxnSpPr>
          <p:spPr>
            <a:xfrm>
              <a:off x="6975599" y="2918897"/>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B14E61F9-617E-471C-8EC4-145D349AE0F1}"/>
                </a:ext>
              </a:extLst>
            </p:cNvPr>
            <p:cNvSpPr txBox="1"/>
            <p:nvPr/>
          </p:nvSpPr>
          <p:spPr>
            <a:xfrm>
              <a:off x="9742096" y="1533634"/>
              <a:ext cx="173584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(distributed model store)</a:t>
              </a:r>
            </a:p>
          </p:txBody>
        </p:sp>
        <p:sp>
          <p:nvSpPr>
            <p:cNvPr id="45" name="TextBox 44">
              <a:extLst>
                <a:ext uri="{FF2B5EF4-FFF2-40B4-BE49-F238E27FC236}">
                  <a16:creationId xmlns:a16="http://schemas.microsoft.com/office/drawing/2014/main" id="{6CA17F1A-9694-4205-82E3-FF1A7498A110}"/>
                </a:ext>
              </a:extLst>
            </p:cNvPr>
            <p:cNvSpPr txBox="1"/>
            <p:nvPr/>
          </p:nvSpPr>
          <p:spPr>
            <a:xfrm>
              <a:off x="7036890" y="3123573"/>
              <a:ext cx="139229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ASOS.com</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Details Page)</a:t>
              </a:r>
            </a:p>
          </p:txBody>
        </p:sp>
        <p:cxnSp>
          <p:nvCxnSpPr>
            <p:cNvPr id="46" name="Straight Arrow Connector 45">
              <a:extLst>
                <a:ext uri="{FF2B5EF4-FFF2-40B4-BE49-F238E27FC236}">
                  <a16:creationId xmlns:a16="http://schemas.microsoft.com/office/drawing/2014/main" id="{4FA508F8-1F8B-41E3-A03D-3716BBFC1A0E}"/>
                </a:ext>
              </a:extLst>
            </p:cNvPr>
            <p:cNvCxnSpPr>
              <a:cxnSpLocks/>
            </p:cNvCxnSpPr>
            <p:nvPr/>
          </p:nvCxnSpPr>
          <p:spPr>
            <a:xfrm>
              <a:off x="9378395" y="4550877"/>
              <a:ext cx="787501"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7" name="TextBox 46">
              <a:extLst>
                <a:ext uri="{FF2B5EF4-FFF2-40B4-BE49-F238E27FC236}">
                  <a16:creationId xmlns:a16="http://schemas.microsoft.com/office/drawing/2014/main" id="{C0BAF20F-C797-4199-82CB-8246A63AAF97}"/>
                </a:ext>
              </a:extLst>
            </p:cNvPr>
            <p:cNvSpPr txBox="1"/>
            <p:nvPr/>
          </p:nvSpPr>
          <p:spPr>
            <a:xfrm>
              <a:off x="8210448" y="4776481"/>
              <a:ext cx="126394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Event Hub</a:t>
              </a:r>
            </a:p>
          </p:txBody>
        </p:sp>
        <p:sp>
          <p:nvSpPr>
            <p:cNvPr id="48" name="TextBox 47">
              <a:extLst>
                <a:ext uri="{FF2B5EF4-FFF2-40B4-BE49-F238E27FC236}">
                  <a16:creationId xmlns:a16="http://schemas.microsoft.com/office/drawing/2014/main" id="{E683F9BB-608C-4AE8-A9EC-A200A9E06D2E}"/>
                </a:ext>
              </a:extLst>
            </p:cNvPr>
            <p:cNvSpPr txBox="1"/>
            <p:nvPr/>
          </p:nvSpPr>
          <p:spPr>
            <a:xfrm>
              <a:off x="9838514" y="4776481"/>
              <a:ext cx="154300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Lake Storage</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(offline raw data)</a:t>
              </a:r>
            </a:p>
          </p:txBody>
        </p:sp>
        <p:sp>
          <p:nvSpPr>
            <p:cNvPr id="50" name="TextBox 49">
              <a:extLst>
                <a:ext uri="{FF2B5EF4-FFF2-40B4-BE49-F238E27FC236}">
                  <a16:creationId xmlns:a16="http://schemas.microsoft.com/office/drawing/2014/main" id="{81288853-4A0F-41AB-A53C-63356A3E1D79}"/>
                </a:ext>
              </a:extLst>
            </p:cNvPr>
            <p:cNvSpPr txBox="1"/>
            <p:nvPr/>
          </p:nvSpPr>
          <p:spPr>
            <a:xfrm>
              <a:off x="9319417" y="5894448"/>
              <a:ext cx="2088818"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Spark on Azure HDInsight</a:t>
              </a:r>
            </a:p>
          </p:txBody>
        </p:sp>
        <p:pic>
          <p:nvPicPr>
            <p:cNvPr id="51" name="Picture 2">
              <a:extLst>
                <a:ext uri="{FF2B5EF4-FFF2-40B4-BE49-F238E27FC236}">
                  <a16:creationId xmlns:a16="http://schemas.microsoft.com/office/drawing/2014/main" id="{92E9D0E7-B7C5-4458-87B5-EB4B5835B4C5}"/>
                </a:ext>
              </a:extLst>
            </p:cNvPr>
            <p:cNvPicPr>
              <a:picLocks noChangeAspect="1" noChangeArrowheads="1"/>
            </p:cNvPicPr>
            <p:nvPr/>
          </p:nvPicPr>
          <p:blipFill>
            <a:blip r:embed="rId5"/>
            <a:stretch>
              <a:fillRect/>
            </a:stretch>
          </p:blipFill>
          <p:spPr bwMode="auto">
            <a:xfrm>
              <a:off x="9870797" y="5575852"/>
              <a:ext cx="535872" cy="28028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27FF606-DDF0-4F9F-9511-DB4269C86611}"/>
                </a:ext>
              </a:extLst>
            </p:cNvPr>
            <p:cNvSpPr txBox="1"/>
            <p:nvPr/>
          </p:nvSpPr>
          <p:spPr>
            <a:xfrm>
              <a:off x="10917752" y="3112452"/>
              <a:ext cx="1268805" cy="677108"/>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Factory</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(scheduled job to refresh persisted models)</a:t>
              </a:r>
            </a:p>
          </p:txBody>
        </p:sp>
        <p:cxnSp>
          <p:nvCxnSpPr>
            <p:cNvPr id="49" name="Straight Arrow Connector 41">
              <a:extLst>
                <a:ext uri="{FF2B5EF4-FFF2-40B4-BE49-F238E27FC236}">
                  <a16:creationId xmlns:a16="http://schemas.microsoft.com/office/drawing/2014/main" id="{52E33859-BC47-4158-94E8-CB78CB95FB67}"/>
                </a:ext>
              </a:extLst>
            </p:cNvPr>
            <p:cNvCxnSpPr>
              <a:cxnSpLocks/>
            </p:cNvCxnSpPr>
            <p:nvPr/>
          </p:nvCxnSpPr>
          <p:spPr>
            <a:xfrm rot="16200000" flipH="1">
              <a:off x="7499292" y="3704906"/>
              <a:ext cx="992236" cy="599011"/>
            </a:xfrm>
            <a:prstGeom prst="bentConnector3">
              <a:avLst>
                <a:gd name="adj1" fmla="val 9958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Arrow Connector 41">
              <a:extLst>
                <a:ext uri="{FF2B5EF4-FFF2-40B4-BE49-F238E27FC236}">
                  <a16:creationId xmlns:a16="http://schemas.microsoft.com/office/drawing/2014/main" id="{79E9380A-EC62-49F0-BACF-728909EA4389}"/>
                </a:ext>
              </a:extLst>
            </p:cNvPr>
            <p:cNvCxnSpPr>
              <a:cxnSpLocks/>
            </p:cNvCxnSpPr>
            <p:nvPr/>
          </p:nvCxnSpPr>
          <p:spPr>
            <a:xfrm rot="5400000" flipH="1" flipV="1">
              <a:off x="7317615" y="1572935"/>
              <a:ext cx="1289837" cy="533258"/>
            </a:xfrm>
            <a:prstGeom prst="bentConnector3">
              <a:avLst>
                <a:gd name="adj1" fmla="val 99287"/>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4" name="TextBox 53">
              <a:extLst>
                <a:ext uri="{FF2B5EF4-FFF2-40B4-BE49-F238E27FC236}">
                  <a16:creationId xmlns:a16="http://schemas.microsoft.com/office/drawing/2014/main" id="{7D0DC94E-EDE3-418A-943D-A5CC1E255B8A}"/>
                </a:ext>
              </a:extLst>
            </p:cNvPr>
            <p:cNvSpPr txBox="1"/>
            <p:nvPr/>
          </p:nvSpPr>
          <p:spPr>
            <a:xfrm>
              <a:off x="8131537" y="1529819"/>
              <a:ext cx="1421766"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Service Fabric</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(Personalization Decision Engine)</a:t>
              </a:r>
            </a:p>
          </p:txBody>
        </p:sp>
        <p:cxnSp>
          <p:nvCxnSpPr>
            <p:cNvPr id="55" name="Straight Arrow Connector 54">
              <a:extLst>
                <a:ext uri="{FF2B5EF4-FFF2-40B4-BE49-F238E27FC236}">
                  <a16:creationId xmlns:a16="http://schemas.microsoft.com/office/drawing/2014/main" id="{C5F7A244-FB41-418F-93EF-78F4340D60C9}"/>
                </a:ext>
              </a:extLst>
            </p:cNvPr>
            <p:cNvCxnSpPr>
              <a:cxnSpLocks/>
            </p:cNvCxnSpPr>
            <p:nvPr/>
          </p:nvCxnSpPr>
          <p:spPr>
            <a:xfrm>
              <a:off x="9378394" y="1194644"/>
              <a:ext cx="578397" cy="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TextBox 55">
              <a:extLst>
                <a:ext uri="{FF2B5EF4-FFF2-40B4-BE49-F238E27FC236}">
                  <a16:creationId xmlns:a16="http://schemas.microsoft.com/office/drawing/2014/main" id="{534323C2-1C1F-4E71-BFE6-FC45E5F4E749}"/>
                </a:ext>
              </a:extLst>
            </p:cNvPr>
            <p:cNvSpPr txBox="1"/>
            <p:nvPr/>
          </p:nvSpPr>
          <p:spPr>
            <a:xfrm>
              <a:off x="8186007" y="463011"/>
              <a:ext cx="3098926" cy="276999"/>
            </a:xfrm>
            <a:prstGeom prst="rect">
              <a:avLst/>
            </a:prstGeom>
            <a:noFill/>
          </p:spPr>
          <p:txBody>
            <a:bodyPr wrap="none" rtlCol="0">
              <a:spAutoFit/>
            </a:bodyPr>
            <a:lstStyle/>
            <a:p>
              <a:pPr algn="ctr"/>
              <a:r>
                <a:rPr lang="en-US" sz="1200"/>
                <a:t>Online Recommendations Service </a:t>
              </a:r>
              <a:r>
                <a:rPr lang="en-US" sz="1200">
                  <a:solidFill>
                    <a:srgbClr val="FF0000"/>
                  </a:solidFill>
                  <a:latin typeface="Segoe UI" panose="020B0502040204020203" pitchFamily="34" charset="0"/>
                  <a:cs typeface="Segoe UI" panose="020B0502040204020203" pitchFamily="34" charset="0"/>
                </a:rPr>
                <a:t>(hot</a:t>
              </a:r>
              <a:r>
                <a:rPr lang="en-US" sz="1200">
                  <a:solidFill>
                    <a:srgbClr val="FF0000"/>
                  </a:solidFill>
                </a:rPr>
                <a:t> path)</a:t>
              </a:r>
            </a:p>
          </p:txBody>
        </p:sp>
        <p:sp>
          <p:nvSpPr>
            <p:cNvPr id="57" name="TextBox 56">
              <a:extLst>
                <a:ext uri="{FF2B5EF4-FFF2-40B4-BE49-F238E27FC236}">
                  <a16:creationId xmlns:a16="http://schemas.microsoft.com/office/drawing/2014/main" id="{7711D04D-42EB-4E4F-9D3C-909FEEA92E10}"/>
                </a:ext>
              </a:extLst>
            </p:cNvPr>
            <p:cNvSpPr txBox="1"/>
            <p:nvPr/>
          </p:nvSpPr>
          <p:spPr>
            <a:xfrm>
              <a:off x="8165037" y="6227773"/>
              <a:ext cx="3140861" cy="276999"/>
            </a:xfrm>
            <a:prstGeom prst="rect">
              <a:avLst/>
            </a:prstGeom>
            <a:noFill/>
          </p:spPr>
          <p:txBody>
            <a:bodyPr wrap="none" rtlCol="0">
              <a:spAutoFit/>
            </a:bodyPr>
            <a:lstStyle/>
            <a:p>
              <a:pPr algn="ctr"/>
              <a:r>
                <a:rPr lang="en-US" sz="1200"/>
                <a:t>Offline Recommendations Engine </a:t>
              </a:r>
              <a:r>
                <a:rPr lang="en-US" sz="1200">
                  <a:solidFill>
                    <a:schemeClr val="bg2"/>
                  </a:solidFill>
                  <a:latin typeface="Segoe UI" panose="020B0502040204020203" pitchFamily="34" charset="0"/>
                  <a:cs typeface="Segoe UI" panose="020B0502040204020203" pitchFamily="34" charset="0"/>
                </a:rPr>
                <a:t>(cold</a:t>
              </a:r>
              <a:r>
                <a:rPr lang="en-US" sz="1200">
                  <a:solidFill>
                    <a:schemeClr val="bg2"/>
                  </a:solidFill>
                </a:rPr>
                <a:t> path)</a:t>
              </a:r>
            </a:p>
          </p:txBody>
        </p:sp>
        <p:sp>
          <p:nvSpPr>
            <p:cNvPr id="58" name="people_7" title="Icon of two people">
              <a:extLst>
                <a:ext uri="{FF2B5EF4-FFF2-40B4-BE49-F238E27FC236}">
                  <a16:creationId xmlns:a16="http://schemas.microsoft.com/office/drawing/2014/main" id="{A71C3EAA-B990-4BD2-90A8-557327C0352E}"/>
                </a:ext>
              </a:extLst>
            </p:cNvPr>
            <p:cNvSpPr>
              <a:spLocks noChangeAspect="1" noEditPoints="1"/>
            </p:cNvSpPr>
            <p:nvPr/>
          </p:nvSpPr>
          <p:spPr bwMode="auto">
            <a:xfrm>
              <a:off x="6446371" y="2712090"/>
              <a:ext cx="378871" cy="413614"/>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TextBox 58">
              <a:extLst>
                <a:ext uri="{FF2B5EF4-FFF2-40B4-BE49-F238E27FC236}">
                  <a16:creationId xmlns:a16="http://schemas.microsoft.com/office/drawing/2014/main" id="{4E9C8D57-4BCA-47E6-92C7-FD1FF297CD5A}"/>
                </a:ext>
              </a:extLst>
            </p:cNvPr>
            <p:cNvSpPr txBox="1"/>
            <p:nvPr/>
          </p:nvSpPr>
          <p:spPr>
            <a:xfrm>
              <a:off x="6257142" y="3142751"/>
              <a:ext cx="762150"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Shoppers</a:t>
              </a:r>
            </a:p>
          </p:txBody>
        </p:sp>
        <p:cxnSp>
          <p:nvCxnSpPr>
            <p:cNvPr id="60" name="Straight Arrow Connector 41">
              <a:extLst>
                <a:ext uri="{FF2B5EF4-FFF2-40B4-BE49-F238E27FC236}">
                  <a16:creationId xmlns:a16="http://schemas.microsoft.com/office/drawing/2014/main" id="{5F229ADB-711E-43DA-A42C-D395F315DFF9}"/>
                </a:ext>
              </a:extLst>
            </p:cNvPr>
            <p:cNvCxnSpPr>
              <a:cxnSpLocks/>
              <a:stCxn id="52" idx="2"/>
            </p:cNvCxnSpPr>
            <p:nvPr/>
          </p:nvCxnSpPr>
          <p:spPr>
            <a:xfrm rot="5400000">
              <a:off x="10888398" y="3894035"/>
              <a:ext cx="768232" cy="559283"/>
            </a:xfrm>
            <a:prstGeom prst="bentConnector3">
              <a:avLst>
                <a:gd name="adj1" fmla="val 9931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41">
              <a:extLst>
                <a:ext uri="{FF2B5EF4-FFF2-40B4-BE49-F238E27FC236}">
                  <a16:creationId xmlns:a16="http://schemas.microsoft.com/office/drawing/2014/main" id="{AF5F8D4E-ED7E-4D71-B910-4EAFBA6572B6}"/>
                </a:ext>
              </a:extLst>
            </p:cNvPr>
            <p:cNvCxnSpPr>
              <a:cxnSpLocks/>
            </p:cNvCxnSpPr>
            <p:nvPr/>
          </p:nvCxnSpPr>
          <p:spPr>
            <a:xfrm rot="16200000" flipV="1">
              <a:off x="10643577" y="1558638"/>
              <a:ext cx="1335015" cy="516672"/>
            </a:xfrm>
            <a:prstGeom prst="bentConnector3">
              <a:avLst>
                <a:gd name="adj1" fmla="val 10022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3490F290-66CE-46E6-BC39-551ADD58B2A1}"/>
                </a:ext>
              </a:extLst>
            </p:cNvPr>
            <p:cNvCxnSpPr>
              <a:cxnSpLocks/>
            </p:cNvCxnSpPr>
            <p:nvPr/>
          </p:nvCxnSpPr>
          <p:spPr>
            <a:xfrm>
              <a:off x="10615737" y="5161202"/>
              <a:ext cx="0" cy="295911"/>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63" name="Group 62">
              <a:extLst>
                <a:ext uri="{FF2B5EF4-FFF2-40B4-BE49-F238E27FC236}">
                  <a16:creationId xmlns:a16="http://schemas.microsoft.com/office/drawing/2014/main" id="{9EA3A3E2-B930-49E8-8E56-C08E904ADF35}"/>
                </a:ext>
              </a:extLst>
            </p:cNvPr>
            <p:cNvGrpSpPr/>
            <p:nvPr/>
          </p:nvGrpSpPr>
          <p:grpSpPr>
            <a:xfrm>
              <a:off x="7459986" y="2662520"/>
              <a:ext cx="485379" cy="412901"/>
              <a:chOff x="5872464" y="2045113"/>
              <a:chExt cx="485379" cy="412901"/>
            </a:xfrm>
          </p:grpSpPr>
          <p:grpSp>
            <p:nvGrpSpPr>
              <p:cNvPr id="64" name="Group 63">
                <a:extLst>
                  <a:ext uri="{FF2B5EF4-FFF2-40B4-BE49-F238E27FC236}">
                    <a16:creationId xmlns:a16="http://schemas.microsoft.com/office/drawing/2014/main" id="{90D8A085-8D62-42F9-8233-C9E53A5B04D0}"/>
                  </a:ext>
                </a:extLst>
              </p:cNvPr>
              <p:cNvGrpSpPr/>
              <p:nvPr/>
            </p:nvGrpSpPr>
            <p:grpSpPr>
              <a:xfrm>
                <a:off x="5872464" y="2045113"/>
                <a:ext cx="485379" cy="412901"/>
                <a:chOff x="2107244" y="1575258"/>
                <a:chExt cx="310993" cy="264555"/>
              </a:xfrm>
            </p:grpSpPr>
            <p:sp>
              <p:nvSpPr>
                <p:cNvPr id="69" name="Rectangle 9">
                  <a:extLst>
                    <a:ext uri="{FF2B5EF4-FFF2-40B4-BE49-F238E27FC236}">
                      <a16:creationId xmlns:a16="http://schemas.microsoft.com/office/drawing/2014/main" id="{0714C234-290F-4CEF-8229-F6AA9A513D37}"/>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Line 10">
                  <a:extLst>
                    <a:ext uri="{FF2B5EF4-FFF2-40B4-BE49-F238E27FC236}">
                      <a16:creationId xmlns:a16="http://schemas.microsoft.com/office/drawing/2014/main" id="{2D518E42-CB07-4D42-AC8E-5F008AAB67DF}"/>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C5E3C0B0-143B-4AF2-895A-E6BB43977C26}"/>
                  </a:ext>
                </a:extLst>
              </p:cNvPr>
              <p:cNvGrpSpPr/>
              <p:nvPr/>
            </p:nvGrpSpPr>
            <p:grpSpPr>
              <a:xfrm>
                <a:off x="6153589" y="2082451"/>
                <a:ext cx="149347" cy="37338"/>
                <a:chOff x="2287367" y="1599181"/>
                <a:chExt cx="95690" cy="23923"/>
              </a:xfrm>
              <a:solidFill>
                <a:schemeClr val="tx2"/>
              </a:solidFill>
            </p:grpSpPr>
            <p:sp>
              <p:nvSpPr>
                <p:cNvPr id="66" name="Oval 11">
                  <a:extLst>
                    <a:ext uri="{FF2B5EF4-FFF2-40B4-BE49-F238E27FC236}">
                      <a16:creationId xmlns:a16="http://schemas.microsoft.com/office/drawing/2014/main" id="{5FD20C09-B971-4D3F-A263-AA3DB64F07C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Oval 12">
                  <a:extLst>
                    <a:ext uri="{FF2B5EF4-FFF2-40B4-BE49-F238E27FC236}">
                      <a16:creationId xmlns:a16="http://schemas.microsoft.com/office/drawing/2014/main" id="{6C6B3906-D2FF-47FD-BFA6-9883A1549F8A}"/>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Oval 13">
                  <a:extLst>
                    <a:ext uri="{FF2B5EF4-FFF2-40B4-BE49-F238E27FC236}">
                      <a16:creationId xmlns:a16="http://schemas.microsoft.com/office/drawing/2014/main" id="{17C18D3B-D182-4434-B78F-8358C7DC8CF9}"/>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2EA33F06-6AD7-40B0-85AC-8F7614ECD981}"/>
                </a:ext>
              </a:extLst>
            </p:cNvPr>
            <p:cNvGrpSpPr/>
            <p:nvPr/>
          </p:nvGrpSpPr>
          <p:grpSpPr>
            <a:xfrm>
              <a:off x="8602620" y="4239528"/>
              <a:ext cx="459683" cy="475141"/>
              <a:chOff x="6175919" y="4051028"/>
              <a:chExt cx="248788" cy="257154"/>
            </a:xfrm>
          </p:grpSpPr>
          <p:sp>
            <p:nvSpPr>
              <p:cNvPr id="72" name="Freeform: Shape 526">
                <a:extLst>
                  <a:ext uri="{FF2B5EF4-FFF2-40B4-BE49-F238E27FC236}">
                    <a16:creationId xmlns:a16="http://schemas.microsoft.com/office/drawing/2014/main" id="{6EBE7B52-590B-420D-9D77-71422C2596E7}"/>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527">
                <a:extLst>
                  <a:ext uri="{FF2B5EF4-FFF2-40B4-BE49-F238E27FC236}">
                    <a16:creationId xmlns:a16="http://schemas.microsoft.com/office/drawing/2014/main" id="{8005EED4-9F7D-4001-8E65-CDB655A6345C}"/>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529">
                <a:extLst>
                  <a:ext uri="{FF2B5EF4-FFF2-40B4-BE49-F238E27FC236}">
                    <a16:creationId xmlns:a16="http://schemas.microsoft.com/office/drawing/2014/main" id="{B279D9FF-3BCF-4A91-B1F1-51816045ED79}"/>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530">
                <a:extLst>
                  <a:ext uri="{FF2B5EF4-FFF2-40B4-BE49-F238E27FC236}">
                    <a16:creationId xmlns:a16="http://schemas.microsoft.com/office/drawing/2014/main" id="{073656AF-C84C-44B0-9FCF-079692FBCE81}"/>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531">
                <a:extLst>
                  <a:ext uri="{FF2B5EF4-FFF2-40B4-BE49-F238E27FC236}">
                    <a16:creationId xmlns:a16="http://schemas.microsoft.com/office/drawing/2014/main" id="{C658760B-7E9F-4315-A109-91A3EA040ECB}"/>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Shape 532">
                <a:extLst>
                  <a:ext uri="{FF2B5EF4-FFF2-40B4-BE49-F238E27FC236}">
                    <a16:creationId xmlns:a16="http://schemas.microsoft.com/office/drawing/2014/main" id="{A256C2FB-56BA-4466-9E37-789E871D56FF}"/>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Shape 524">
                <a:extLst>
                  <a:ext uri="{FF2B5EF4-FFF2-40B4-BE49-F238E27FC236}">
                    <a16:creationId xmlns:a16="http://schemas.microsoft.com/office/drawing/2014/main" id="{A03337C5-C502-42D5-BFA3-98CAC89B9776}"/>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Shape 533">
                <a:extLst>
                  <a:ext uri="{FF2B5EF4-FFF2-40B4-BE49-F238E27FC236}">
                    <a16:creationId xmlns:a16="http://schemas.microsoft.com/office/drawing/2014/main" id="{E8FEB20A-90AE-4BC9-84ED-37D8A98F0126}"/>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1802FF27-37F8-48F6-A512-9E683ADB9E43}"/>
                </a:ext>
              </a:extLst>
            </p:cNvPr>
            <p:cNvGrpSpPr/>
            <p:nvPr/>
          </p:nvGrpSpPr>
          <p:grpSpPr>
            <a:xfrm>
              <a:off x="10434264" y="4244518"/>
              <a:ext cx="351509" cy="461798"/>
              <a:chOff x="2494421" y="4564004"/>
              <a:chExt cx="338257" cy="444388"/>
            </a:xfrm>
            <a:noFill/>
          </p:grpSpPr>
          <p:sp>
            <p:nvSpPr>
              <p:cNvPr id="81" name="Cylinder 513">
                <a:extLst>
                  <a:ext uri="{FF2B5EF4-FFF2-40B4-BE49-F238E27FC236}">
                    <a16:creationId xmlns:a16="http://schemas.microsoft.com/office/drawing/2014/main" id="{9CA51782-A93E-43EC-BCA3-4DE6697DD0CE}"/>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924C88-242F-451B-AB5C-1EEF0E7088FF}"/>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grpSp>
        <p:grpSp>
          <p:nvGrpSpPr>
            <p:cNvPr id="83" name="Group 82">
              <a:extLst>
                <a:ext uri="{FF2B5EF4-FFF2-40B4-BE49-F238E27FC236}">
                  <a16:creationId xmlns:a16="http://schemas.microsoft.com/office/drawing/2014/main" id="{809315EE-813B-48E9-9766-EE02F423E45E}"/>
                </a:ext>
              </a:extLst>
            </p:cNvPr>
            <p:cNvGrpSpPr/>
            <p:nvPr/>
          </p:nvGrpSpPr>
          <p:grpSpPr>
            <a:xfrm>
              <a:off x="10289460" y="852117"/>
              <a:ext cx="641116" cy="552594"/>
              <a:chOff x="8376458" y="5925518"/>
              <a:chExt cx="1045926" cy="901512"/>
            </a:xfrm>
          </p:grpSpPr>
          <p:sp>
            <p:nvSpPr>
              <p:cNvPr id="84" name="Star: 4 Points 8">
                <a:extLst>
                  <a:ext uri="{FF2B5EF4-FFF2-40B4-BE49-F238E27FC236}">
                    <a16:creationId xmlns:a16="http://schemas.microsoft.com/office/drawing/2014/main" id="{0BF052DB-C27F-455E-8F93-14939EF060EC}"/>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Star: 4 Points 8">
                <a:extLst>
                  <a:ext uri="{FF2B5EF4-FFF2-40B4-BE49-F238E27FC236}">
                    <a16:creationId xmlns:a16="http://schemas.microsoft.com/office/drawing/2014/main" id="{32F8A370-9E0A-4C9B-86BC-975563B0428A}"/>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93E85D80-FF36-4EAA-B3C2-0635DB04888C}"/>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9">
                <a:extLst>
                  <a:ext uri="{FF2B5EF4-FFF2-40B4-BE49-F238E27FC236}">
                    <a16:creationId xmlns:a16="http://schemas.microsoft.com/office/drawing/2014/main" id="{D41405E9-474B-407A-B7F6-EDAF36764B0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893288DD-52F4-445B-83FE-F90B33344874}"/>
                </a:ext>
              </a:extLst>
            </p:cNvPr>
            <p:cNvGrpSpPr/>
            <p:nvPr/>
          </p:nvGrpSpPr>
          <p:grpSpPr>
            <a:xfrm>
              <a:off x="8530371" y="884921"/>
              <a:ext cx="607144" cy="608136"/>
              <a:chOff x="7984841" y="884576"/>
              <a:chExt cx="607144" cy="608136"/>
            </a:xfrm>
            <a:solidFill>
              <a:schemeClr val="bg1"/>
            </a:solidFill>
          </p:grpSpPr>
          <p:sp>
            <p:nvSpPr>
              <p:cNvPr id="89" name="Pentagon 88">
                <a:extLst>
                  <a:ext uri="{FF2B5EF4-FFF2-40B4-BE49-F238E27FC236}">
                    <a16:creationId xmlns:a16="http://schemas.microsoft.com/office/drawing/2014/main" id="{36F19F6A-4256-47BB-90C7-D3767D37ACEE}"/>
                  </a:ext>
                </a:extLst>
              </p:cNvPr>
              <p:cNvSpPr/>
              <p:nvPr/>
            </p:nvSpPr>
            <p:spPr bwMode="auto">
              <a:xfrm>
                <a:off x="8032201" y="974255"/>
                <a:ext cx="507642" cy="437611"/>
              </a:xfrm>
              <a:prstGeom prst="pentagon">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9D0D795F-D27A-425A-9720-114C97F6DAF6}"/>
                  </a:ext>
                </a:extLst>
              </p:cNvPr>
              <p:cNvSpPr/>
              <p:nvPr/>
            </p:nvSpPr>
            <p:spPr bwMode="auto">
              <a:xfrm>
                <a:off x="8197252" y="884576"/>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1009C3DB-CF9B-4B56-91A9-450E953211FF}"/>
                  </a:ext>
                </a:extLst>
              </p:cNvPr>
              <p:cNvSpPr/>
              <p:nvPr/>
            </p:nvSpPr>
            <p:spPr bwMode="auto">
              <a:xfrm>
                <a:off x="7984841"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AA8B39DE-0EE0-478F-9ABC-13CD2318E624}"/>
                  </a:ext>
                </a:extLst>
              </p:cNvPr>
              <p:cNvSpPr/>
              <p:nvPr/>
            </p:nvSpPr>
            <p:spPr bwMode="auto">
              <a:xfrm>
                <a:off x="8057090"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F5BD4BEB-D995-47EA-B503-16483792AE5E}"/>
                  </a:ext>
                </a:extLst>
              </p:cNvPr>
              <p:cNvSpPr/>
              <p:nvPr/>
            </p:nvSpPr>
            <p:spPr bwMode="auto">
              <a:xfrm>
                <a:off x="8342912"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294BA781-609F-42EF-8090-9B5A75C4A91A}"/>
                  </a:ext>
                </a:extLst>
              </p:cNvPr>
              <p:cNvSpPr/>
              <p:nvPr/>
            </p:nvSpPr>
            <p:spPr bwMode="auto">
              <a:xfrm>
                <a:off x="8412627"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CB090B70-7F55-4872-B4B5-0B39B43D66B5}"/>
                </a:ext>
              </a:extLst>
            </p:cNvPr>
            <p:cNvGrpSpPr/>
            <p:nvPr/>
          </p:nvGrpSpPr>
          <p:grpSpPr>
            <a:xfrm>
              <a:off x="11330622" y="2569589"/>
              <a:ext cx="477594" cy="479676"/>
              <a:chOff x="5279190" y="5401430"/>
              <a:chExt cx="1101836" cy="1106637"/>
            </a:xfrm>
            <a:noFill/>
          </p:grpSpPr>
          <p:sp>
            <p:nvSpPr>
              <p:cNvPr id="96" name="Freeform: Shape 815">
                <a:extLst>
                  <a:ext uri="{FF2B5EF4-FFF2-40B4-BE49-F238E27FC236}">
                    <a16:creationId xmlns:a16="http://schemas.microsoft.com/office/drawing/2014/main" id="{34585A61-70EE-4B46-BF5D-AA1456CFA21F}"/>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97" name="Freeform: Shape 816">
                <a:extLst>
                  <a:ext uri="{FF2B5EF4-FFF2-40B4-BE49-F238E27FC236}">
                    <a16:creationId xmlns:a16="http://schemas.microsoft.com/office/drawing/2014/main" id="{946423FC-438F-4ABC-A259-B7E92FC5443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98" name="Freeform: Shape 817">
                <a:extLst>
                  <a:ext uri="{FF2B5EF4-FFF2-40B4-BE49-F238E27FC236}">
                    <a16:creationId xmlns:a16="http://schemas.microsoft.com/office/drawing/2014/main" id="{292E6F6D-59AE-4ED6-9D72-10F0C13907EC}"/>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99" name="Freeform: Shape 818">
                <a:extLst>
                  <a:ext uri="{FF2B5EF4-FFF2-40B4-BE49-F238E27FC236}">
                    <a16:creationId xmlns:a16="http://schemas.microsoft.com/office/drawing/2014/main" id="{8AD5F2BF-F2E9-4AC1-B930-05A9A26A29B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useBgFill="1">
            <p:nvSpPr>
              <p:cNvPr id="100" name="Freeform: Shape 819">
                <a:extLst>
                  <a:ext uri="{FF2B5EF4-FFF2-40B4-BE49-F238E27FC236}">
                    <a16:creationId xmlns:a16="http://schemas.microsoft.com/office/drawing/2014/main" id="{54759903-DCF7-424E-8122-35F9AF27E2A6}"/>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97781A2D-70B4-4BF1-B75D-68DCAFF72167}"/>
                </a:ext>
              </a:extLst>
            </p:cNvPr>
            <p:cNvGrpSpPr/>
            <p:nvPr/>
          </p:nvGrpSpPr>
          <p:grpSpPr>
            <a:xfrm>
              <a:off x="10576336" y="5493774"/>
              <a:ext cx="535871" cy="397229"/>
              <a:chOff x="-2575176" y="-1203590"/>
              <a:chExt cx="3082012" cy="2284628"/>
            </a:xfrm>
            <a:solidFill>
              <a:schemeClr val="tx2"/>
            </a:solidFill>
          </p:grpSpPr>
          <p:sp>
            <p:nvSpPr>
              <p:cNvPr id="102" name="Freeform 42">
                <a:extLst>
                  <a:ext uri="{FF2B5EF4-FFF2-40B4-BE49-F238E27FC236}">
                    <a16:creationId xmlns:a16="http://schemas.microsoft.com/office/drawing/2014/main" id="{8525F034-2E1B-4AD6-A818-7D2036F1C928}"/>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03" name="Freeform 43">
                <a:extLst>
                  <a:ext uri="{FF2B5EF4-FFF2-40B4-BE49-F238E27FC236}">
                    <a16:creationId xmlns:a16="http://schemas.microsoft.com/office/drawing/2014/main" id="{7E04C3B8-1070-4F13-81A6-C39A1625FACC}"/>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04" name="Freeform 44">
                <a:extLst>
                  <a:ext uri="{FF2B5EF4-FFF2-40B4-BE49-F238E27FC236}">
                    <a16:creationId xmlns:a16="http://schemas.microsoft.com/office/drawing/2014/main" id="{3D21ED88-DDF3-4312-BE54-BBEA79B47A8F}"/>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05" name="Freeform 45">
                <a:extLst>
                  <a:ext uri="{FF2B5EF4-FFF2-40B4-BE49-F238E27FC236}">
                    <a16:creationId xmlns:a16="http://schemas.microsoft.com/office/drawing/2014/main" id="{DE554DB0-6652-4596-95B4-4EEBCCD0F11B}"/>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cxnSp>
          <p:nvCxnSpPr>
            <p:cNvPr id="116" name="Straight Connector 115">
              <a:extLst>
                <a:ext uri="{FF2B5EF4-FFF2-40B4-BE49-F238E27FC236}">
                  <a16:creationId xmlns:a16="http://schemas.microsoft.com/office/drawing/2014/main" id="{4B87806A-34BF-498A-9B35-E49193CB624A}"/>
                </a:ext>
              </a:extLst>
            </p:cNvPr>
            <p:cNvCxnSpPr>
              <a:cxnSpLocks/>
            </p:cNvCxnSpPr>
            <p:nvPr/>
          </p:nvCxnSpPr>
          <p:spPr>
            <a:xfrm>
              <a:off x="7945365" y="2902265"/>
              <a:ext cx="72219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94190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9329" y="1759426"/>
            <a:ext cx="5265119" cy="1879938"/>
          </a:xfrm>
        </p:spPr>
        <p:txBody>
          <a:bodyPr/>
          <a:lstStyle/>
          <a:p>
            <a:pPr>
              <a:spcAft>
                <a:spcPts val="0"/>
              </a:spcAft>
            </a:pPr>
            <a:r>
              <a:rPr lang="en-US" sz="1600">
                <a:solidFill>
                  <a:srgbClr val="0177D7"/>
                </a:solidFill>
                <a:latin typeface="Segoe UI Semilight" charset="0"/>
                <a:ea typeface="Segoe UI Semilight" charset="0"/>
                <a:cs typeface="Segoe UI Semilight" charset="0"/>
              </a:rPr>
              <a:t>Black Friday, Cyber Monday, and other high traffic periods threaten service quality</a:t>
            </a:r>
          </a:p>
          <a:p>
            <a:pPr lvl="1">
              <a:spcBef>
                <a:spcPts val="1600"/>
              </a:spcBef>
              <a:spcAft>
                <a:spcPts val="0"/>
              </a:spcAft>
            </a:pPr>
            <a:r>
              <a:rPr lang="en-US" sz="1600">
                <a:latin typeface="Segoe UI Semilight" charset="0"/>
                <a:ea typeface="Segoe UI Semilight" charset="0"/>
                <a:cs typeface="Segoe UI Semilight" charset="0"/>
              </a:rPr>
              <a:t>Immediate inventory updates</a:t>
            </a:r>
          </a:p>
          <a:p>
            <a:pPr lvl="1">
              <a:spcBef>
                <a:spcPts val="1000"/>
              </a:spcBef>
              <a:spcAft>
                <a:spcPts val="0"/>
              </a:spcAft>
            </a:pPr>
            <a:r>
              <a:rPr lang="en-US" sz="1600">
                <a:latin typeface="Segoe UI Semilight" charset="0"/>
                <a:ea typeface="Segoe UI Semilight" charset="0"/>
                <a:cs typeface="Segoe UI Semilight" charset="0"/>
              </a:rPr>
              <a:t>Real-time change feeds</a:t>
            </a:r>
          </a:p>
          <a:p>
            <a:pPr lvl="1">
              <a:spcBef>
                <a:spcPts val="1000"/>
              </a:spcBef>
              <a:spcAft>
                <a:spcPts val="0"/>
              </a:spcAft>
            </a:pPr>
            <a:r>
              <a:rPr lang="en-US" sz="1600">
                <a:latin typeface="Segoe UI Semilight" charset="0"/>
                <a:ea typeface="Segoe UI Semilight" charset="0"/>
                <a:cs typeface="Segoe UI Semilight" charset="0"/>
              </a:rPr>
              <a:t>Low latency for swift processing</a:t>
            </a:r>
          </a:p>
        </p:txBody>
      </p:sp>
      <p:sp>
        <p:nvSpPr>
          <p:cNvPr id="2" name="Title 1"/>
          <p:cNvSpPr>
            <a:spLocks noGrp="1"/>
          </p:cNvSpPr>
          <p:nvPr>
            <p:ph type="title"/>
          </p:nvPr>
        </p:nvSpPr>
        <p:spPr>
          <a:xfrm>
            <a:off x="269240" y="331076"/>
            <a:ext cx="5265119" cy="1617666"/>
          </a:xfrm>
        </p:spPr>
        <p:txBody>
          <a:bodyPr/>
          <a:lstStyle/>
          <a:p>
            <a:r>
              <a:rPr lang="en-US"/>
              <a:t>Jet.com flies through busy </a:t>
            </a:r>
            <a:br>
              <a:rPr lang="en-US"/>
            </a:br>
            <a:r>
              <a:rPr lang="en-US"/>
              <a:t>retail peaks</a:t>
            </a:r>
            <a:br>
              <a:rPr lang="en-US"/>
            </a:br>
            <a:endParaRPr lang="en-US"/>
          </a:p>
        </p:txBody>
      </p:sp>
      <p:pic>
        <p:nvPicPr>
          <p:cNvPr id="6" name="Picture 2" descr="https://vignette.wikia.nocookie.net/logopedia/images/3/3c/Jet_logo.svg/revision/latest/scale-to-width-down/640?cb=20151210230924">
            <a:extLst>
              <a:ext uri="{FF2B5EF4-FFF2-40B4-BE49-F238E27FC236}">
                <a16:creationId xmlns:a16="http://schemas.microsoft.com/office/drawing/2014/main" id="{C1E367BD-4042-4604-929A-2795F5FA450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4567" y="5863939"/>
            <a:ext cx="971006" cy="39750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76525" y="2274633"/>
            <a:ext cx="4797315" cy="2171780"/>
            <a:chOff x="6876525" y="2274633"/>
            <a:chExt cx="4797315" cy="2171780"/>
          </a:xfrm>
        </p:grpSpPr>
        <p:grpSp>
          <p:nvGrpSpPr>
            <p:cNvPr id="7" name="Group 6">
              <a:extLst>
                <a:ext uri="{FF2B5EF4-FFF2-40B4-BE49-F238E27FC236}">
                  <a16:creationId xmlns:a16="http://schemas.microsoft.com/office/drawing/2014/main" id="{F5887471-E8BF-4545-970A-CE17136C38A4}"/>
                </a:ext>
              </a:extLst>
            </p:cNvPr>
            <p:cNvGrpSpPr/>
            <p:nvPr/>
          </p:nvGrpSpPr>
          <p:grpSpPr>
            <a:xfrm>
              <a:off x="6967745" y="2414326"/>
              <a:ext cx="485379" cy="412901"/>
              <a:chOff x="5872464" y="2045113"/>
              <a:chExt cx="485379" cy="412901"/>
            </a:xfrm>
          </p:grpSpPr>
          <p:grpSp>
            <p:nvGrpSpPr>
              <p:cNvPr id="8" name="Group 7">
                <a:extLst>
                  <a:ext uri="{FF2B5EF4-FFF2-40B4-BE49-F238E27FC236}">
                    <a16:creationId xmlns:a16="http://schemas.microsoft.com/office/drawing/2014/main" id="{12162B0C-FEEF-4E77-BC6E-5CC65FA87064}"/>
                  </a:ext>
                </a:extLst>
              </p:cNvPr>
              <p:cNvGrpSpPr/>
              <p:nvPr/>
            </p:nvGrpSpPr>
            <p:grpSpPr>
              <a:xfrm>
                <a:off x="5872464" y="2045113"/>
                <a:ext cx="485379" cy="412901"/>
                <a:chOff x="2107244" y="1575258"/>
                <a:chExt cx="310993" cy="264555"/>
              </a:xfrm>
            </p:grpSpPr>
            <p:sp>
              <p:nvSpPr>
                <p:cNvPr id="13" name="Rectangle 9">
                  <a:extLst>
                    <a:ext uri="{FF2B5EF4-FFF2-40B4-BE49-F238E27FC236}">
                      <a16:creationId xmlns:a16="http://schemas.microsoft.com/office/drawing/2014/main" id="{56A9E87E-9EE7-4358-991F-595686178170}"/>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 name="Line 10">
                  <a:extLst>
                    <a:ext uri="{FF2B5EF4-FFF2-40B4-BE49-F238E27FC236}">
                      <a16:creationId xmlns:a16="http://schemas.microsoft.com/office/drawing/2014/main" id="{9FD42FCD-6656-465A-8A77-CE3E27849E8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15FDCFB-6CE8-458B-8A1A-66F8CC5631C0}"/>
                  </a:ext>
                </a:extLst>
              </p:cNvPr>
              <p:cNvGrpSpPr/>
              <p:nvPr/>
            </p:nvGrpSpPr>
            <p:grpSpPr>
              <a:xfrm>
                <a:off x="6153589" y="2082451"/>
                <a:ext cx="149347" cy="37338"/>
                <a:chOff x="2287367" y="1599181"/>
                <a:chExt cx="95690" cy="23923"/>
              </a:xfrm>
              <a:solidFill>
                <a:schemeClr val="tx2"/>
              </a:solidFill>
            </p:grpSpPr>
            <p:sp>
              <p:nvSpPr>
                <p:cNvPr id="10" name="Oval 11">
                  <a:extLst>
                    <a:ext uri="{FF2B5EF4-FFF2-40B4-BE49-F238E27FC236}">
                      <a16:creationId xmlns:a16="http://schemas.microsoft.com/office/drawing/2014/main" id="{4B636D11-91A4-410A-BDC8-5BF2BB7F31DB}"/>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 name="Oval 12">
                  <a:extLst>
                    <a:ext uri="{FF2B5EF4-FFF2-40B4-BE49-F238E27FC236}">
                      <a16:creationId xmlns:a16="http://schemas.microsoft.com/office/drawing/2014/main" id="{1ECF4F37-23CD-4F5B-86D6-4DB6DA62868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 name="Oval 13">
                  <a:extLst>
                    <a:ext uri="{FF2B5EF4-FFF2-40B4-BE49-F238E27FC236}">
                      <a16:creationId xmlns:a16="http://schemas.microsoft.com/office/drawing/2014/main" id="{4201741E-BD6E-41B1-8201-E92B422DD7E4}"/>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6" name="TextBox 15">
              <a:extLst>
                <a:ext uri="{FF2B5EF4-FFF2-40B4-BE49-F238E27FC236}">
                  <a16:creationId xmlns:a16="http://schemas.microsoft.com/office/drawing/2014/main" id="{5467369E-C09B-4815-B269-0C4C779D9805}"/>
                </a:ext>
              </a:extLst>
            </p:cNvPr>
            <p:cNvSpPr txBox="1"/>
            <p:nvPr/>
          </p:nvSpPr>
          <p:spPr>
            <a:xfrm>
              <a:off x="9102705" y="2956781"/>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catalog)</a:t>
              </a:r>
            </a:p>
          </p:txBody>
        </p:sp>
        <p:grpSp>
          <p:nvGrpSpPr>
            <p:cNvPr id="17" name="Group 16">
              <a:extLst>
                <a:ext uri="{FF2B5EF4-FFF2-40B4-BE49-F238E27FC236}">
                  <a16:creationId xmlns:a16="http://schemas.microsoft.com/office/drawing/2014/main" id="{E174CB1A-820D-43A8-AD72-BF2918C06429}"/>
                </a:ext>
              </a:extLst>
            </p:cNvPr>
            <p:cNvGrpSpPr/>
            <p:nvPr/>
          </p:nvGrpSpPr>
          <p:grpSpPr>
            <a:xfrm>
              <a:off x="9432842" y="2274633"/>
              <a:ext cx="641116" cy="552594"/>
              <a:chOff x="8376458" y="5925518"/>
              <a:chExt cx="1045926" cy="901512"/>
            </a:xfrm>
            <a:noFill/>
          </p:grpSpPr>
          <p:sp>
            <p:nvSpPr>
              <p:cNvPr id="18" name="Star: 4 Points 8">
                <a:extLst>
                  <a:ext uri="{FF2B5EF4-FFF2-40B4-BE49-F238E27FC236}">
                    <a16:creationId xmlns:a16="http://schemas.microsoft.com/office/drawing/2014/main" id="{70024303-850A-49F5-B3AA-5F83B19683BB}"/>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Star: 4 Points 8">
                <a:extLst>
                  <a:ext uri="{FF2B5EF4-FFF2-40B4-BE49-F238E27FC236}">
                    <a16:creationId xmlns:a16="http://schemas.microsoft.com/office/drawing/2014/main" id="{4BAD3CB9-B97D-4E86-9978-C1211530390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75B6EB6-E512-46CD-B8A2-1748EA4832BF}"/>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9">
                <a:extLst>
                  <a:ext uri="{FF2B5EF4-FFF2-40B4-BE49-F238E27FC236}">
                    <a16:creationId xmlns:a16="http://schemas.microsoft.com/office/drawing/2014/main" id="{082302D2-4981-4CB8-AF0D-2A219592C7BF}"/>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7BDF46A0-D9E1-46AD-B9F3-3C0B01C9698B}"/>
                </a:ext>
              </a:extLst>
            </p:cNvPr>
            <p:cNvSpPr txBox="1"/>
            <p:nvPr/>
          </p:nvSpPr>
          <p:spPr>
            <a:xfrm>
              <a:off x="9102705" y="4183264"/>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catalog)</a:t>
              </a:r>
            </a:p>
          </p:txBody>
        </p:sp>
        <p:sp>
          <p:nvSpPr>
            <p:cNvPr id="24" name="TextBox 23">
              <a:extLst>
                <a:ext uri="{FF2B5EF4-FFF2-40B4-BE49-F238E27FC236}">
                  <a16:creationId xmlns:a16="http://schemas.microsoft.com/office/drawing/2014/main" id="{D1F8F9C9-9E07-4D4E-9ACC-88D5BC151526}"/>
                </a:ext>
              </a:extLst>
            </p:cNvPr>
            <p:cNvSpPr txBox="1"/>
            <p:nvPr/>
          </p:nvSpPr>
          <p:spPr>
            <a:xfrm>
              <a:off x="10628412" y="2956781"/>
              <a:ext cx="1045428"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Search</a:t>
              </a:r>
              <a:b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(Full-text index)</a:t>
              </a:r>
            </a:p>
          </p:txBody>
        </p:sp>
        <p:grpSp>
          <p:nvGrpSpPr>
            <p:cNvPr id="25" name="Group 24">
              <a:extLst>
                <a:ext uri="{FF2B5EF4-FFF2-40B4-BE49-F238E27FC236}">
                  <a16:creationId xmlns:a16="http://schemas.microsoft.com/office/drawing/2014/main" id="{C7FAB45F-7D84-4C7E-AB2D-31B05BA7CB5C}"/>
                </a:ext>
              </a:extLst>
            </p:cNvPr>
            <p:cNvGrpSpPr/>
            <p:nvPr/>
          </p:nvGrpSpPr>
          <p:grpSpPr>
            <a:xfrm>
              <a:off x="8147879" y="2451664"/>
              <a:ext cx="424918" cy="424918"/>
              <a:chOff x="4199876" y="4606668"/>
              <a:chExt cx="596892" cy="596892"/>
            </a:xfrm>
            <a:noFill/>
          </p:grpSpPr>
          <p:sp>
            <p:nvSpPr>
              <p:cNvPr id="26" name="Freeform 220">
                <a:extLst>
                  <a:ext uri="{FF2B5EF4-FFF2-40B4-BE49-F238E27FC236}">
                    <a16:creationId xmlns:a16="http://schemas.microsoft.com/office/drawing/2014/main" id="{E0D8FE15-066C-42A8-A2C6-F47F9E9CD8D1}"/>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9B2DFD0B-3A9B-425C-8742-41BD8301CA07}"/>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28" name="Freeform: Shape 27">
                <a:extLst>
                  <a:ext uri="{FF2B5EF4-FFF2-40B4-BE49-F238E27FC236}">
                    <a16:creationId xmlns:a16="http://schemas.microsoft.com/office/drawing/2014/main" id="{A20D6480-0567-4243-9002-EF0B81A29CF8}"/>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29" name="Freeform: Shape 28">
                <a:extLst>
                  <a:ext uri="{FF2B5EF4-FFF2-40B4-BE49-F238E27FC236}">
                    <a16:creationId xmlns:a16="http://schemas.microsoft.com/office/drawing/2014/main" id="{4349E7C9-45A2-4DDE-AB4B-CE5547B0C974}"/>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30" name="Freeform 220">
                <a:extLst>
                  <a:ext uri="{FF2B5EF4-FFF2-40B4-BE49-F238E27FC236}">
                    <a16:creationId xmlns:a16="http://schemas.microsoft.com/office/drawing/2014/main" id="{2C7B074B-DB56-43A5-96F0-401AB8FA15AA}"/>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220">
                <a:extLst>
                  <a:ext uri="{FF2B5EF4-FFF2-40B4-BE49-F238E27FC236}">
                    <a16:creationId xmlns:a16="http://schemas.microsoft.com/office/drawing/2014/main" id="{1394FE9C-2A95-45D3-B2AB-93FEAA7011D1}"/>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220">
                <a:extLst>
                  <a:ext uri="{FF2B5EF4-FFF2-40B4-BE49-F238E27FC236}">
                    <a16:creationId xmlns:a16="http://schemas.microsoft.com/office/drawing/2014/main" id="{209F5C14-9F89-4AF0-9558-99A8E938B410}"/>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784A2A0F-28BE-4233-873F-5345646DB9CB}"/>
                </a:ext>
              </a:extLst>
            </p:cNvPr>
            <p:cNvSpPr txBox="1"/>
            <p:nvPr/>
          </p:nvSpPr>
          <p:spPr>
            <a:xfrm>
              <a:off x="7715545" y="2956781"/>
              <a:ext cx="130139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Web App</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(e-commerce web)</a:t>
              </a:r>
            </a:p>
          </p:txBody>
        </p:sp>
        <p:sp>
          <p:nvSpPr>
            <p:cNvPr id="34" name="TextBox 33">
              <a:extLst>
                <a:ext uri="{FF2B5EF4-FFF2-40B4-BE49-F238E27FC236}">
                  <a16:creationId xmlns:a16="http://schemas.microsoft.com/office/drawing/2014/main" id="{79A86BEA-EF5A-443B-A632-C97F593CDFDA}"/>
                </a:ext>
              </a:extLst>
            </p:cNvPr>
            <p:cNvSpPr txBox="1"/>
            <p:nvPr/>
          </p:nvSpPr>
          <p:spPr>
            <a:xfrm>
              <a:off x="6876525" y="2956781"/>
              <a:ext cx="667819" cy="131574"/>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Browser</a:t>
              </a:r>
            </a:p>
          </p:txBody>
        </p:sp>
        <p:sp>
          <p:nvSpPr>
            <p:cNvPr id="35" name="TextBox 34">
              <a:extLst>
                <a:ext uri="{FF2B5EF4-FFF2-40B4-BE49-F238E27FC236}">
                  <a16:creationId xmlns:a16="http://schemas.microsoft.com/office/drawing/2014/main" id="{8DF6D850-CDCA-4959-B39B-C320CFF249F0}"/>
                </a:ext>
              </a:extLst>
            </p:cNvPr>
            <p:cNvSpPr txBox="1"/>
            <p:nvPr/>
          </p:nvSpPr>
          <p:spPr>
            <a:xfrm>
              <a:off x="7527520" y="4183264"/>
              <a:ext cx="167744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(Logs, static catalog content)</a:t>
              </a:r>
            </a:p>
          </p:txBody>
        </p:sp>
        <p:grpSp>
          <p:nvGrpSpPr>
            <p:cNvPr id="36" name="Group 35">
              <a:extLst>
                <a:ext uri="{FF2B5EF4-FFF2-40B4-BE49-F238E27FC236}">
                  <a16:creationId xmlns:a16="http://schemas.microsoft.com/office/drawing/2014/main" id="{6B22588F-1F86-4DA3-8764-42651F69B00D}"/>
                </a:ext>
              </a:extLst>
            </p:cNvPr>
            <p:cNvGrpSpPr/>
            <p:nvPr/>
          </p:nvGrpSpPr>
          <p:grpSpPr>
            <a:xfrm>
              <a:off x="8143315" y="3683137"/>
              <a:ext cx="429482" cy="411882"/>
              <a:chOff x="4316204" y="2433510"/>
              <a:chExt cx="448238" cy="429868"/>
            </a:xfrm>
            <a:noFill/>
          </p:grpSpPr>
          <p:sp>
            <p:nvSpPr>
              <p:cNvPr id="37" name="calendar_4">
                <a:extLst>
                  <a:ext uri="{FF2B5EF4-FFF2-40B4-BE49-F238E27FC236}">
                    <a16:creationId xmlns:a16="http://schemas.microsoft.com/office/drawing/2014/main" id="{B3F0E416-57D9-4335-995F-245EA0D5458B}"/>
                  </a:ext>
                </a:extLst>
              </p:cNvPr>
              <p:cNvSpPr>
                <a:spLocks noChangeAspect="1" noEditPoints="1"/>
              </p:cNvSpPr>
              <p:nvPr/>
            </p:nvSpPr>
            <p:spPr bwMode="auto">
              <a:xfrm>
                <a:off x="4316204" y="2433510"/>
                <a:ext cx="448238" cy="429868"/>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38" name="Straight Connector 37">
                <a:extLst>
                  <a:ext uri="{FF2B5EF4-FFF2-40B4-BE49-F238E27FC236}">
                    <a16:creationId xmlns:a16="http://schemas.microsoft.com/office/drawing/2014/main" id="{BB2049EF-D5A9-4786-B106-622FEE92B664}"/>
                  </a:ext>
                </a:extLst>
              </p:cNvPr>
              <p:cNvCxnSpPr/>
              <p:nvPr/>
            </p:nvCxnSpPr>
            <p:spPr>
              <a:xfrm>
                <a:off x="4357163" y="2633663"/>
                <a:ext cx="370412" cy="0"/>
              </a:xfrm>
              <a:prstGeom prst="line">
                <a:avLst/>
              </a:prstGeom>
              <a:grpFill/>
              <a:ln w="12700" cap="flat" cmpd="sng" algn="ctr">
                <a:solidFill>
                  <a:schemeClr val="tx2"/>
                </a:solidFill>
                <a:prstDash val="solid"/>
                <a:headEnd type="none"/>
                <a:tailEnd type="none"/>
              </a:ln>
              <a:effectLst/>
            </p:spPr>
          </p:cxnSp>
          <p:cxnSp>
            <p:nvCxnSpPr>
              <p:cNvPr id="39" name="Straight Connector 38">
                <a:extLst>
                  <a:ext uri="{FF2B5EF4-FFF2-40B4-BE49-F238E27FC236}">
                    <a16:creationId xmlns:a16="http://schemas.microsoft.com/office/drawing/2014/main" id="{5A135490-B737-4924-B92B-27A024E5C112}"/>
                  </a:ext>
                </a:extLst>
              </p:cNvPr>
              <p:cNvCxnSpPr/>
              <p:nvPr/>
            </p:nvCxnSpPr>
            <p:spPr>
              <a:xfrm>
                <a:off x="4357163" y="2711451"/>
                <a:ext cx="370412" cy="0"/>
              </a:xfrm>
              <a:prstGeom prst="line">
                <a:avLst/>
              </a:prstGeom>
              <a:grpFill/>
              <a:ln w="12700" cap="flat" cmpd="sng" algn="ctr">
                <a:solidFill>
                  <a:schemeClr val="tx2"/>
                </a:solidFill>
                <a:prstDash val="solid"/>
                <a:headEnd type="none"/>
                <a:tailEnd type="none"/>
              </a:ln>
              <a:effectLst/>
            </p:spPr>
          </p:cxnSp>
          <p:cxnSp>
            <p:nvCxnSpPr>
              <p:cNvPr id="40" name="Straight Connector 39">
                <a:extLst>
                  <a:ext uri="{FF2B5EF4-FFF2-40B4-BE49-F238E27FC236}">
                    <a16:creationId xmlns:a16="http://schemas.microsoft.com/office/drawing/2014/main" id="{DC62D97D-577B-4A37-931D-FC862BFDFF59}"/>
                  </a:ext>
                </a:extLst>
              </p:cNvPr>
              <p:cNvCxnSpPr/>
              <p:nvPr/>
            </p:nvCxnSpPr>
            <p:spPr>
              <a:xfrm>
                <a:off x="4357163" y="2789238"/>
                <a:ext cx="370412" cy="0"/>
              </a:xfrm>
              <a:prstGeom prst="line">
                <a:avLst/>
              </a:prstGeom>
              <a:grpFill/>
              <a:ln w="12700" cap="flat" cmpd="sng" algn="ctr">
                <a:solidFill>
                  <a:schemeClr val="tx2"/>
                </a:solidFill>
                <a:prstDash val="solid"/>
                <a:headEnd type="none"/>
                <a:tailEnd type="none"/>
              </a:ln>
              <a:effectLst/>
            </p:spPr>
          </p:cxnSp>
          <p:grpSp>
            <p:nvGrpSpPr>
              <p:cNvPr id="41" name="Group 40">
                <a:extLst>
                  <a:ext uri="{FF2B5EF4-FFF2-40B4-BE49-F238E27FC236}">
                    <a16:creationId xmlns:a16="http://schemas.microsoft.com/office/drawing/2014/main" id="{C4E9653F-1751-4AE6-ACDD-2FF5902C0EA0}"/>
                  </a:ext>
                </a:extLst>
              </p:cNvPr>
              <p:cNvGrpSpPr/>
              <p:nvPr/>
            </p:nvGrpSpPr>
            <p:grpSpPr>
              <a:xfrm rot="16200000">
                <a:off x="4429660" y="2597679"/>
                <a:ext cx="231775" cy="230716"/>
                <a:chOff x="4357163" y="3062288"/>
                <a:chExt cx="370412" cy="155575"/>
              </a:xfrm>
              <a:grpFill/>
            </p:grpSpPr>
            <p:cxnSp>
              <p:nvCxnSpPr>
                <p:cNvPr id="42" name="Straight Connector 41">
                  <a:extLst>
                    <a:ext uri="{FF2B5EF4-FFF2-40B4-BE49-F238E27FC236}">
                      <a16:creationId xmlns:a16="http://schemas.microsoft.com/office/drawing/2014/main" id="{375E43B1-018B-412A-AA53-E650E998B2D2}"/>
                    </a:ext>
                  </a:extLst>
                </p:cNvPr>
                <p:cNvCxnSpPr/>
                <p:nvPr/>
              </p:nvCxnSpPr>
              <p:spPr>
                <a:xfrm>
                  <a:off x="4357163" y="3062288"/>
                  <a:ext cx="370412" cy="0"/>
                </a:xfrm>
                <a:prstGeom prst="line">
                  <a:avLst/>
                </a:prstGeom>
                <a:grpFill/>
                <a:ln w="12700" cap="flat" cmpd="sng" algn="ctr">
                  <a:solidFill>
                    <a:schemeClr val="tx2"/>
                  </a:solidFill>
                  <a:prstDash val="solid"/>
                  <a:headEnd type="none"/>
                  <a:tailEnd type="none"/>
                </a:ln>
                <a:effectLst/>
              </p:spPr>
            </p:cxnSp>
            <p:cxnSp>
              <p:nvCxnSpPr>
                <p:cNvPr id="43" name="Straight Connector 42">
                  <a:extLst>
                    <a:ext uri="{FF2B5EF4-FFF2-40B4-BE49-F238E27FC236}">
                      <a16:creationId xmlns:a16="http://schemas.microsoft.com/office/drawing/2014/main" id="{BBEB9BB2-6CB6-49E6-B27B-5D67AD7CF17E}"/>
                    </a:ext>
                  </a:extLst>
                </p:cNvPr>
                <p:cNvCxnSpPr/>
                <p:nvPr/>
              </p:nvCxnSpPr>
              <p:spPr>
                <a:xfrm>
                  <a:off x="4357163" y="3140076"/>
                  <a:ext cx="370412" cy="0"/>
                </a:xfrm>
                <a:prstGeom prst="line">
                  <a:avLst/>
                </a:prstGeom>
                <a:grpFill/>
                <a:ln w="12700" cap="flat" cmpd="sng" algn="ctr">
                  <a:solidFill>
                    <a:schemeClr val="tx2"/>
                  </a:solidFill>
                  <a:prstDash val="solid"/>
                  <a:headEnd type="none"/>
                  <a:tailEnd type="none"/>
                </a:ln>
                <a:effectLst/>
              </p:spPr>
            </p:cxnSp>
            <p:cxnSp>
              <p:nvCxnSpPr>
                <p:cNvPr id="44" name="Straight Connector 43">
                  <a:extLst>
                    <a:ext uri="{FF2B5EF4-FFF2-40B4-BE49-F238E27FC236}">
                      <a16:creationId xmlns:a16="http://schemas.microsoft.com/office/drawing/2014/main" id="{8289D077-A17A-4EC9-BB3C-B6E499BF2BFC}"/>
                    </a:ext>
                  </a:extLst>
                </p:cNvPr>
                <p:cNvCxnSpPr/>
                <p:nvPr/>
              </p:nvCxnSpPr>
              <p:spPr>
                <a:xfrm>
                  <a:off x="4357163" y="3217863"/>
                  <a:ext cx="370412" cy="0"/>
                </a:xfrm>
                <a:prstGeom prst="line">
                  <a:avLst/>
                </a:prstGeom>
                <a:grpFill/>
                <a:ln w="12700" cap="flat" cmpd="sng" algn="ctr">
                  <a:solidFill>
                    <a:schemeClr val="tx2"/>
                  </a:solidFill>
                  <a:prstDash val="solid"/>
                  <a:headEnd type="none"/>
                  <a:tailEnd type="none"/>
                </a:ln>
                <a:effectLst/>
              </p:spPr>
            </p:cxnSp>
          </p:grpSp>
        </p:grpSp>
        <p:grpSp>
          <p:nvGrpSpPr>
            <p:cNvPr id="46" name="Group 45">
              <a:extLst>
                <a:ext uri="{FF2B5EF4-FFF2-40B4-BE49-F238E27FC236}">
                  <a16:creationId xmlns:a16="http://schemas.microsoft.com/office/drawing/2014/main" id="{B78ED456-E9CA-4DDD-A713-AF3D1AAD1C29}"/>
                </a:ext>
              </a:extLst>
            </p:cNvPr>
            <p:cNvGrpSpPr/>
            <p:nvPr/>
          </p:nvGrpSpPr>
          <p:grpSpPr>
            <a:xfrm>
              <a:off x="9432842" y="3598618"/>
              <a:ext cx="641116" cy="552594"/>
              <a:chOff x="8376458" y="5925518"/>
              <a:chExt cx="1045926" cy="901512"/>
            </a:xfrm>
            <a:noFill/>
          </p:grpSpPr>
          <p:sp>
            <p:nvSpPr>
              <p:cNvPr id="47" name="Star: 4 Points 8">
                <a:extLst>
                  <a:ext uri="{FF2B5EF4-FFF2-40B4-BE49-F238E27FC236}">
                    <a16:creationId xmlns:a16="http://schemas.microsoft.com/office/drawing/2014/main" id="{FA56A846-DAA8-493B-8ECA-40EC0494E67C}"/>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Star: 4 Points 8">
                <a:extLst>
                  <a:ext uri="{FF2B5EF4-FFF2-40B4-BE49-F238E27FC236}">
                    <a16:creationId xmlns:a16="http://schemas.microsoft.com/office/drawing/2014/main" id="{679C76B2-563A-4B22-BD06-667A233715D7}"/>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C0F6F410-0934-49D2-B89F-A96CEC5D0F89}"/>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9">
                <a:extLst>
                  <a:ext uri="{FF2B5EF4-FFF2-40B4-BE49-F238E27FC236}">
                    <a16:creationId xmlns:a16="http://schemas.microsoft.com/office/drawing/2014/main" id="{61147938-540C-49A8-A571-CF29C24EC94C}"/>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146">
              <a:extLst>
                <a:ext uri="{FF2B5EF4-FFF2-40B4-BE49-F238E27FC236}">
                  <a16:creationId xmlns:a16="http://schemas.microsoft.com/office/drawing/2014/main" id="{64665609-EC36-414E-9644-F84E1B4E1D46}"/>
                </a:ext>
              </a:extLst>
            </p:cNvPr>
            <p:cNvSpPr>
              <a:spLocks noChangeAspect="1"/>
            </p:cNvSpPr>
            <p:nvPr/>
          </p:nvSpPr>
          <p:spPr bwMode="auto">
            <a:xfrm>
              <a:off x="10876883" y="2467017"/>
              <a:ext cx="422488" cy="2675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sp>
          <p:nvSpPr>
            <p:cNvPr id="52" name="Freeform 5">
              <a:extLst>
                <a:ext uri="{FF2B5EF4-FFF2-40B4-BE49-F238E27FC236}">
                  <a16:creationId xmlns:a16="http://schemas.microsoft.com/office/drawing/2014/main" id="{C04C9B4D-FFDF-4B85-B41C-7810E5BC3EC0}"/>
                </a:ext>
              </a:extLst>
            </p:cNvPr>
            <p:cNvSpPr>
              <a:spLocks noChangeAspect="1" noEditPoints="1"/>
            </p:cNvSpPr>
            <p:nvPr/>
          </p:nvSpPr>
          <p:spPr bwMode="auto">
            <a:xfrm flipH="1">
              <a:off x="10928427" y="2614059"/>
              <a:ext cx="267637" cy="26252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chemeClr val="bg1">
                <a:lumMod val="95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53" name="Straight Arrow Connector 52">
              <a:extLst>
                <a:ext uri="{FF2B5EF4-FFF2-40B4-BE49-F238E27FC236}">
                  <a16:creationId xmlns:a16="http://schemas.microsoft.com/office/drawing/2014/main" id="{E836D550-AAA4-4745-AFF9-06026C4FE666}"/>
                </a:ext>
              </a:extLst>
            </p:cNvPr>
            <p:cNvCxnSpPr>
              <a:cxnSpLocks/>
            </p:cNvCxnSpPr>
            <p:nvPr/>
          </p:nvCxnSpPr>
          <p:spPr>
            <a:xfrm>
              <a:off x="7514657" y="265660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37833AA4-866E-4F50-9DFE-6CBA72055BB4}"/>
                </a:ext>
              </a:extLst>
            </p:cNvPr>
            <p:cNvCxnSpPr>
              <a:cxnSpLocks/>
            </p:cNvCxnSpPr>
            <p:nvPr/>
          </p:nvCxnSpPr>
          <p:spPr>
            <a:xfrm>
              <a:off x="8746129" y="265660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Arrow Connector 54">
              <a:extLst>
                <a:ext uri="{FF2B5EF4-FFF2-40B4-BE49-F238E27FC236}">
                  <a16:creationId xmlns:a16="http://schemas.microsoft.com/office/drawing/2014/main" id="{23B759CB-5E7C-40CD-82A7-B833C1571668}"/>
                </a:ext>
              </a:extLst>
            </p:cNvPr>
            <p:cNvCxnSpPr>
              <a:cxnSpLocks/>
            </p:cNvCxnSpPr>
            <p:nvPr/>
          </p:nvCxnSpPr>
          <p:spPr>
            <a:xfrm>
              <a:off x="10248358" y="265660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69737F7B-CB61-496C-8CD4-4DBBB98F71C9}"/>
                </a:ext>
              </a:extLst>
            </p:cNvPr>
            <p:cNvCxnSpPr>
              <a:cxnSpLocks/>
            </p:cNvCxnSpPr>
            <p:nvPr/>
          </p:nvCxnSpPr>
          <p:spPr>
            <a:xfrm>
              <a:off x="8354734" y="3248611"/>
              <a:ext cx="0" cy="36077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8" name="Connector: Elbow 57">
              <a:extLst>
                <a:ext uri="{FF2B5EF4-FFF2-40B4-BE49-F238E27FC236}">
                  <a16:creationId xmlns:a16="http://schemas.microsoft.com/office/drawing/2014/main" id="{10AD3296-F36F-408D-B19E-E6608DFF9199}"/>
                </a:ext>
              </a:extLst>
            </p:cNvPr>
            <p:cNvCxnSpPr/>
            <p:nvPr/>
          </p:nvCxnSpPr>
          <p:spPr>
            <a:xfrm rot="16200000" flipH="1">
              <a:off x="8458391" y="3150628"/>
              <a:ext cx="1292841" cy="304800"/>
            </a:xfrm>
            <a:prstGeom prst="bentConnector3">
              <a:avLst>
                <a:gd name="adj1" fmla="val 99846"/>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13501850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269241" y="1091297"/>
            <a:ext cx="8058972" cy="1051570"/>
          </a:xfrm>
        </p:spPr>
        <p:txBody>
          <a:bodyPr/>
          <a:lstStyle/>
          <a:p>
            <a:pPr marL="0" indent="0">
              <a:buNone/>
            </a:pPr>
            <a:r>
              <a:rPr lang="en-US" sz="1600" spc="50"/>
              <a:t>Azure Cosmos DB was built to support modern app patterns and use cases.</a:t>
            </a:r>
          </a:p>
          <a:p>
            <a:pPr marL="0" indent="0">
              <a:spcBef>
                <a:spcPts val="1000"/>
              </a:spcBef>
              <a:buNone/>
            </a:pPr>
            <a:r>
              <a:rPr lang="en-US" sz="1600" spc="50"/>
              <a:t>It enables industry-leading organizations to unlock the value of data and respond to global customers and changing business dynamics in real-time.</a:t>
            </a:r>
          </a:p>
        </p:txBody>
      </p:sp>
      <p:sp>
        <p:nvSpPr>
          <p:cNvPr id="2" name="Title 1"/>
          <p:cNvSpPr>
            <a:spLocks noGrp="1"/>
          </p:cNvSpPr>
          <p:nvPr>
            <p:ph type="title"/>
          </p:nvPr>
        </p:nvSpPr>
        <p:spPr>
          <a:xfrm>
            <a:off x="269240" y="339389"/>
            <a:ext cx="11655840" cy="899665"/>
          </a:xfrm>
        </p:spPr>
        <p:txBody>
          <a:bodyPr>
            <a:noAutofit/>
          </a:bodyPr>
          <a:lstStyle/>
          <a:p>
            <a:pPr algn="l">
              <a:spcBef>
                <a:spcPts val="1000"/>
              </a:spcBef>
            </a:pPr>
            <a:r>
              <a:rPr lang="en-US"/>
              <a:t>Powering global solutions</a:t>
            </a:r>
            <a:endParaRPr lang="en-US" sz="2400">
              <a:solidFill>
                <a:schemeClr val="accent1"/>
              </a:solidFill>
            </a:endParaRPr>
          </a:p>
        </p:txBody>
      </p:sp>
      <p:grpSp>
        <p:nvGrpSpPr>
          <p:cNvPr id="4" name="Group 3"/>
          <p:cNvGrpSpPr/>
          <p:nvPr/>
        </p:nvGrpSpPr>
        <p:grpSpPr>
          <a:xfrm>
            <a:off x="269239" y="2586561"/>
            <a:ext cx="1792849" cy="3790603"/>
            <a:chOff x="269239" y="2586561"/>
            <a:chExt cx="1792849"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Data distributed and available globally </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14" name="globe_4">
              <a:extLst>
                <a:ext uri="{FF2B5EF4-FFF2-40B4-BE49-F238E27FC236}">
                  <a16:creationId xmlns:a16="http://schemas.microsoft.com/office/drawing/2014/main" id="{B2994CA9-887C-4872-A759-0E4589D05F08}"/>
                </a:ext>
              </a:extLst>
            </p:cNvPr>
            <p:cNvSpPr>
              <a:spLocks noChangeAspect="1" noEditPoints="1"/>
            </p:cNvSpPr>
            <p:nvPr/>
          </p:nvSpPr>
          <p:spPr bwMode="auto">
            <a:xfrm>
              <a:off x="789908" y="3087941"/>
              <a:ext cx="751510" cy="76094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3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Puts data where your users are</a:t>
              </a:r>
            </a:p>
          </p:txBody>
        </p:sp>
      </p:grpSp>
      <p:grpSp>
        <p:nvGrpSpPr>
          <p:cNvPr id="12" name="Group 11"/>
          <p:cNvGrpSpPr/>
          <p:nvPr/>
        </p:nvGrpSpPr>
        <p:grpSpPr>
          <a:xfrm>
            <a:off x="2241374" y="2586561"/>
            <a:ext cx="1882491" cy="3790603"/>
            <a:chOff x="2241374" y="2586561"/>
            <a:chExt cx="1882491" cy="3790603"/>
          </a:xfrm>
        </p:grpSpPr>
        <p:sp>
          <p:nvSpPr>
            <p:cNvPr id="7" name="Freeform: Shape 6">
              <a:extLst>
                <a:ext uri="{FF2B5EF4-FFF2-40B4-BE49-F238E27FC236}">
                  <a16:creationId xmlns:a16="http://schemas.microsoft.com/office/drawing/2014/main" id="{7962018F-8E8A-4F6F-8456-9A50EA413A78}"/>
                </a:ext>
              </a:extLst>
            </p:cNvPr>
            <p:cNvSpPr/>
            <p:nvPr/>
          </p:nvSpPr>
          <p:spPr>
            <a:xfrm>
              <a:off x="224137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Build real-time customer experiences</a:t>
              </a:r>
            </a:p>
            <a:p>
              <a:pPr marL="0" lvl="1" defTabSz="762000">
                <a:lnSpc>
                  <a:spcPct val="107000"/>
                </a:lnSpc>
                <a:spcAft>
                  <a:spcPts val="600"/>
                </a:spcAft>
                <a:buClr>
                  <a:schemeClr val="tx2"/>
                </a:buClr>
                <a:buSzPct val="90000"/>
              </a:pPr>
              <a:endParaRPr lang="en-US" sz="1200" b="1">
                <a:solidFill>
                  <a:schemeClr val="tx2"/>
                </a:solidFill>
                <a:latin typeface="Segoe UI Semibold" charset="0"/>
                <a:ea typeface="Segoe UI Semibold" charset="0"/>
                <a:cs typeface="Segoe UI Semibold" charset="0"/>
              </a:endParaRPr>
            </a:p>
          </p:txBody>
        </p:sp>
        <p:grpSp>
          <p:nvGrpSpPr>
            <p:cNvPr id="19" name="Group 14">
              <a:extLst>
                <a:ext uri="{FF2B5EF4-FFF2-40B4-BE49-F238E27FC236}">
                  <a16:creationId xmlns:a16="http://schemas.microsoft.com/office/drawing/2014/main" id="{6E7FC586-57B9-4BD8-B987-E24CC1982F15}"/>
                </a:ext>
              </a:extLst>
            </p:cNvPr>
            <p:cNvGrpSpPr>
              <a:grpSpLocks noChangeAspect="1"/>
            </p:cNvGrpSpPr>
            <p:nvPr/>
          </p:nvGrpSpPr>
          <p:grpSpPr bwMode="auto">
            <a:xfrm>
              <a:off x="2656686" y="3188655"/>
              <a:ext cx="962224" cy="559514"/>
              <a:chOff x="-491" y="1145"/>
              <a:chExt cx="270" cy="157"/>
            </a:xfrm>
          </p:grpSpPr>
          <p:sp>
            <p:nvSpPr>
              <p:cNvPr id="20" name="Oval 15">
                <a:extLst>
                  <a:ext uri="{FF2B5EF4-FFF2-40B4-BE49-F238E27FC236}">
                    <a16:creationId xmlns:a16="http://schemas.microsoft.com/office/drawing/2014/main" id="{442BAB8D-F662-4F4E-A25F-EAA826EB2EBE}"/>
                  </a:ext>
                </a:extLst>
              </p:cNvPr>
              <p:cNvSpPr>
                <a:spLocks noChangeArrowheads="1"/>
              </p:cNvSpPr>
              <p:nvPr/>
            </p:nvSpPr>
            <p:spPr bwMode="auto">
              <a:xfrm>
                <a:off x="-472" y="1145"/>
                <a:ext cx="89" cy="9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C1DEB8C-008D-46EA-9A18-CE37F78A1583}"/>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 name="Freeform 17">
                <a:extLst>
                  <a:ext uri="{FF2B5EF4-FFF2-40B4-BE49-F238E27FC236}">
                    <a16:creationId xmlns:a16="http://schemas.microsoft.com/office/drawing/2014/main" id="{92985FEE-3D79-473C-AA8D-D9560B73CE6A}"/>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Line 18">
                <a:extLst>
                  <a:ext uri="{FF2B5EF4-FFF2-40B4-BE49-F238E27FC236}">
                    <a16:creationId xmlns:a16="http://schemas.microsoft.com/office/drawing/2014/main" id="{BB2D7685-3699-475E-96EA-68AB00A8229C}"/>
                  </a:ext>
                </a:extLst>
              </p:cNvPr>
              <p:cNvSpPr>
                <a:spLocks noChangeShapeType="1"/>
              </p:cNvSpPr>
              <p:nvPr/>
            </p:nvSpPr>
            <p:spPr bwMode="auto">
              <a:xfrm flipV="1">
                <a:off x="-339" y="1261"/>
                <a:ext cx="0" cy="32"/>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 name="Freeform 19">
                <a:extLst>
                  <a:ext uri="{FF2B5EF4-FFF2-40B4-BE49-F238E27FC236}">
                    <a16:creationId xmlns:a16="http://schemas.microsoft.com/office/drawing/2014/main" id="{CD775DE6-C508-4C3A-8D03-160F72FE4B5D}"/>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Line 20">
                <a:extLst>
                  <a:ext uri="{FF2B5EF4-FFF2-40B4-BE49-F238E27FC236}">
                    <a16:creationId xmlns:a16="http://schemas.microsoft.com/office/drawing/2014/main" id="{92CB56BD-138C-45F3-93DB-E97EE0DD81B9}"/>
                  </a:ext>
                </a:extLst>
              </p:cNvPr>
              <p:cNvSpPr>
                <a:spLocks noChangeShapeType="1"/>
              </p:cNvSpPr>
              <p:nvPr/>
            </p:nvSpPr>
            <p:spPr bwMode="auto">
              <a:xfrm flipH="1">
                <a:off x="-367" y="1293"/>
                <a:ext cx="6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Line 21">
                <a:extLst>
                  <a:ext uri="{FF2B5EF4-FFF2-40B4-BE49-F238E27FC236}">
                    <a16:creationId xmlns:a16="http://schemas.microsoft.com/office/drawing/2014/main" id="{BE9E1E27-A9BA-4281-82A8-5AA49D2FE92B}"/>
                  </a:ext>
                </a:extLst>
              </p:cNvPr>
              <p:cNvSpPr>
                <a:spLocks noChangeShapeType="1"/>
              </p:cNvSpPr>
              <p:nvPr/>
            </p:nvSpPr>
            <p:spPr bwMode="auto">
              <a:xfrm flipH="1">
                <a:off x="-265" y="1219"/>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Line 22">
                <a:extLst>
                  <a:ext uri="{FF2B5EF4-FFF2-40B4-BE49-F238E27FC236}">
                    <a16:creationId xmlns:a16="http://schemas.microsoft.com/office/drawing/2014/main" id="{35EDA2B3-5654-4EE0-88C8-C2227E29A459}"/>
                  </a:ext>
                </a:extLst>
              </p:cNvPr>
              <p:cNvSpPr>
                <a:spLocks noChangeShapeType="1"/>
              </p:cNvSpPr>
              <p:nvPr/>
            </p:nvSpPr>
            <p:spPr bwMode="auto">
              <a:xfrm flipH="1">
                <a:off x="-265" y="1248"/>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23">
                <a:extLst>
                  <a:ext uri="{FF2B5EF4-FFF2-40B4-BE49-F238E27FC236}">
                    <a16:creationId xmlns:a16="http://schemas.microsoft.com/office/drawing/2014/main" id="{4F22E176-692F-42BB-9361-CA532DB61B20}"/>
                  </a:ext>
                </a:extLst>
              </p:cNvPr>
              <p:cNvSpPr>
                <a:spLocks noChangeShapeType="1"/>
              </p:cNvSpPr>
              <p:nvPr/>
            </p:nvSpPr>
            <p:spPr bwMode="auto">
              <a:xfrm>
                <a:off x="-358" y="1195"/>
                <a:ext cx="19" cy="3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24">
                <a:extLst>
                  <a:ext uri="{FF2B5EF4-FFF2-40B4-BE49-F238E27FC236}">
                    <a16:creationId xmlns:a16="http://schemas.microsoft.com/office/drawing/2014/main" id="{863023F6-8F2F-4CD8-B600-FBA9AF56DCBB}"/>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6">
              <a:extLst>
                <a:ext uri="{FF2B5EF4-FFF2-40B4-BE49-F238E27FC236}">
                  <a16:creationId xmlns:a16="http://schemas.microsoft.com/office/drawing/2014/main" id="{7962018F-8E8A-4F6F-8456-9A50EA413A78}"/>
                </a:ext>
              </a:extLst>
            </p:cNvPr>
            <p:cNvSpPr/>
            <p:nvPr/>
          </p:nvSpPr>
          <p:spPr>
            <a:xfrm>
              <a:off x="2246520" y="5232624"/>
              <a:ext cx="1877345"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a:solidFill>
                    <a:schemeClr val="tx1"/>
                  </a:solidFill>
                </a:rPr>
                <a:t>Enable latency-sensitive </a:t>
              </a:r>
              <a:r>
                <a:rPr lang="en-US" sz="1200" kern="1200">
                  <a:solidFill>
                    <a:schemeClr val="tx1"/>
                  </a:solidFill>
                </a:rPr>
                <a:t>personalization, bidding, and fraud detection. </a:t>
              </a:r>
            </a:p>
          </p:txBody>
        </p:sp>
      </p:grpSp>
      <p:grpSp>
        <p:nvGrpSpPr>
          <p:cNvPr id="15" name="Group 14"/>
          <p:cNvGrpSpPr/>
          <p:nvPr/>
        </p:nvGrpSpPr>
        <p:grpSpPr>
          <a:xfrm>
            <a:off x="4213509" y="2586561"/>
            <a:ext cx="1792849" cy="3790603"/>
            <a:chOff x="4213509" y="2586561"/>
            <a:chExt cx="1792849" cy="3790603"/>
          </a:xfrm>
        </p:grpSpPr>
        <p:sp>
          <p:nvSpPr>
            <p:cNvPr id="8" name="Freeform: Shape 7">
              <a:extLst>
                <a:ext uri="{FF2B5EF4-FFF2-40B4-BE49-F238E27FC236}">
                  <a16:creationId xmlns:a16="http://schemas.microsoft.com/office/drawing/2014/main" id="{54FF628B-6CC3-462E-AF13-3E1490D9B525}"/>
                </a:ext>
              </a:extLst>
            </p:cNvPr>
            <p:cNvSpPr/>
            <p:nvPr/>
          </p:nvSpPr>
          <p:spPr>
            <a:xfrm>
              <a:off x="421350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Ideal for gaming, </a:t>
              </a:r>
              <a:br>
                <a:rPr lang="en-US" sz="1200" b="1">
                  <a:solidFill>
                    <a:schemeClr val="tx2"/>
                  </a:solidFill>
                  <a:latin typeface="Segoe UI Semibold" charset="0"/>
                  <a:ea typeface="Segoe UI Semibold" charset="0"/>
                  <a:cs typeface="Segoe UI Semibold" charset="0"/>
                </a:rPr>
              </a:br>
              <a:r>
                <a:rPr lang="en-US" sz="1200" b="1">
                  <a:solidFill>
                    <a:schemeClr val="tx2"/>
                  </a:solidFill>
                  <a:latin typeface="Segoe UI Semibold" charset="0"/>
                  <a:ea typeface="Segoe UI Semibold" charset="0"/>
                  <a:cs typeface="Segoe UI Semibold" charset="0"/>
                </a:rPr>
                <a:t>IoT &amp; eCommerce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DC3D2208-E485-4BEB-8F2E-D5D3318E4E77}"/>
                </a:ext>
              </a:extLst>
            </p:cNvPr>
            <p:cNvGrpSpPr/>
            <p:nvPr/>
          </p:nvGrpSpPr>
          <p:grpSpPr>
            <a:xfrm>
              <a:off x="4690226" y="3223339"/>
              <a:ext cx="839414" cy="490146"/>
              <a:chOff x="8167676" y="757688"/>
              <a:chExt cx="366650" cy="214092"/>
            </a:xfrm>
          </p:grpSpPr>
          <p:sp>
            <p:nvSpPr>
              <p:cNvPr id="16" name="Freeform 77">
                <a:extLst>
                  <a:ext uri="{FF2B5EF4-FFF2-40B4-BE49-F238E27FC236}">
                    <a16:creationId xmlns:a16="http://schemas.microsoft.com/office/drawing/2014/main" id="{8AEB0D30-F563-4E6B-81CD-0821477D1C71}"/>
                  </a:ext>
                </a:extLst>
              </p:cNvPr>
              <p:cNvSpPr>
                <a:spLocks/>
              </p:cNvSpPr>
              <p:nvPr/>
            </p:nvSpPr>
            <p:spPr bwMode="auto">
              <a:xfrm>
                <a:off x="8167676" y="757688"/>
                <a:ext cx="366650" cy="21409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78">
                <a:extLst>
                  <a:ext uri="{FF2B5EF4-FFF2-40B4-BE49-F238E27FC236}">
                    <a16:creationId xmlns:a16="http://schemas.microsoft.com/office/drawing/2014/main" id="{D38254AC-422B-4951-AF56-1C283EBB368B}"/>
                  </a:ext>
                </a:extLst>
              </p:cNvPr>
              <p:cNvSpPr>
                <a:spLocks/>
              </p:cNvSpPr>
              <p:nvPr/>
            </p:nvSpPr>
            <p:spPr bwMode="auto">
              <a:xfrm>
                <a:off x="8342027" y="810249"/>
                <a:ext cx="17948" cy="19230"/>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 name="Freeform: Shape 7">
              <a:extLst>
                <a:ext uri="{FF2B5EF4-FFF2-40B4-BE49-F238E27FC236}">
                  <a16:creationId xmlns:a16="http://schemas.microsoft.com/office/drawing/2014/main" id="{54FF628B-6CC3-462E-AF13-3E1490D9B525}"/>
                </a:ext>
              </a:extLst>
            </p:cNvPr>
            <p:cNvSpPr/>
            <p:nvPr/>
          </p:nvSpPr>
          <p:spPr>
            <a:xfrm>
              <a:off x="421350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Predictable and fast service, even during traffic spikes</a:t>
              </a:r>
            </a:p>
          </p:txBody>
        </p:sp>
      </p:grpSp>
      <p:grpSp>
        <p:nvGrpSpPr>
          <p:cNvPr id="57" name="Group 56"/>
          <p:cNvGrpSpPr/>
          <p:nvPr/>
        </p:nvGrpSpPr>
        <p:grpSpPr>
          <a:xfrm>
            <a:off x="6185644" y="2586561"/>
            <a:ext cx="1792849" cy="3790603"/>
            <a:chOff x="6185644" y="2586561"/>
            <a:chExt cx="1792849"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618564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Simplified development with </a:t>
              </a:r>
              <a:r>
                <a:rPr lang="en-US" sz="1200" b="1" err="1">
                  <a:solidFill>
                    <a:schemeClr val="tx2"/>
                  </a:solidFill>
                  <a:latin typeface="Segoe UI Semibold" charset="0"/>
                  <a:ea typeface="Segoe UI Semibold" charset="0"/>
                  <a:cs typeface="Segoe UI Semibold" charset="0"/>
                </a:rPr>
                <a:t>serverless</a:t>
              </a:r>
              <a:r>
                <a:rPr lang="en-US" sz="1200" b="1">
                  <a:solidFill>
                    <a:schemeClr val="tx2"/>
                  </a:solidFill>
                  <a:latin typeface="Segoe UI Semibold" charset="0"/>
                  <a:ea typeface="Segoe UI Semibold" charset="0"/>
                  <a:cs typeface="Segoe UI Semibold" charset="0"/>
                </a:rPr>
                <a:t> architecture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30" name="Freeform 9">
              <a:extLst>
                <a:ext uri="{FF2B5EF4-FFF2-40B4-BE49-F238E27FC236}">
                  <a16:creationId xmlns:a16="http://schemas.microsoft.com/office/drawing/2014/main" id="{CFF4DBFD-F5C2-47C7-8B21-BC72890C3E05}"/>
                </a:ext>
              </a:extLst>
            </p:cNvPr>
            <p:cNvSpPr>
              <a:spLocks noEditPoints="1"/>
            </p:cNvSpPr>
            <p:nvPr/>
          </p:nvSpPr>
          <p:spPr bwMode="auto">
            <a:xfrm>
              <a:off x="6686072" y="3151530"/>
              <a:ext cx="791992" cy="633764"/>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Shape 8">
              <a:extLst>
                <a:ext uri="{FF2B5EF4-FFF2-40B4-BE49-F238E27FC236}">
                  <a16:creationId xmlns:a16="http://schemas.microsoft.com/office/drawing/2014/main" id="{244CDC8F-E742-4A60-A101-D7F2F8D9210B}"/>
                </a:ext>
              </a:extLst>
            </p:cNvPr>
            <p:cNvSpPr/>
            <p:nvPr/>
          </p:nvSpPr>
          <p:spPr>
            <a:xfrm>
              <a:off x="6185644"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Fully-managed event-driven micro-services with elastic computing power</a:t>
              </a:r>
            </a:p>
          </p:txBody>
        </p:sp>
      </p:grpSp>
      <p:grpSp>
        <p:nvGrpSpPr>
          <p:cNvPr id="58" name="Group 57"/>
          <p:cNvGrpSpPr/>
          <p:nvPr/>
        </p:nvGrpSpPr>
        <p:grpSpPr>
          <a:xfrm>
            <a:off x="8157779" y="2586561"/>
            <a:ext cx="1792849" cy="3790603"/>
            <a:chOff x="8157779" y="2586561"/>
            <a:chExt cx="1792849" cy="3790603"/>
          </a:xfrm>
        </p:grpSpPr>
        <p:sp>
          <p:nvSpPr>
            <p:cNvPr id="10" name="Freeform: Shape 9">
              <a:extLst>
                <a:ext uri="{FF2B5EF4-FFF2-40B4-BE49-F238E27FC236}">
                  <a16:creationId xmlns:a16="http://schemas.microsoft.com/office/drawing/2014/main" id="{60CF00A9-F41C-44A8-B87B-53E6FCA8FC56}"/>
                </a:ext>
              </a:extLst>
            </p:cNvPr>
            <p:cNvSpPr/>
            <p:nvPr/>
          </p:nvSpPr>
          <p:spPr>
            <a:xfrm>
              <a:off x="815777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Run Spark analytics over operational data</a:t>
              </a:r>
            </a:p>
            <a:p>
              <a:pPr marL="0" lvl="1" defTabSz="762000">
                <a:lnSpc>
                  <a:spcPct val="107000"/>
                </a:lnSpc>
                <a:spcAft>
                  <a:spcPts val="600"/>
                </a:spcAft>
                <a:buClr>
                  <a:schemeClr val="tx2"/>
                </a:buClr>
                <a:buSzPct val="90000"/>
              </a:pPr>
              <a:endParaRPr lang="en-US" sz="1400" b="1" spc="100">
                <a:solidFill>
                  <a:schemeClr val="tx2"/>
                </a:solidFill>
                <a:latin typeface="Segoe UI Semibold" charset="0"/>
                <a:cs typeface="Segoe UI Semibold" charset="0"/>
              </a:endParaRPr>
            </a:p>
          </p:txBody>
        </p:sp>
        <p:grpSp>
          <p:nvGrpSpPr>
            <p:cNvPr id="31" name="Group 20">
              <a:extLst>
                <a:ext uri="{FF2B5EF4-FFF2-40B4-BE49-F238E27FC236}">
                  <a16:creationId xmlns:a16="http://schemas.microsoft.com/office/drawing/2014/main" id="{3ACDCA2C-15E2-477F-8C62-5983B596CF4B}"/>
                </a:ext>
              </a:extLst>
            </p:cNvPr>
            <p:cNvGrpSpPr>
              <a:grpSpLocks noChangeAspect="1"/>
            </p:cNvGrpSpPr>
            <p:nvPr/>
          </p:nvGrpSpPr>
          <p:grpSpPr bwMode="auto">
            <a:xfrm>
              <a:off x="8619553" y="3087941"/>
              <a:ext cx="869300" cy="760942"/>
              <a:chOff x="3764" y="3313"/>
              <a:chExt cx="353" cy="309"/>
            </a:xfrm>
          </p:grpSpPr>
          <p:sp>
            <p:nvSpPr>
              <p:cNvPr id="32" name="Freeform 21">
                <a:extLst>
                  <a:ext uri="{FF2B5EF4-FFF2-40B4-BE49-F238E27FC236}">
                    <a16:creationId xmlns:a16="http://schemas.microsoft.com/office/drawing/2014/main" id="{31F9AAC9-4F42-494D-BEDD-4DC8F472B304}"/>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B12D88E7-15D5-4972-B91B-270D153D4DB9}"/>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0A8130A9-84A1-434F-8851-C8D3CE2ABCF3}"/>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a:extLst>
                  <a:ext uri="{FF2B5EF4-FFF2-40B4-BE49-F238E27FC236}">
                    <a16:creationId xmlns:a16="http://schemas.microsoft.com/office/drawing/2014/main" id="{478A3F31-93C9-40CB-8B94-BD3FF24D49B3}"/>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a:extLst>
                  <a:ext uri="{FF2B5EF4-FFF2-40B4-BE49-F238E27FC236}">
                    <a16:creationId xmlns:a16="http://schemas.microsoft.com/office/drawing/2014/main" id="{5BF7C355-6E84-437A-9A3B-574CAF35EE0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a:extLst>
                  <a:ext uri="{FF2B5EF4-FFF2-40B4-BE49-F238E27FC236}">
                    <a16:creationId xmlns:a16="http://schemas.microsoft.com/office/drawing/2014/main" id="{0C6FAE8F-C93F-4EFC-B90F-B371FFF83CA3}"/>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a:extLst>
                  <a:ext uri="{FF2B5EF4-FFF2-40B4-BE49-F238E27FC236}">
                    <a16:creationId xmlns:a16="http://schemas.microsoft.com/office/drawing/2014/main" id="{AACF19A9-BAF4-4A4D-9B09-A661E0B378F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8">
                <a:extLst>
                  <a:ext uri="{FF2B5EF4-FFF2-40B4-BE49-F238E27FC236}">
                    <a16:creationId xmlns:a16="http://schemas.microsoft.com/office/drawing/2014/main" id="{452868A2-B3DC-4221-BB35-E7FFEDCDF7B5}"/>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a:extLst>
                  <a:ext uri="{FF2B5EF4-FFF2-40B4-BE49-F238E27FC236}">
                    <a16:creationId xmlns:a16="http://schemas.microsoft.com/office/drawing/2014/main" id="{D45511C1-3503-4015-88CD-3DDDFE875E25}"/>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a:extLst>
                  <a:ext uri="{FF2B5EF4-FFF2-40B4-BE49-F238E27FC236}">
                    <a16:creationId xmlns:a16="http://schemas.microsoft.com/office/drawing/2014/main" id="{968CADB9-14CF-4880-8CF3-BD0203D7E83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a:extLst>
                  <a:ext uri="{FF2B5EF4-FFF2-40B4-BE49-F238E27FC236}">
                    <a16:creationId xmlns:a16="http://schemas.microsoft.com/office/drawing/2014/main" id="{FCD2D771-CB1D-45CB-8F8D-E86D94C4E13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2">
                <a:extLst>
                  <a:ext uri="{FF2B5EF4-FFF2-40B4-BE49-F238E27FC236}">
                    <a16:creationId xmlns:a16="http://schemas.microsoft.com/office/drawing/2014/main" id="{573A7D34-C1A1-4EF9-B664-39D69848DDF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3">
                <a:extLst>
                  <a:ext uri="{FF2B5EF4-FFF2-40B4-BE49-F238E27FC236}">
                    <a16:creationId xmlns:a16="http://schemas.microsoft.com/office/drawing/2014/main" id="{CE1DE657-887B-4080-8B46-98A583B3361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4">
                <a:extLst>
                  <a:ext uri="{FF2B5EF4-FFF2-40B4-BE49-F238E27FC236}">
                    <a16:creationId xmlns:a16="http://schemas.microsoft.com/office/drawing/2014/main" id="{96DF371E-195F-477A-A1D3-60165E066FF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5">
                <a:extLst>
                  <a:ext uri="{FF2B5EF4-FFF2-40B4-BE49-F238E27FC236}">
                    <a16:creationId xmlns:a16="http://schemas.microsoft.com/office/drawing/2014/main" id="{66B18735-AB20-4385-A683-8CA5A3D306D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a:extLst>
                  <a:ext uri="{FF2B5EF4-FFF2-40B4-BE49-F238E27FC236}">
                    <a16:creationId xmlns:a16="http://schemas.microsoft.com/office/drawing/2014/main" id="{5EB80F5E-8981-417F-B272-FA38ABE47B9A}"/>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a:extLst>
                  <a:ext uri="{FF2B5EF4-FFF2-40B4-BE49-F238E27FC236}">
                    <a16:creationId xmlns:a16="http://schemas.microsoft.com/office/drawing/2014/main" id="{1DC7AFCE-E252-44BE-B7AC-E34D99E592A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a:extLst>
                  <a:ext uri="{FF2B5EF4-FFF2-40B4-BE49-F238E27FC236}">
                    <a16:creationId xmlns:a16="http://schemas.microsoft.com/office/drawing/2014/main" id="{9D61DC27-A771-4493-8199-80EA3BE4A26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Shape 9">
              <a:extLst>
                <a:ext uri="{FF2B5EF4-FFF2-40B4-BE49-F238E27FC236}">
                  <a16:creationId xmlns:a16="http://schemas.microsoft.com/office/drawing/2014/main" id="{60CF00A9-F41C-44A8-B87B-53E6FCA8FC56}"/>
                </a:ext>
              </a:extLst>
            </p:cNvPr>
            <p:cNvSpPr/>
            <p:nvPr/>
          </p:nvSpPr>
          <p:spPr>
            <a:xfrm>
              <a:off x="815777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Accelerate insights from fast, global data</a:t>
              </a:r>
            </a:p>
          </p:txBody>
        </p:sp>
      </p:grpSp>
      <p:grpSp>
        <p:nvGrpSpPr>
          <p:cNvPr id="59" name="Group 58"/>
          <p:cNvGrpSpPr/>
          <p:nvPr/>
        </p:nvGrpSpPr>
        <p:grpSpPr>
          <a:xfrm>
            <a:off x="10129913" y="2586561"/>
            <a:ext cx="1792849" cy="3790603"/>
            <a:chOff x="10129913" y="2586561"/>
            <a:chExt cx="1792849" cy="3790603"/>
          </a:xfrm>
        </p:grpSpPr>
        <p:sp>
          <p:nvSpPr>
            <p:cNvPr id="11" name="Freeform: Shape 10">
              <a:extLst>
                <a:ext uri="{FF2B5EF4-FFF2-40B4-BE49-F238E27FC236}">
                  <a16:creationId xmlns:a16="http://schemas.microsoft.com/office/drawing/2014/main" id="{4CF1A333-7D84-4005-A0BF-7FF133D2C8FD}"/>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Lift and shift      NoSQL data</a:t>
              </a:r>
            </a:p>
          </p:txBody>
        </p:sp>
        <p:sp>
          <p:nvSpPr>
            <p:cNvPr id="51" name="Freeform 13">
              <a:extLst>
                <a:ext uri="{FF2B5EF4-FFF2-40B4-BE49-F238E27FC236}">
                  <a16:creationId xmlns:a16="http://schemas.microsoft.com/office/drawing/2014/main" id="{B3989629-8E36-44C7-8FA6-E3FCF2FAFE0D}"/>
                </a:ext>
              </a:extLst>
            </p:cNvPr>
            <p:cNvSpPr>
              <a:spLocks noEditPoints="1"/>
            </p:cNvSpPr>
            <p:nvPr/>
          </p:nvSpPr>
          <p:spPr bwMode="auto">
            <a:xfrm>
              <a:off x="10658980" y="3127295"/>
              <a:ext cx="734714" cy="68223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Freeform: Shape 10">
              <a:extLst>
                <a:ext uri="{FF2B5EF4-FFF2-40B4-BE49-F238E27FC236}">
                  <a16:creationId xmlns:a16="http://schemas.microsoft.com/office/drawing/2014/main" id="{4CF1A333-7D84-4005-A0BF-7FF133D2C8FD}"/>
                </a:ext>
              </a:extLst>
            </p:cNvPr>
            <p:cNvSpPr/>
            <p:nvPr/>
          </p:nvSpPr>
          <p:spPr>
            <a:xfrm>
              <a:off x="10129913"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Lift and shift MongoDB and Cassandra workloads</a:t>
              </a:r>
            </a:p>
          </p:txBody>
        </p:sp>
        <p:cxnSp>
          <p:nvCxnSpPr>
            <p:cNvPr id="5" name="Straight Connector 4"/>
            <p:cNvCxnSpPr/>
            <p:nvPr/>
          </p:nvCxnSpPr>
          <p:spPr>
            <a:xfrm flipV="1">
              <a:off x="10658980" y="3223339"/>
              <a:ext cx="0" cy="532339"/>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1435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eeklogo.com/images/T/toyota-logo-3A02221675-seeklogo.com.png">
            <a:extLst>
              <a:ext uri="{FF2B5EF4-FFF2-40B4-BE49-F238E27FC236}">
                <a16:creationId xmlns:a16="http://schemas.microsoft.com/office/drawing/2014/main" id="{599B6AB8-7C1C-4686-AC17-E8BA1E4150B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5263" y="5666260"/>
            <a:ext cx="955257" cy="7928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261006" y="1756404"/>
            <a:ext cx="5265119" cy="1879938"/>
          </a:xfrm>
        </p:spPr>
        <p:txBody>
          <a:bodyPr/>
          <a:lstStyle/>
          <a:p>
            <a:pPr>
              <a:spcAft>
                <a:spcPts val="0"/>
              </a:spcAft>
            </a:pPr>
            <a:r>
              <a:rPr lang="en-US" sz="1600">
                <a:solidFill>
                  <a:srgbClr val="0177D7"/>
                </a:solidFill>
                <a:latin typeface="Segoe UI Semilight" charset="0"/>
                <a:ea typeface="Segoe UI Semilight" charset="0"/>
                <a:cs typeface="Segoe UI Semilight" charset="0"/>
              </a:rPr>
              <a:t>Diverse and unpredictable IoT sensor workloads require a responsive data platform</a:t>
            </a:r>
          </a:p>
          <a:p>
            <a:pPr lvl="1">
              <a:spcBef>
                <a:spcPts val="1600"/>
              </a:spcBef>
              <a:spcAft>
                <a:spcPts val="0"/>
              </a:spcAft>
            </a:pPr>
            <a:r>
              <a:rPr lang="en-US" sz="1600">
                <a:latin typeface="Segoe UI Semilight" charset="0"/>
                <a:ea typeface="Segoe UI Semilight" charset="0"/>
                <a:cs typeface="Segoe UI Semilight" charset="0"/>
              </a:rPr>
              <a:t>Real-time vehicle diagnostics</a:t>
            </a:r>
          </a:p>
          <a:p>
            <a:pPr lvl="1">
              <a:spcBef>
                <a:spcPts val="1000"/>
              </a:spcBef>
              <a:spcAft>
                <a:spcPts val="0"/>
              </a:spcAft>
            </a:pPr>
            <a:r>
              <a:rPr lang="en-US" sz="1600">
                <a:latin typeface="Segoe UI Semilight" charset="0"/>
                <a:ea typeface="Segoe UI Semilight" charset="0"/>
                <a:cs typeface="Segoe UI Semilight" charset="0"/>
              </a:rPr>
              <a:t>Instant elastic scaling</a:t>
            </a:r>
          </a:p>
          <a:p>
            <a:pPr lvl="1">
              <a:spcBef>
                <a:spcPts val="1000"/>
              </a:spcBef>
              <a:spcAft>
                <a:spcPts val="0"/>
              </a:spcAft>
            </a:pPr>
            <a:r>
              <a:rPr lang="en-US" sz="1600">
                <a:latin typeface="Segoe UI Semilight" charset="0"/>
                <a:ea typeface="Segoe UI Semilight" charset="0"/>
                <a:cs typeface="Segoe UI Semilight" charset="0"/>
              </a:rPr>
              <a:t>No loss in ingestion or query performance</a:t>
            </a:r>
          </a:p>
        </p:txBody>
      </p:sp>
      <p:sp>
        <p:nvSpPr>
          <p:cNvPr id="2" name="Title 1"/>
          <p:cNvSpPr>
            <a:spLocks noGrp="1"/>
          </p:cNvSpPr>
          <p:nvPr>
            <p:ph type="title"/>
          </p:nvPr>
        </p:nvSpPr>
        <p:spPr>
          <a:xfrm>
            <a:off x="269240" y="289511"/>
            <a:ext cx="5265119" cy="1617666"/>
          </a:xfrm>
        </p:spPr>
        <p:txBody>
          <a:bodyPr/>
          <a:lstStyle/>
          <a:p>
            <a:r>
              <a:rPr lang="en-US"/>
              <a:t>Toyota steers IoT </a:t>
            </a:r>
            <a:r>
              <a:rPr lang="en-US" err="1"/>
              <a:t>telemetrics</a:t>
            </a:r>
            <a:r>
              <a:rPr lang="en-US"/>
              <a:t> toward the future</a:t>
            </a:r>
            <a:br>
              <a:rPr lang="en-US"/>
            </a:br>
            <a:endParaRPr lang="en-US"/>
          </a:p>
        </p:txBody>
      </p:sp>
      <p:grpSp>
        <p:nvGrpSpPr>
          <p:cNvPr id="3" name="Group 2"/>
          <p:cNvGrpSpPr/>
          <p:nvPr/>
        </p:nvGrpSpPr>
        <p:grpSpPr>
          <a:xfrm>
            <a:off x="6717320" y="2152529"/>
            <a:ext cx="5094509" cy="3057491"/>
            <a:chOff x="6717320" y="2152529"/>
            <a:chExt cx="5094509" cy="3057491"/>
          </a:xfrm>
        </p:grpSpPr>
        <p:cxnSp>
          <p:nvCxnSpPr>
            <p:cNvPr id="6" name="Straight Arrow Connector 5">
              <a:extLst>
                <a:ext uri="{FF2B5EF4-FFF2-40B4-BE49-F238E27FC236}">
                  <a16:creationId xmlns:a16="http://schemas.microsoft.com/office/drawing/2014/main" id="{F59B091E-7296-4FA4-8035-0E4876B4801D}"/>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Arrow Connector 6">
              <a:extLst>
                <a:ext uri="{FF2B5EF4-FFF2-40B4-BE49-F238E27FC236}">
                  <a16:creationId xmlns:a16="http://schemas.microsoft.com/office/drawing/2014/main" id="{D2470B1D-AD11-4055-B171-A964845D78DF}"/>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B6A15CF7-CFA6-4F4E-878C-C5F1E62FEF59}"/>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52CFC570-45E4-4391-8699-56D729701BF7}"/>
                </a:ext>
              </a:extLst>
            </p:cNvPr>
            <p:cNvGrpSpPr/>
            <p:nvPr/>
          </p:nvGrpSpPr>
          <p:grpSpPr>
            <a:xfrm>
              <a:off x="6717320" y="2290520"/>
              <a:ext cx="370104" cy="366416"/>
              <a:chOff x="5439748" y="810062"/>
              <a:chExt cx="3414577" cy="3380554"/>
            </a:xfrm>
          </p:grpSpPr>
          <p:sp>
            <p:nvSpPr>
              <p:cNvPr id="11" name="Rectangle 10">
                <a:extLst>
                  <a:ext uri="{FF2B5EF4-FFF2-40B4-BE49-F238E27FC236}">
                    <a16:creationId xmlns:a16="http://schemas.microsoft.com/office/drawing/2014/main" id="{7175020B-44EA-4D7E-B45D-63652D003267}"/>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 name="Connector: Elbow 602">
                <a:extLst>
                  <a:ext uri="{FF2B5EF4-FFF2-40B4-BE49-F238E27FC236}">
                    <a16:creationId xmlns:a16="http://schemas.microsoft.com/office/drawing/2014/main" id="{74229CC9-0822-45A6-96B6-930A1921689D}"/>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603">
                <a:extLst>
                  <a:ext uri="{FF2B5EF4-FFF2-40B4-BE49-F238E27FC236}">
                    <a16:creationId xmlns:a16="http://schemas.microsoft.com/office/drawing/2014/main" id="{AA84EE99-BCA2-40A1-845F-10CE6CD075D2}"/>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Connector: Elbow 604">
                <a:extLst>
                  <a:ext uri="{FF2B5EF4-FFF2-40B4-BE49-F238E27FC236}">
                    <a16:creationId xmlns:a16="http://schemas.microsoft.com/office/drawing/2014/main" id="{926B3C99-2AD9-46AE-9E9C-492BDE2D2044}"/>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 name="Connector: Elbow 605">
                <a:extLst>
                  <a:ext uri="{FF2B5EF4-FFF2-40B4-BE49-F238E27FC236}">
                    <a16:creationId xmlns:a16="http://schemas.microsoft.com/office/drawing/2014/main" id="{7EBED6A7-BE73-43BF-8C3E-0F0822178F27}"/>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 name="Connector: Elbow 606">
                <a:extLst>
                  <a:ext uri="{FF2B5EF4-FFF2-40B4-BE49-F238E27FC236}">
                    <a16:creationId xmlns:a16="http://schemas.microsoft.com/office/drawing/2014/main" id="{2B99B6CF-E8CF-4280-91BA-3333437B6BDC}"/>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FB746EC-290F-4694-B2AA-2F3EBD0F4D63}"/>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9" name="Oval 18">
                <a:extLst>
                  <a:ext uri="{FF2B5EF4-FFF2-40B4-BE49-F238E27FC236}">
                    <a16:creationId xmlns:a16="http://schemas.microsoft.com/office/drawing/2014/main" id="{CE72013D-F0B5-46A1-86D8-F8727D8FAA53}"/>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20" name="Oval 19">
                <a:extLst>
                  <a:ext uri="{FF2B5EF4-FFF2-40B4-BE49-F238E27FC236}">
                    <a16:creationId xmlns:a16="http://schemas.microsoft.com/office/drawing/2014/main" id="{F15DFD8D-F51B-4D39-A55C-CBCC63D2A336}"/>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21" name="Oval 20">
                <a:extLst>
                  <a:ext uri="{FF2B5EF4-FFF2-40B4-BE49-F238E27FC236}">
                    <a16:creationId xmlns:a16="http://schemas.microsoft.com/office/drawing/2014/main" id="{2673DD81-538F-4C7B-AC95-BAB6F005C584}"/>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C635B5E6-3599-413F-9361-40C1E5F7A185}"/>
                </a:ext>
              </a:extLst>
            </p:cNvPr>
            <p:cNvGrpSpPr/>
            <p:nvPr/>
          </p:nvGrpSpPr>
          <p:grpSpPr>
            <a:xfrm>
              <a:off x="9201457" y="2259706"/>
              <a:ext cx="535871" cy="397229"/>
              <a:chOff x="-2575176" y="-1203590"/>
              <a:chExt cx="3082012" cy="2284628"/>
            </a:xfrm>
            <a:solidFill>
              <a:schemeClr val="tx2"/>
            </a:solidFill>
          </p:grpSpPr>
          <p:sp>
            <p:nvSpPr>
              <p:cNvPr id="23" name="Freeform 42">
                <a:extLst>
                  <a:ext uri="{FF2B5EF4-FFF2-40B4-BE49-F238E27FC236}">
                    <a16:creationId xmlns:a16="http://schemas.microsoft.com/office/drawing/2014/main" id="{20C26C01-7534-4125-BF23-BBD33BB48584}"/>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24" name="Freeform 43">
                <a:extLst>
                  <a:ext uri="{FF2B5EF4-FFF2-40B4-BE49-F238E27FC236}">
                    <a16:creationId xmlns:a16="http://schemas.microsoft.com/office/drawing/2014/main" id="{9F9A0F35-38DE-4039-B800-BB77238F645D}"/>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25" name="Freeform 44">
                <a:extLst>
                  <a:ext uri="{FF2B5EF4-FFF2-40B4-BE49-F238E27FC236}">
                    <a16:creationId xmlns:a16="http://schemas.microsoft.com/office/drawing/2014/main" id="{F941E295-37DE-42B6-9E9D-BCC47A64D15D}"/>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26" name="Freeform 45">
                <a:extLst>
                  <a:ext uri="{FF2B5EF4-FFF2-40B4-BE49-F238E27FC236}">
                    <a16:creationId xmlns:a16="http://schemas.microsoft.com/office/drawing/2014/main" id="{2CA6C9FB-A752-4394-9642-5CB05DA00135}"/>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sp>
          <p:nvSpPr>
            <p:cNvPr id="33" name="TextBox 32">
              <a:extLst>
                <a:ext uri="{FF2B5EF4-FFF2-40B4-BE49-F238E27FC236}">
                  <a16:creationId xmlns:a16="http://schemas.microsoft.com/office/drawing/2014/main" id="{6F2BD34D-E735-40E3-9238-B98CB34B1CEF}"/>
                </a:ext>
              </a:extLst>
            </p:cNvPr>
            <p:cNvSpPr txBox="1"/>
            <p:nvPr/>
          </p:nvSpPr>
          <p:spPr>
            <a:xfrm>
              <a:off x="10264433" y="2775969"/>
              <a:ext cx="154739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(Telemetry &amp; device state)</a:t>
              </a:r>
            </a:p>
          </p:txBody>
        </p:sp>
        <p:grpSp>
          <p:nvGrpSpPr>
            <p:cNvPr id="34" name="Group 33">
              <a:extLst>
                <a:ext uri="{FF2B5EF4-FFF2-40B4-BE49-F238E27FC236}">
                  <a16:creationId xmlns:a16="http://schemas.microsoft.com/office/drawing/2014/main" id="{AE724465-5BCB-4054-AFE3-491B228CE3FB}"/>
                </a:ext>
              </a:extLst>
            </p:cNvPr>
            <p:cNvGrpSpPr/>
            <p:nvPr/>
          </p:nvGrpSpPr>
          <p:grpSpPr>
            <a:xfrm>
              <a:off x="10717573" y="2152529"/>
              <a:ext cx="641116" cy="552594"/>
              <a:chOff x="8376458" y="5925518"/>
              <a:chExt cx="1045926" cy="901512"/>
            </a:xfrm>
            <a:noFill/>
          </p:grpSpPr>
          <p:sp>
            <p:nvSpPr>
              <p:cNvPr id="35" name="Star: 4 Points 8">
                <a:extLst>
                  <a:ext uri="{FF2B5EF4-FFF2-40B4-BE49-F238E27FC236}">
                    <a16:creationId xmlns:a16="http://schemas.microsoft.com/office/drawing/2014/main" id="{F23EBF84-47BE-4FC0-93F2-9D2477A9577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Star: 4 Points 8">
                <a:extLst>
                  <a:ext uri="{FF2B5EF4-FFF2-40B4-BE49-F238E27FC236}">
                    <a16:creationId xmlns:a16="http://schemas.microsoft.com/office/drawing/2014/main" id="{BED6C14A-4F78-4ABB-8C4C-1D36B2FC3419}"/>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9808A8A9-ACB6-4495-8CAD-EBCA963C304F}"/>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9">
                <a:extLst>
                  <a:ext uri="{FF2B5EF4-FFF2-40B4-BE49-F238E27FC236}">
                    <a16:creationId xmlns:a16="http://schemas.microsoft.com/office/drawing/2014/main" id="{0335366F-C8AA-4F8A-91E0-8BA396A814B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A598752A-1B39-4A40-9104-EAB037D73B4C}"/>
                </a:ext>
              </a:extLst>
            </p:cNvPr>
            <p:cNvSpPr txBox="1"/>
            <p:nvPr/>
          </p:nvSpPr>
          <p:spPr>
            <a:xfrm>
              <a:off x="8930469" y="2775969"/>
              <a:ext cx="107784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Storm on Azure HDInsight</a:t>
              </a:r>
            </a:p>
          </p:txBody>
        </p:sp>
        <p:sp>
          <p:nvSpPr>
            <p:cNvPr id="40" name="TextBox 39">
              <a:extLst>
                <a:ext uri="{FF2B5EF4-FFF2-40B4-BE49-F238E27FC236}">
                  <a16:creationId xmlns:a16="http://schemas.microsoft.com/office/drawing/2014/main" id="{BA55994B-6E01-4F1F-82BC-18254A900F06}"/>
                </a:ext>
              </a:extLst>
            </p:cNvPr>
            <p:cNvSpPr txBox="1"/>
            <p:nvPr/>
          </p:nvSpPr>
          <p:spPr>
            <a:xfrm>
              <a:off x="8930469" y="4146528"/>
              <a:ext cx="1077846"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 (archival)</a:t>
              </a:r>
            </a:p>
          </p:txBody>
        </p:sp>
        <p:sp>
          <p:nvSpPr>
            <p:cNvPr id="41" name="TextBox 40">
              <a:extLst>
                <a:ext uri="{FF2B5EF4-FFF2-40B4-BE49-F238E27FC236}">
                  <a16:creationId xmlns:a16="http://schemas.microsoft.com/office/drawing/2014/main" id="{43051842-C848-46C8-AB5F-D983E53EE7E5}"/>
                </a:ext>
              </a:extLst>
            </p:cNvPr>
            <p:cNvSpPr txBox="1"/>
            <p:nvPr/>
          </p:nvSpPr>
          <p:spPr>
            <a:xfrm>
              <a:off x="10338456" y="3942443"/>
              <a:ext cx="1399350" cy="263149"/>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Web Jobs (Change feed processor)</a:t>
              </a:r>
            </a:p>
          </p:txBody>
        </p:sp>
        <p:sp>
          <p:nvSpPr>
            <p:cNvPr id="42" name="TextBox 41">
              <a:extLst>
                <a:ext uri="{FF2B5EF4-FFF2-40B4-BE49-F238E27FC236}">
                  <a16:creationId xmlns:a16="http://schemas.microsoft.com/office/drawing/2014/main" id="{945CDD16-CC56-4DD8-81DE-08BDD30EAEE7}"/>
                </a:ext>
              </a:extLst>
            </p:cNvPr>
            <p:cNvSpPr txBox="1"/>
            <p:nvPr/>
          </p:nvSpPr>
          <p:spPr>
            <a:xfrm>
              <a:off x="10338456" y="5078446"/>
              <a:ext cx="1399350" cy="131574"/>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Logic apps</a:t>
              </a:r>
            </a:p>
          </p:txBody>
        </p:sp>
        <p:sp>
          <p:nvSpPr>
            <p:cNvPr id="44" name="TextBox 43">
              <a:extLst>
                <a:ext uri="{FF2B5EF4-FFF2-40B4-BE49-F238E27FC236}">
                  <a16:creationId xmlns:a16="http://schemas.microsoft.com/office/drawing/2014/main" id="{CD626B19-56CC-48FF-88F5-943F46576DCB}"/>
                </a:ext>
              </a:extLst>
            </p:cNvPr>
            <p:cNvSpPr txBox="1"/>
            <p:nvPr/>
          </p:nvSpPr>
          <p:spPr>
            <a:xfrm>
              <a:off x="7582602" y="2775969"/>
              <a:ext cx="1077846" cy="131574"/>
            </a:xfrm>
            <a:prstGeom prst="rect">
              <a:avLst/>
            </a:prstGeom>
            <a:no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IoT Hub</a:t>
              </a:r>
            </a:p>
          </p:txBody>
        </p:sp>
        <p:grpSp>
          <p:nvGrpSpPr>
            <p:cNvPr id="45" name="Group 44">
              <a:extLst>
                <a:ext uri="{FF2B5EF4-FFF2-40B4-BE49-F238E27FC236}">
                  <a16:creationId xmlns:a16="http://schemas.microsoft.com/office/drawing/2014/main" id="{FA42559B-EF8F-4BAC-875A-2375EC156DCB}"/>
                </a:ext>
              </a:extLst>
            </p:cNvPr>
            <p:cNvGrpSpPr/>
            <p:nvPr/>
          </p:nvGrpSpPr>
          <p:grpSpPr>
            <a:xfrm>
              <a:off x="9226218" y="3631474"/>
              <a:ext cx="473648" cy="422366"/>
              <a:chOff x="2488012" y="1320237"/>
              <a:chExt cx="4696415" cy="4187934"/>
            </a:xfrm>
          </p:grpSpPr>
          <p:sp>
            <p:nvSpPr>
              <p:cNvPr id="46" name="Hexagon 45">
                <a:extLst>
                  <a:ext uri="{FF2B5EF4-FFF2-40B4-BE49-F238E27FC236}">
                    <a16:creationId xmlns:a16="http://schemas.microsoft.com/office/drawing/2014/main" id="{A4256B50-EAE2-4630-8F84-D2DD2BD8EBD8}"/>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47" name="Snip Single Corner Rectangle 26">
                <a:extLst>
                  <a:ext uri="{FF2B5EF4-FFF2-40B4-BE49-F238E27FC236}">
                    <a16:creationId xmlns:a16="http://schemas.microsoft.com/office/drawing/2014/main" id="{7F2EC39B-3357-4F9A-B796-709BD33DD627}"/>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050145EC-AB68-4A4C-A781-CF4CE2DBF6A9}"/>
                  </a:ext>
                </a:extLst>
              </p:cNvPr>
              <p:cNvGrpSpPr/>
              <p:nvPr/>
            </p:nvGrpSpPr>
            <p:grpSpPr>
              <a:xfrm>
                <a:off x="4271145" y="2716507"/>
                <a:ext cx="790235" cy="1472560"/>
                <a:chOff x="4917030" y="1019829"/>
                <a:chExt cx="123056" cy="229308"/>
              </a:xfrm>
            </p:grpSpPr>
            <p:sp>
              <p:nvSpPr>
                <p:cNvPr id="50" name="Freeform: Shape 49">
                  <a:extLst>
                    <a:ext uri="{FF2B5EF4-FFF2-40B4-BE49-F238E27FC236}">
                      <a16:creationId xmlns:a16="http://schemas.microsoft.com/office/drawing/2014/main" id="{C1A694EE-50B0-4787-9B26-52355B70B9B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C298285B-4C91-4C93-9F5B-3CF1D169659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7E6B0F01-E004-47A6-A2BE-B2743583CD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7496A998-2B2A-45A3-B219-21E27939D47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Right Triangle 48">
                <a:extLst>
                  <a:ext uri="{FF2B5EF4-FFF2-40B4-BE49-F238E27FC236}">
                    <a16:creationId xmlns:a16="http://schemas.microsoft.com/office/drawing/2014/main" id="{D22FEB6D-14DD-4F5E-85DB-07F68EAF9861}"/>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54" name="Group 53">
              <a:extLst>
                <a:ext uri="{FF2B5EF4-FFF2-40B4-BE49-F238E27FC236}">
                  <a16:creationId xmlns:a16="http://schemas.microsoft.com/office/drawing/2014/main" id="{0084C9E6-0348-4B37-82D4-1A982628636A}"/>
                </a:ext>
              </a:extLst>
            </p:cNvPr>
            <p:cNvGrpSpPr/>
            <p:nvPr/>
          </p:nvGrpSpPr>
          <p:grpSpPr>
            <a:xfrm>
              <a:off x="10834782" y="3434750"/>
              <a:ext cx="365487" cy="365487"/>
              <a:chOff x="4199876" y="4606668"/>
              <a:chExt cx="596892" cy="596892"/>
            </a:xfrm>
            <a:noFill/>
          </p:grpSpPr>
          <p:sp>
            <p:nvSpPr>
              <p:cNvPr id="55" name="Freeform 220">
                <a:extLst>
                  <a:ext uri="{FF2B5EF4-FFF2-40B4-BE49-F238E27FC236}">
                    <a16:creationId xmlns:a16="http://schemas.microsoft.com/office/drawing/2014/main" id="{8C778B82-1AD2-4994-8FDD-CAFB1CC8805F}"/>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7D092BAA-32FB-44AF-A002-2EE8B7148938}"/>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7" name="Freeform: Shape 56">
                <a:extLst>
                  <a:ext uri="{FF2B5EF4-FFF2-40B4-BE49-F238E27FC236}">
                    <a16:creationId xmlns:a16="http://schemas.microsoft.com/office/drawing/2014/main" id="{F8A71545-FB70-4DD7-BF4E-83983B90E9B1}"/>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8" name="Freeform: Shape 57">
                <a:extLst>
                  <a:ext uri="{FF2B5EF4-FFF2-40B4-BE49-F238E27FC236}">
                    <a16:creationId xmlns:a16="http://schemas.microsoft.com/office/drawing/2014/main" id="{168C205F-30DC-46CB-99CB-A72EFED1D55E}"/>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a:endParaRPr lang="en-US"/>
              </a:p>
            </p:txBody>
          </p:sp>
          <p:sp>
            <p:nvSpPr>
              <p:cNvPr id="59" name="Freeform 220">
                <a:extLst>
                  <a:ext uri="{FF2B5EF4-FFF2-40B4-BE49-F238E27FC236}">
                    <a16:creationId xmlns:a16="http://schemas.microsoft.com/office/drawing/2014/main" id="{C2B5A509-FA84-4D47-B80B-8AE918E7855A}"/>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220">
                <a:extLst>
                  <a:ext uri="{FF2B5EF4-FFF2-40B4-BE49-F238E27FC236}">
                    <a16:creationId xmlns:a16="http://schemas.microsoft.com/office/drawing/2014/main" id="{D89BA869-235D-43B0-A3F7-CBB3B3CA3029}"/>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220">
                <a:extLst>
                  <a:ext uri="{FF2B5EF4-FFF2-40B4-BE49-F238E27FC236}">
                    <a16:creationId xmlns:a16="http://schemas.microsoft.com/office/drawing/2014/main" id="{ED9095B9-D0DA-41C8-999B-7E8FEE7B0F22}"/>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Graphic 3" descr="Gears">
              <a:extLst>
                <a:ext uri="{FF2B5EF4-FFF2-40B4-BE49-F238E27FC236}">
                  <a16:creationId xmlns:a16="http://schemas.microsoft.com/office/drawing/2014/main" id="{5B7653FE-AD5B-4148-A35B-F8871DDA8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000">
              <a:off x="10909629" y="3557190"/>
              <a:ext cx="408974" cy="408974"/>
            </a:xfrm>
            <a:prstGeom prst="rect">
              <a:avLst/>
            </a:prstGeom>
          </p:spPr>
        </p:pic>
        <p:grpSp>
          <p:nvGrpSpPr>
            <p:cNvPr id="62" name="Group 61">
              <a:extLst>
                <a:ext uri="{FF2B5EF4-FFF2-40B4-BE49-F238E27FC236}">
                  <a16:creationId xmlns:a16="http://schemas.microsoft.com/office/drawing/2014/main" id="{4DDC9DA9-08E0-44C9-BF2B-98F71B273655}"/>
                </a:ext>
              </a:extLst>
            </p:cNvPr>
            <p:cNvGrpSpPr/>
            <p:nvPr/>
          </p:nvGrpSpPr>
          <p:grpSpPr>
            <a:xfrm>
              <a:off x="7820684" y="2235378"/>
              <a:ext cx="423233" cy="437465"/>
              <a:chOff x="6175919" y="4051028"/>
              <a:chExt cx="248788" cy="257154"/>
            </a:xfrm>
          </p:grpSpPr>
          <p:sp>
            <p:nvSpPr>
              <p:cNvPr id="63" name="Freeform: Shape 526">
                <a:extLst>
                  <a:ext uri="{FF2B5EF4-FFF2-40B4-BE49-F238E27FC236}">
                    <a16:creationId xmlns:a16="http://schemas.microsoft.com/office/drawing/2014/main" id="{F93AC1B9-B25D-4998-ABBF-E8982FDE7DFD}"/>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527">
                <a:extLst>
                  <a:ext uri="{FF2B5EF4-FFF2-40B4-BE49-F238E27FC236}">
                    <a16:creationId xmlns:a16="http://schemas.microsoft.com/office/drawing/2014/main" id="{12C936EF-EA21-475C-9A13-343247E6B557}"/>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529">
                <a:extLst>
                  <a:ext uri="{FF2B5EF4-FFF2-40B4-BE49-F238E27FC236}">
                    <a16:creationId xmlns:a16="http://schemas.microsoft.com/office/drawing/2014/main" id="{6446A768-C5BE-4CE2-90E5-131E9679556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530">
                <a:extLst>
                  <a:ext uri="{FF2B5EF4-FFF2-40B4-BE49-F238E27FC236}">
                    <a16:creationId xmlns:a16="http://schemas.microsoft.com/office/drawing/2014/main" id="{81584ADE-C8DC-4662-9716-12D2382CA9B5}"/>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531">
                <a:extLst>
                  <a:ext uri="{FF2B5EF4-FFF2-40B4-BE49-F238E27FC236}">
                    <a16:creationId xmlns:a16="http://schemas.microsoft.com/office/drawing/2014/main" id="{34ECEEC7-C53D-4F6E-A4D1-E6134FCFB2D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532">
                <a:extLst>
                  <a:ext uri="{FF2B5EF4-FFF2-40B4-BE49-F238E27FC236}">
                    <a16:creationId xmlns:a16="http://schemas.microsoft.com/office/drawing/2014/main" id="{093E18A4-9DA3-418D-AFA5-E4EB94EDF2A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Shape 524">
                <a:extLst>
                  <a:ext uri="{FF2B5EF4-FFF2-40B4-BE49-F238E27FC236}">
                    <a16:creationId xmlns:a16="http://schemas.microsoft.com/office/drawing/2014/main" id="{9CEAEEF5-F606-4ADC-938F-47524C61F4F8}"/>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Shape 533">
                <a:extLst>
                  <a:ext uri="{FF2B5EF4-FFF2-40B4-BE49-F238E27FC236}">
                    <a16:creationId xmlns:a16="http://schemas.microsoft.com/office/drawing/2014/main" id="{DD2CF118-1436-41A3-89EA-2EFB20C90FC8}"/>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2" name="Straight Arrow Connector 71">
              <a:extLst>
                <a:ext uri="{FF2B5EF4-FFF2-40B4-BE49-F238E27FC236}">
                  <a16:creationId xmlns:a16="http://schemas.microsoft.com/office/drawing/2014/main" id="{E0BE640A-10BA-4932-B127-431BDEA28B48}"/>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CB14BD8B-9236-44DD-9984-D6AF61BFE124}"/>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6" name="Group 25">
              <a:extLst>
                <a:ext uri="{FF2B5EF4-FFF2-40B4-BE49-F238E27FC236}">
                  <a16:creationId xmlns:a16="http://schemas.microsoft.com/office/drawing/2014/main" id="{2CB5C698-3BAA-47BC-A00C-F4C93C467660}"/>
                </a:ext>
              </a:extLst>
            </p:cNvPr>
            <p:cNvGrpSpPr>
              <a:grpSpLocks noChangeAspect="1"/>
            </p:cNvGrpSpPr>
            <p:nvPr/>
          </p:nvGrpSpPr>
          <p:grpSpPr bwMode="auto">
            <a:xfrm>
              <a:off x="10899969" y="4583467"/>
              <a:ext cx="447021" cy="438081"/>
              <a:chOff x="6108" y="2220"/>
              <a:chExt cx="150" cy="147"/>
            </a:xfrm>
          </p:grpSpPr>
          <p:sp>
            <p:nvSpPr>
              <p:cNvPr id="77" name="Freeform 26">
                <a:extLst>
                  <a:ext uri="{FF2B5EF4-FFF2-40B4-BE49-F238E27FC236}">
                    <a16:creationId xmlns:a16="http://schemas.microsoft.com/office/drawing/2014/main" id="{412F4206-14B0-4AC9-A3AA-882F825C0011}"/>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78" name="Freeform 27">
                <a:extLst>
                  <a:ext uri="{FF2B5EF4-FFF2-40B4-BE49-F238E27FC236}">
                    <a16:creationId xmlns:a16="http://schemas.microsoft.com/office/drawing/2014/main" id="{DB921BA0-86AF-4C1C-A0C3-0BF426987F81}"/>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79" name="Freeform 28">
                <a:extLst>
                  <a:ext uri="{FF2B5EF4-FFF2-40B4-BE49-F238E27FC236}">
                    <a16:creationId xmlns:a16="http://schemas.microsoft.com/office/drawing/2014/main" id="{71A1FAE7-2AF9-4826-B8A1-8152A78D1D1F}"/>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80" name="Line 29">
                <a:extLst>
                  <a:ext uri="{FF2B5EF4-FFF2-40B4-BE49-F238E27FC236}">
                    <a16:creationId xmlns:a16="http://schemas.microsoft.com/office/drawing/2014/main" id="{655A07FB-06CD-431E-9049-5ECBFD16C15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81" name="Oval 30">
                <a:extLst>
                  <a:ext uri="{FF2B5EF4-FFF2-40B4-BE49-F238E27FC236}">
                    <a16:creationId xmlns:a16="http://schemas.microsoft.com/office/drawing/2014/main" id="{4D6BF292-F2B6-4677-BDBD-5C19364060A0}"/>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cxnSp>
          <p:nvCxnSpPr>
            <p:cNvPr id="2051" name="Connector: Elbow 2050">
              <a:extLst>
                <a:ext uri="{FF2B5EF4-FFF2-40B4-BE49-F238E27FC236}">
                  <a16:creationId xmlns:a16="http://schemas.microsoft.com/office/drawing/2014/main" id="{05CC4E87-FCB6-4010-A5AB-2587160D7833}"/>
                </a:ext>
              </a:extLst>
            </p:cNvPr>
            <p:cNvCxnSpPr>
              <a:cxnSpLocks/>
              <a:endCxn id="44" idx="2"/>
            </p:cNvCxnSpPr>
            <p:nvPr/>
          </p:nvCxnSpPr>
          <p:spPr>
            <a:xfrm rot="10800000">
              <a:off x="8121526" y="2907543"/>
              <a:ext cx="2593939" cy="1866654"/>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Arrow Connector 87">
              <a:extLst>
                <a:ext uri="{FF2B5EF4-FFF2-40B4-BE49-F238E27FC236}">
                  <a16:creationId xmlns:a16="http://schemas.microsoft.com/office/drawing/2014/main" id="{D1A57905-C7BD-40D2-A95E-F69DD9A46EF9}"/>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E1ED4BAC-D86B-4440-B0A4-D5620894DCAA}"/>
                </a:ext>
              </a:extLst>
            </p:cNvPr>
            <p:cNvCxnSpPr>
              <a:cxnSpLocks/>
              <a:stCxn id="41" idx="1"/>
              <a:endCxn id="33" idx="1"/>
            </p:cNvCxnSpPr>
            <p:nvPr/>
          </p:nvCxnSpPr>
          <p:spPr>
            <a:xfrm rot="10800000">
              <a:off x="10653967" y="2641356"/>
              <a:ext cx="124931" cy="978136"/>
            </a:xfrm>
            <a:prstGeom prst="bentConnector3">
              <a:avLst>
                <a:gd name="adj1" fmla="val 40882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6984656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4168797-8783-4C8F-A82D-070774992041}"/>
              </a:ext>
            </a:extLst>
          </p:cNvPr>
          <p:cNvGrpSpPr/>
          <p:nvPr/>
        </p:nvGrpSpPr>
        <p:grpSpPr>
          <a:xfrm>
            <a:off x="404567" y="5589451"/>
            <a:ext cx="962110" cy="917455"/>
            <a:chOff x="4709976" y="-525012"/>
            <a:chExt cx="1099004" cy="1047995"/>
          </a:xfrm>
        </p:grpSpPr>
        <p:pic>
          <p:nvPicPr>
            <p:cNvPr id="9" name="Picture 14" descr="https://d3pprwtscvzu47.cloudfront.net/nextgamesvanilla/ng_assets_251016/twd-logo-2016.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09976" y="-525012"/>
              <a:ext cx="1099004" cy="1047995"/>
            </a:xfrm>
            <a:prstGeom prst="rect">
              <a:avLst/>
            </a:prstGeom>
            <a:noFill/>
          </p:spPr>
        </p:pic>
        <p:pic>
          <p:nvPicPr>
            <p:cNvPr id="13" name="Picture 14" descr="https://d3pprwtscvzu47.cloudfront.net/nextgamesvanilla/ng_assets_251016/twd-logo-2016.png">
              <a:extLst>
                <a:ext uri="{FF2B5EF4-FFF2-40B4-BE49-F238E27FC236}">
                  <a16:creationId xmlns:a16="http://schemas.microsoft.com/office/drawing/2014/main" id="{3A3424DE-68E1-4CFB-91CE-93FE42D73E2B}"/>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bwMode="auto">
            <a:xfrm>
              <a:off x="4709976" y="-525012"/>
              <a:ext cx="1099004" cy="263755"/>
            </a:xfrm>
            <a:prstGeom prst="rect">
              <a:avLst/>
            </a:prstGeom>
            <a:noFill/>
          </p:spPr>
        </p:pic>
      </p:grpSp>
      <p:sp>
        <p:nvSpPr>
          <p:cNvPr id="3" name="Text Placeholder 2"/>
          <p:cNvSpPr>
            <a:spLocks noGrp="1"/>
          </p:cNvSpPr>
          <p:nvPr>
            <p:ph type="body" sz="quarter" idx="10"/>
          </p:nvPr>
        </p:nvSpPr>
        <p:spPr>
          <a:xfrm>
            <a:off x="269240" y="1760022"/>
            <a:ext cx="5265119" cy="1879938"/>
          </a:xfrm>
        </p:spPr>
        <p:txBody>
          <a:bodyPr/>
          <a:lstStyle/>
          <a:p>
            <a:pPr>
              <a:spcAft>
                <a:spcPts val="0"/>
              </a:spcAft>
            </a:pPr>
            <a:r>
              <a:rPr lang="en-US" sz="1600">
                <a:solidFill>
                  <a:srgbClr val="0177D7"/>
                </a:solidFill>
                <a:latin typeface="Segoe UI Semilight" charset="0"/>
                <a:ea typeface="Segoe UI Semilight" charset="0"/>
                <a:cs typeface="Segoe UI Semilight" charset="0"/>
              </a:rPr>
              <a:t>Need for a DB that to seamlessly respond to massive scale and performance demands</a:t>
            </a:r>
          </a:p>
          <a:p>
            <a:pPr lvl="1">
              <a:spcBef>
                <a:spcPts val="1600"/>
              </a:spcBef>
              <a:spcAft>
                <a:spcPts val="0"/>
              </a:spcAft>
            </a:pPr>
            <a:r>
              <a:rPr lang="en-US" sz="1600">
                <a:latin typeface="Segoe UI Semilight" charset="0"/>
                <a:ea typeface="Segoe UI Semilight" charset="0"/>
                <a:cs typeface="Segoe UI Semilight" charset="0"/>
              </a:rPr>
              <a:t>Multi-player game play with low latency</a:t>
            </a:r>
          </a:p>
          <a:p>
            <a:pPr lvl="1">
              <a:spcBef>
                <a:spcPts val="1000"/>
              </a:spcBef>
              <a:spcAft>
                <a:spcPts val="0"/>
              </a:spcAft>
            </a:pPr>
            <a:r>
              <a:rPr lang="en-US" sz="1600">
                <a:latin typeface="Segoe UI Semilight" charset="0"/>
                <a:ea typeface="Segoe UI Semilight" charset="0"/>
                <a:cs typeface="Segoe UI Semilight" charset="0"/>
              </a:rPr>
              <a:t>Instant capacity scaling from launch onward</a:t>
            </a:r>
          </a:p>
          <a:p>
            <a:pPr lvl="1">
              <a:spcBef>
                <a:spcPts val="1000"/>
              </a:spcBef>
              <a:spcAft>
                <a:spcPts val="0"/>
              </a:spcAft>
            </a:pPr>
            <a:r>
              <a:rPr lang="en-US" sz="1600">
                <a:latin typeface="Segoe UI Semilight" charset="0"/>
                <a:ea typeface="Segoe UI Semilight" charset="0"/>
                <a:cs typeface="Segoe UI Semilight" charset="0"/>
              </a:rPr>
              <a:t>Uninterrupted global user experience </a:t>
            </a:r>
          </a:p>
        </p:txBody>
      </p:sp>
      <p:sp>
        <p:nvSpPr>
          <p:cNvPr id="2" name="Title 1"/>
          <p:cNvSpPr>
            <a:spLocks noGrp="1"/>
          </p:cNvSpPr>
          <p:nvPr>
            <p:ph type="title"/>
          </p:nvPr>
        </p:nvSpPr>
        <p:spPr>
          <a:xfrm>
            <a:off x="269240" y="289511"/>
            <a:ext cx="5265119" cy="1617666"/>
          </a:xfrm>
        </p:spPr>
        <p:txBody>
          <a:bodyPr/>
          <a:lstStyle/>
          <a:p>
            <a:r>
              <a:rPr lang="en-US"/>
              <a:t>Next Games RPG springs to life with Azure Cosmos DB</a:t>
            </a:r>
            <a:br>
              <a:rPr lang="en-US"/>
            </a:br>
            <a:endParaRPr lang="en-US"/>
          </a:p>
        </p:txBody>
      </p:sp>
      <p:grpSp>
        <p:nvGrpSpPr>
          <p:cNvPr id="4" name="Group 3"/>
          <p:cNvGrpSpPr/>
          <p:nvPr/>
        </p:nvGrpSpPr>
        <p:grpSpPr>
          <a:xfrm>
            <a:off x="6608516" y="1663058"/>
            <a:ext cx="5230245" cy="3421686"/>
            <a:chOff x="6608516" y="1663058"/>
            <a:chExt cx="5230245" cy="3421686"/>
          </a:xfrm>
        </p:grpSpPr>
        <p:cxnSp>
          <p:nvCxnSpPr>
            <p:cNvPr id="63" name="Straight Arrow Connector 62">
              <a:extLst>
                <a:ext uri="{FF2B5EF4-FFF2-40B4-BE49-F238E27FC236}">
                  <a16:creationId xmlns:a16="http://schemas.microsoft.com/office/drawing/2014/main" id="{335CBB84-5282-487B-8378-46FBB8611FCE}"/>
                </a:ext>
              </a:extLst>
            </p:cNvPr>
            <p:cNvCxnSpPr>
              <a:cxnSpLocks/>
            </p:cNvCxnSpPr>
            <p:nvPr/>
          </p:nvCxnSpPr>
          <p:spPr>
            <a:xfrm>
              <a:off x="6924977" y="3189142"/>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Arrow Connector 63">
              <a:extLst>
                <a:ext uri="{FF2B5EF4-FFF2-40B4-BE49-F238E27FC236}">
                  <a16:creationId xmlns:a16="http://schemas.microsoft.com/office/drawing/2014/main" id="{8D1A338B-59CC-49E9-802B-0E5142FFBFF0}"/>
                </a:ext>
              </a:extLst>
            </p:cNvPr>
            <p:cNvCxnSpPr>
              <a:cxnSpLocks/>
            </p:cNvCxnSpPr>
            <p:nvPr/>
          </p:nvCxnSpPr>
          <p:spPr>
            <a:xfrm>
              <a:off x="7861312" y="3189142"/>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Arrow Connector 64">
              <a:extLst>
                <a:ext uri="{FF2B5EF4-FFF2-40B4-BE49-F238E27FC236}">
                  <a16:creationId xmlns:a16="http://schemas.microsoft.com/office/drawing/2014/main" id="{EFF8FBF7-4A50-4644-AB42-9FECE59904F0}"/>
                </a:ext>
              </a:extLst>
            </p:cNvPr>
            <p:cNvCxnSpPr>
              <a:cxnSpLocks/>
            </p:cNvCxnSpPr>
            <p:nvPr/>
          </p:nvCxnSpPr>
          <p:spPr>
            <a:xfrm>
              <a:off x="9005395" y="3189142"/>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96F4A358-6625-4E44-9E0A-4BF525DD24B6}"/>
                </a:ext>
              </a:extLst>
            </p:cNvPr>
            <p:cNvCxnSpPr>
              <a:cxnSpLocks/>
            </p:cNvCxnSpPr>
            <p:nvPr/>
          </p:nvCxnSpPr>
          <p:spPr>
            <a:xfrm>
              <a:off x="10301156" y="3189142"/>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7" name="TextBox 66">
              <a:extLst>
                <a:ext uri="{FF2B5EF4-FFF2-40B4-BE49-F238E27FC236}">
                  <a16:creationId xmlns:a16="http://schemas.microsoft.com/office/drawing/2014/main" id="{7CD82196-43F9-42AE-8147-85103C4D3CBB}"/>
                </a:ext>
              </a:extLst>
            </p:cNvPr>
            <p:cNvSpPr txBox="1"/>
            <p:nvPr/>
          </p:nvSpPr>
          <p:spPr>
            <a:xfrm>
              <a:off x="8062199" y="3408878"/>
              <a:ext cx="1100103"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API Apps (Game backend)</a:t>
              </a:r>
            </a:p>
          </p:txBody>
        </p:sp>
        <p:sp>
          <p:nvSpPr>
            <p:cNvPr id="68" name="TextBox 67">
              <a:extLst>
                <a:ext uri="{FF2B5EF4-FFF2-40B4-BE49-F238E27FC236}">
                  <a16:creationId xmlns:a16="http://schemas.microsoft.com/office/drawing/2014/main" id="{E3285238-85F7-4820-933C-3D8EEBCD46BB}"/>
                </a:ext>
              </a:extLst>
            </p:cNvPr>
            <p:cNvSpPr txBox="1"/>
            <p:nvPr/>
          </p:nvSpPr>
          <p:spPr>
            <a:xfrm>
              <a:off x="9239830" y="3408878"/>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(Game database)</a:t>
              </a:r>
            </a:p>
          </p:txBody>
        </p:sp>
        <p:sp>
          <p:nvSpPr>
            <p:cNvPr id="69" name="TextBox 68">
              <a:extLst>
                <a:ext uri="{FF2B5EF4-FFF2-40B4-BE49-F238E27FC236}">
                  <a16:creationId xmlns:a16="http://schemas.microsoft.com/office/drawing/2014/main" id="{DD3561C0-0A79-4827-9BAF-40074A540135}"/>
                </a:ext>
              </a:extLst>
            </p:cNvPr>
            <p:cNvSpPr txBox="1"/>
            <p:nvPr/>
          </p:nvSpPr>
          <p:spPr>
            <a:xfrm>
              <a:off x="10545036" y="3408878"/>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HDInsight (Game analytics)</a:t>
              </a:r>
            </a:p>
          </p:txBody>
        </p:sp>
        <p:sp>
          <p:nvSpPr>
            <p:cNvPr id="70" name="TextBox 69">
              <a:extLst>
                <a:ext uri="{FF2B5EF4-FFF2-40B4-BE49-F238E27FC236}">
                  <a16:creationId xmlns:a16="http://schemas.microsoft.com/office/drawing/2014/main" id="{F2CCD287-C599-4C0B-849B-D36E57BD8E47}"/>
                </a:ext>
              </a:extLst>
            </p:cNvPr>
            <p:cNvSpPr txBox="1"/>
            <p:nvPr/>
          </p:nvSpPr>
          <p:spPr>
            <a:xfrm>
              <a:off x="10418225" y="4700023"/>
              <a:ext cx="1420536"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Notification Hub (Push notifications)</a:t>
              </a:r>
            </a:p>
          </p:txBody>
        </p:sp>
        <p:sp>
          <p:nvSpPr>
            <p:cNvPr id="71" name="TextBox 70">
              <a:extLst>
                <a:ext uri="{FF2B5EF4-FFF2-40B4-BE49-F238E27FC236}">
                  <a16:creationId xmlns:a16="http://schemas.microsoft.com/office/drawing/2014/main" id="{745D76AA-79D0-4831-9B89-565B1923C089}"/>
                </a:ext>
              </a:extLst>
            </p:cNvPr>
            <p:cNvSpPr txBox="1"/>
            <p:nvPr/>
          </p:nvSpPr>
          <p:spPr>
            <a:xfrm>
              <a:off x="9288111" y="4700023"/>
              <a:ext cx="1089242"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cxnSp>
          <p:nvCxnSpPr>
            <p:cNvPr id="72" name="Straight Arrow Connector 71">
              <a:extLst>
                <a:ext uri="{FF2B5EF4-FFF2-40B4-BE49-F238E27FC236}">
                  <a16:creationId xmlns:a16="http://schemas.microsoft.com/office/drawing/2014/main" id="{389A0842-2A16-4655-BFBA-4CAD6DDCAE13}"/>
                </a:ext>
              </a:extLst>
            </p:cNvPr>
            <p:cNvCxnSpPr>
              <a:cxnSpLocks/>
            </p:cNvCxnSpPr>
            <p:nvPr/>
          </p:nvCxnSpPr>
          <p:spPr>
            <a:xfrm>
              <a:off x="10301156" y="4438277"/>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Arrow Connector 72">
              <a:extLst>
                <a:ext uri="{FF2B5EF4-FFF2-40B4-BE49-F238E27FC236}">
                  <a16:creationId xmlns:a16="http://schemas.microsoft.com/office/drawing/2014/main" id="{2285A922-F00B-4862-BCF4-0CCD1351C798}"/>
                </a:ext>
              </a:extLst>
            </p:cNvPr>
            <p:cNvCxnSpPr>
              <a:cxnSpLocks/>
            </p:cNvCxnSpPr>
            <p:nvPr/>
          </p:nvCxnSpPr>
          <p:spPr>
            <a:xfrm>
              <a:off x="9832732" y="3861218"/>
              <a:ext cx="0" cy="2617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Arrow Connector 73">
              <a:extLst>
                <a:ext uri="{FF2B5EF4-FFF2-40B4-BE49-F238E27FC236}">
                  <a16:creationId xmlns:a16="http://schemas.microsoft.com/office/drawing/2014/main" id="{E2560467-4600-4D3F-875E-572A586D98A5}"/>
                </a:ext>
              </a:extLst>
            </p:cNvPr>
            <p:cNvCxnSpPr>
              <a:cxnSpLocks/>
            </p:cNvCxnSpPr>
            <p:nvPr/>
          </p:nvCxnSpPr>
          <p:spPr>
            <a:xfrm>
              <a:off x="10301156" y="1934564"/>
              <a:ext cx="401775" cy="0"/>
            </a:xfrm>
            <a:prstGeom prst="straightConnector1">
              <a:avLst/>
            </a:prstGeom>
            <a:noFill/>
            <a:ln w="19050" cap="sq">
              <a:solidFill>
                <a:schemeClr val="bg1">
                  <a:lumMod val="50000"/>
                </a:schemeClr>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Connector: Elbow 74">
              <a:extLst>
                <a:ext uri="{FF2B5EF4-FFF2-40B4-BE49-F238E27FC236}">
                  <a16:creationId xmlns:a16="http://schemas.microsoft.com/office/drawing/2014/main" id="{08A7AB2E-8212-479A-BC18-27D1E5897493}"/>
                </a:ext>
              </a:extLst>
            </p:cNvPr>
            <p:cNvCxnSpPr/>
            <p:nvPr/>
          </p:nvCxnSpPr>
          <p:spPr>
            <a:xfrm rot="5400000" flipH="1" flipV="1">
              <a:off x="8516375" y="2010110"/>
              <a:ext cx="971550" cy="739558"/>
            </a:xfrm>
            <a:prstGeom prst="bentConnector3">
              <a:avLst>
                <a:gd name="adj1" fmla="val 993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6" name="Group 75">
              <a:extLst>
                <a:ext uri="{FF2B5EF4-FFF2-40B4-BE49-F238E27FC236}">
                  <a16:creationId xmlns:a16="http://schemas.microsoft.com/office/drawing/2014/main" id="{0A7B0578-5E4C-402B-B7C6-07903AA85CF1}"/>
                </a:ext>
              </a:extLst>
            </p:cNvPr>
            <p:cNvGrpSpPr/>
            <p:nvPr/>
          </p:nvGrpSpPr>
          <p:grpSpPr>
            <a:xfrm>
              <a:off x="10860558" y="2943934"/>
              <a:ext cx="535871" cy="397229"/>
              <a:chOff x="-2575176" y="-1203590"/>
              <a:chExt cx="3082012" cy="2284628"/>
            </a:xfrm>
            <a:solidFill>
              <a:schemeClr val="tx2"/>
            </a:solidFill>
          </p:grpSpPr>
          <p:sp>
            <p:nvSpPr>
              <p:cNvPr id="110" name="Freeform 42">
                <a:extLst>
                  <a:ext uri="{FF2B5EF4-FFF2-40B4-BE49-F238E27FC236}">
                    <a16:creationId xmlns:a16="http://schemas.microsoft.com/office/drawing/2014/main" id="{A0E2B17E-7A4D-41B3-8EBC-6C45D27CC88C}"/>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11" name="Freeform 43">
                <a:extLst>
                  <a:ext uri="{FF2B5EF4-FFF2-40B4-BE49-F238E27FC236}">
                    <a16:creationId xmlns:a16="http://schemas.microsoft.com/office/drawing/2014/main" id="{7DADA9C6-B2AB-4CE4-AA46-264739A420A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12" name="Freeform 44">
                <a:extLst>
                  <a:ext uri="{FF2B5EF4-FFF2-40B4-BE49-F238E27FC236}">
                    <a16:creationId xmlns:a16="http://schemas.microsoft.com/office/drawing/2014/main" id="{BD3F0C95-56FC-4835-AF54-892149375AB4}"/>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113" name="Freeform 45">
                <a:extLst>
                  <a:ext uri="{FF2B5EF4-FFF2-40B4-BE49-F238E27FC236}">
                    <a16:creationId xmlns:a16="http://schemas.microsoft.com/office/drawing/2014/main" id="{152EF235-20E5-4F47-8921-D78A3361AF89}"/>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grpSp>
          <p:nvGrpSpPr>
            <p:cNvPr id="77" name="Group 76">
              <a:extLst>
                <a:ext uri="{FF2B5EF4-FFF2-40B4-BE49-F238E27FC236}">
                  <a16:creationId xmlns:a16="http://schemas.microsoft.com/office/drawing/2014/main" id="{39E9A552-E1CC-44C0-98A9-700009E2C87D}"/>
                </a:ext>
              </a:extLst>
            </p:cNvPr>
            <p:cNvGrpSpPr/>
            <p:nvPr/>
          </p:nvGrpSpPr>
          <p:grpSpPr>
            <a:xfrm>
              <a:off x="10915014" y="1663058"/>
              <a:ext cx="426959" cy="380732"/>
              <a:chOff x="2488012" y="1320237"/>
              <a:chExt cx="4696415" cy="4187934"/>
            </a:xfrm>
          </p:grpSpPr>
          <p:sp>
            <p:nvSpPr>
              <p:cNvPr id="102" name="Hexagon 101">
                <a:extLst>
                  <a:ext uri="{FF2B5EF4-FFF2-40B4-BE49-F238E27FC236}">
                    <a16:creationId xmlns:a16="http://schemas.microsoft.com/office/drawing/2014/main" id="{904C0BCA-9796-4C11-A7E1-6175BC443640}"/>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103" name="Snip Single Corner Rectangle 26">
                <a:extLst>
                  <a:ext uri="{FF2B5EF4-FFF2-40B4-BE49-F238E27FC236}">
                    <a16:creationId xmlns:a16="http://schemas.microsoft.com/office/drawing/2014/main" id="{C6E7CF28-60DD-41E1-8C6A-5CDD570E39BF}"/>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A8D920CC-AABC-4649-BFE0-67EDAA9BA4CF}"/>
                  </a:ext>
                </a:extLst>
              </p:cNvPr>
              <p:cNvGrpSpPr/>
              <p:nvPr/>
            </p:nvGrpSpPr>
            <p:grpSpPr>
              <a:xfrm>
                <a:off x="4271145" y="2716507"/>
                <a:ext cx="790235" cy="1472560"/>
                <a:chOff x="4917030" y="1019829"/>
                <a:chExt cx="123056" cy="229308"/>
              </a:xfrm>
            </p:grpSpPr>
            <p:sp>
              <p:nvSpPr>
                <p:cNvPr id="106" name="Freeform: Shape 105">
                  <a:extLst>
                    <a:ext uri="{FF2B5EF4-FFF2-40B4-BE49-F238E27FC236}">
                      <a16:creationId xmlns:a16="http://schemas.microsoft.com/office/drawing/2014/main" id="{8C23688C-4A2D-47E3-944A-856F1AB41366}"/>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54536639-C651-492E-AF50-3EB5B109E134}"/>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Shape 107">
                  <a:extLst>
                    <a:ext uri="{FF2B5EF4-FFF2-40B4-BE49-F238E27FC236}">
                      <a16:creationId xmlns:a16="http://schemas.microsoft.com/office/drawing/2014/main" id="{D62DB3FD-D19E-4961-A725-4F6ACFA211A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Shape 108">
                  <a:extLst>
                    <a:ext uri="{FF2B5EF4-FFF2-40B4-BE49-F238E27FC236}">
                      <a16:creationId xmlns:a16="http://schemas.microsoft.com/office/drawing/2014/main" id="{E46F0FE5-6CEF-474B-98BA-DD5CC941D37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5" name="Right Triangle 104">
                <a:extLst>
                  <a:ext uri="{FF2B5EF4-FFF2-40B4-BE49-F238E27FC236}">
                    <a16:creationId xmlns:a16="http://schemas.microsoft.com/office/drawing/2014/main" id="{B57711FF-0EC4-41BB-9A0C-22C23C377F68}"/>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78" name="Group 77">
              <a:extLst>
                <a:ext uri="{FF2B5EF4-FFF2-40B4-BE49-F238E27FC236}">
                  <a16:creationId xmlns:a16="http://schemas.microsoft.com/office/drawing/2014/main" id="{33BAF2C8-FC90-4373-BF88-8C92662AFBE6}"/>
                </a:ext>
              </a:extLst>
            </p:cNvPr>
            <p:cNvGrpSpPr/>
            <p:nvPr/>
          </p:nvGrpSpPr>
          <p:grpSpPr>
            <a:xfrm>
              <a:off x="9560107" y="2943934"/>
              <a:ext cx="545250" cy="469964"/>
              <a:chOff x="8376458" y="5925518"/>
              <a:chExt cx="1045926" cy="901512"/>
            </a:xfrm>
          </p:grpSpPr>
          <p:sp>
            <p:nvSpPr>
              <p:cNvPr id="98" name="Star: 4 Points 8">
                <a:extLst>
                  <a:ext uri="{FF2B5EF4-FFF2-40B4-BE49-F238E27FC236}">
                    <a16:creationId xmlns:a16="http://schemas.microsoft.com/office/drawing/2014/main" id="{597C5D33-E35B-4B7F-9485-C5DA0507D27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Star: 4 Points 8">
                <a:extLst>
                  <a:ext uri="{FF2B5EF4-FFF2-40B4-BE49-F238E27FC236}">
                    <a16:creationId xmlns:a16="http://schemas.microsoft.com/office/drawing/2014/main" id="{8833E169-B3B2-4CD9-852F-0283D622FB85}"/>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10F872FD-26D5-4258-AE39-2A864A35DA5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9">
                <a:extLst>
                  <a:ext uri="{FF2B5EF4-FFF2-40B4-BE49-F238E27FC236}">
                    <a16:creationId xmlns:a16="http://schemas.microsoft.com/office/drawing/2014/main" id="{B3941225-FB73-4FA0-B6E1-C14078EE5C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46842F6E-93E5-4381-BDFE-1D4B6B1E9264}"/>
                </a:ext>
              </a:extLst>
            </p:cNvPr>
            <p:cNvGrpSpPr/>
            <p:nvPr/>
          </p:nvGrpSpPr>
          <p:grpSpPr>
            <a:xfrm>
              <a:off x="7425427" y="3019225"/>
              <a:ext cx="369592" cy="369592"/>
              <a:chOff x="3355898" y="4646593"/>
              <a:chExt cx="536092" cy="536092"/>
            </a:xfrm>
          </p:grpSpPr>
          <p:sp>
            <p:nvSpPr>
              <p:cNvPr id="94" name="Freeform 216">
                <a:extLst>
                  <a:ext uri="{FF2B5EF4-FFF2-40B4-BE49-F238E27FC236}">
                    <a16:creationId xmlns:a16="http://schemas.microsoft.com/office/drawing/2014/main" id="{B2EDD30F-1981-4671-9E78-904E223D141C}"/>
                  </a:ext>
                </a:extLst>
              </p:cNvPr>
              <p:cNvSpPr/>
              <p:nvPr/>
            </p:nvSpPr>
            <p:spPr bwMode="auto">
              <a:xfrm>
                <a:off x="3355898" y="4646593"/>
                <a:ext cx="536092" cy="536092"/>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37E53397-68F5-4C73-9270-B171AD0D62E0}"/>
                  </a:ext>
                </a:extLst>
              </p:cNvPr>
              <p:cNvCxnSpPr>
                <a:cxnSpLocks/>
              </p:cNvCxnSpPr>
              <p:nvPr/>
            </p:nvCxnSpPr>
            <p:spPr>
              <a:xfrm>
                <a:off x="3442102" y="4718959"/>
                <a:ext cx="216476" cy="22245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339534B-0AD7-473A-BA46-05AF1237E7A9}"/>
                  </a:ext>
                </a:extLst>
              </p:cNvPr>
              <p:cNvCxnSpPr/>
              <p:nvPr/>
            </p:nvCxnSpPr>
            <p:spPr>
              <a:xfrm flipH="1" flipV="1">
                <a:off x="3714089" y="4855915"/>
                <a:ext cx="177901" cy="171006"/>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2A6D66A-3655-4230-9E9E-16FFC0E08B27}"/>
                  </a:ext>
                </a:extLst>
              </p:cNvPr>
              <p:cNvCxnSpPr/>
              <p:nvPr/>
            </p:nvCxnSpPr>
            <p:spPr>
              <a:xfrm flipH="1" flipV="1">
                <a:off x="3530815" y="4977667"/>
                <a:ext cx="202844" cy="205018"/>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431D389-9E4D-42CD-8F73-B26C1788C935}"/>
                </a:ext>
              </a:extLst>
            </p:cNvPr>
            <p:cNvGrpSpPr/>
            <p:nvPr/>
          </p:nvGrpSpPr>
          <p:grpSpPr>
            <a:xfrm>
              <a:off x="9593292" y="4258201"/>
              <a:ext cx="478880" cy="428307"/>
              <a:chOff x="6773175" y="404044"/>
              <a:chExt cx="802419" cy="717677"/>
            </a:xfrm>
          </p:grpSpPr>
          <p:sp>
            <p:nvSpPr>
              <p:cNvPr id="91" name="Freeform 24">
                <a:extLst>
                  <a:ext uri="{FF2B5EF4-FFF2-40B4-BE49-F238E27FC236}">
                    <a16:creationId xmlns:a16="http://schemas.microsoft.com/office/drawing/2014/main" id="{A4158E28-AD35-4120-A496-F6F3838AE20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2" name="Freeform 640">
                <a:extLst>
                  <a:ext uri="{FF2B5EF4-FFF2-40B4-BE49-F238E27FC236}">
                    <a16:creationId xmlns:a16="http://schemas.microsoft.com/office/drawing/2014/main" id="{071B774B-6C25-4627-A0B8-DF3F9E98590A}"/>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3" name="Freeform 28">
                <a:extLst>
                  <a:ext uri="{FF2B5EF4-FFF2-40B4-BE49-F238E27FC236}">
                    <a16:creationId xmlns:a16="http://schemas.microsoft.com/office/drawing/2014/main" id="{D4C85A9B-1F91-41E9-80AA-A089D16BB2C7}"/>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Freeform 5">
              <a:extLst>
                <a:ext uri="{FF2B5EF4-FFF2-40B4-BE49-F238E27FC236}">
                  <a16:creationId xmlns:a16="http://schemas.microsoft.com/office/drawing/2014/main" id="{83AC3D22-F8A5-4038-9ED1-C9E8AE0120D5}"/>
                </a:ext>
              </a:extLst>
            </p:cNvPr>
            <p:cNvSpPr>
              <a:spLocks noEditPoints="1"/>
            </p:cNvSpPr>
            <p:nvPr/>
          </p:nvSpPr>
          <p:spPr bwMode="auto">
            <a:xfrm>
              <a:off x="6608516" y="2992026"/>
              <a:ext cx="226581" cy="3768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83" name="Freeform 5">
              <a:extLst>
                <a:ext uri="{FF2B5EF4-FFF2-40B4-BE49-F238E27FC236}">
                  <a16:creationId xmlns:a16="http://schemas.microsoft.com/office/drawing/2014/main" id="{D13DF77D-2B26-4EC6-BAEB-4AD9A493726D}"/>
                </a:ext>
              </a:extLst>
            </p:cNvPr>
            <p:cNvSpPr>
              <a:spLocks/>
            </p:cNvSpPr>
            <p:nvPr/>
          </p:nvSpPr>
          <p:spPr bwMode="auto">
            <a:xfrm>
              <a:off x="8399387" y="2990957"/>
              <a:ext cx="458972" cy="396446"/>
            </a:xfrm>
            <a:custGeom>
              <a:avLst/>
              <a:gdLst>
                <a:gd name="T0" fmla="*/ 1193 w 2760"/>
                <a:gd name="T1" fmla="*/ 2195 h 2384"/>
                <a:gd name="T2" fmla="*/ 1448 w 2760"/>
                <a:gd name="T3" fmla="*/ 2149 h 2384"/>
                <a:gd name="T4" fmla="*/ 1626 w 2760"/>
                <a:gd name="T5" fmla="*/ 1997 h 2384"/>
                <a:gd name="T6" fmla="*/ 1704 w 2760"/>
                <a:gd name="T7" fmla="*/ 1809 h 2384"/>
                <a:gd name="T8" fmla="*/ 1691 w 2760"/>
                <a:gd name="T9" fmla="*/ 1592 h 2384"/>
                <a:gd name="T10" fmla="*/ 1591 w 2760"/>
                <a:gd name="T11" fmla="*/ 1414 h 2384"/>
                <a:gd name="T12" fmla="*/ 1394 w 2760"/>
                <a:gd name="T13" fmla="*/ 1284 h 2384"/>
                <a:gd name="T14" fmla="*/ 1148 w 2760"/>
                <a:gd name="T15" fmla="*/ 1267 h 2384"/>
                <a:gd name="T16" fmla="*/ 905 w 2760"/>
                <a:gd name="T17" fmla="*/ 1168 h 2384"/>
                <a:gd name="T18" fmla="*/ 1190 w 2760"/>
                <a:gd name="T19" fmla="*/ 1079 h 2384"/>
                <a:gd name="T20" fmla="*/ 1542 w 2760"/>
                <a:gd name="T21" fmla="*/ 1152 h 2384"/>
                <a:gd name="T22" fmla="*/ 1789 w 2760"/>
                <a:gd name="T23" fmla="*/ 1384 h 2384"/>
                <a:gd name="T24" fmla="*/ 1883 w 2760"/>
                <a:gd name="T25" fmla="*/ 1617 h 2384"/>
                <a:gd name="T26" fmla="*/ 2415 w 2760"/>
                <a:gd name="T27" fmla="*/ 1619 h 2384"/>
                <a:gd name="T28" fmla="*/ 2567 w 2760"/>
                <a:gd name="T29" fmla="*/ 1462 h 2384"/>
                <a:gd name="T30" fmla="*/ 2545 w 2760"/>
                <a:gd name="T31" fmla="*/ 1316 h 2384"/>
                <a:gd name="T32" fmla="*/ 2386 w 2760"/>
                <a:gd name="T33" fmla="*/ 1212 h 2384"/>
                <a:gd name="T34" fmla="*/ 2238 w 2760"/>
                <a:gd name="T35" fmla="*/ 1125 h 2384"/>
                <a:gd name="T36" fmla="*/ 2244 w 2760"/>
                <a:gd name="T37" fmla="*/ 722 h 2384"/>
                <a:gd name="T38" fmla="*/ 2023 w 2760"/>
                <a:gd name="T39" fmla="*/ 372 h 2384"/>
                <a:gd name="T40" fmla="*/ 1656 w 2760"/>
                <a:gd name="T41" fmla="*/ 216 h 2384"/>
                <a:gd name="T42" fmla="*/ 1391 w 2760"/>
                <a:gd name="T43" fmla="*/ 231 h 2384"/>
                <a:gd name="T44" fmla="*/ 1157 w 2760"/>
                <a:gd name="T45" fmla="*/ 344 h 2384"/>
                <a:gd name="T46" fmla="*/ 989 w 2760"/>
                <a:gd name="T47" fmla="*/ 516 h 2384"/>
                <a:gd name="T48" fmla="*/ 876 w 2760"/>
                <a:gd name="T49" fmla="*/ 765 h 2384"/>
                <a:gd name="T50" fmla="*/ 699 w 2760"/>
                <a:gd name="T51" fmla="*/ 725 h 2384"/>
                <a:gd name="T52" fmla="*/ 368 w 2760"/>
                <a:gd name="T53" fmla="*/ 816 h 2384"/>
                <a:gd name="T54" fmla="*/ 204 w 2760"/>
                <a:gd name="T55" fmla="*/ 1062 h 2384"/>
                <a:gd name="T56" fmla="*/ 240 w 2760"/>
                <a:gd name="T57" fmla="*/ 1363 h 2384"/>
                <a:gd name="T58" fmla="*/ 430 w 2760"/>
                <a:gd name="T59" fmla="*/ 1558 h 2384"/>
                <a:gd name="T60" fmla="*/ 803 w 2760"/>
                <a:gd name="T61" fmla="*/ 1612 h 2384"/>
                <a:gd name="T62" fmla="*/ 992 w 2760"/>
                <a:gd name="T63" fmla="*/ 1591 h 2384"/>
                <a:gd name="T64" fmla="*/ 1180 w 2760"/>
                <a:gd name="T65" fmla="*/ 1440 h 2384"/>
                <a:gd name="T66" fmla="*/ 1422 w 2760"/>
                <a:gd name="T67" fmla="*/ 1490 h 2384"/>
                <a:gd name="T68" fmla="*/ 1541 w 2760"/>
                <a:gd name="T69" fmla="*/ 1695 h 2384"/>
                <a:gd name="T70" fmla="*/ 1421 w 2760"/>
                <a:gd name="T71" fmla="*/ 1954 h 2384"/>
                <a:gd name="T72" fmla="*/ 1169 w 2760"/>
                <a:gd name="T73" fmla="*/ 1998 h 2384"/>
                <a:gd name="T74" fmla="*/ 980 w 2760"/>
                <a:gd name="T75" fmla="*/ 1832 h 2384"/>
                <a:gd name="T76" fmla="*/ 643 w 2760"/>
                <a:gd name="T77" fmla="*/ 1803 h 2384"/>
                <a:gd name="T78" fmla="*/ 346 w 2760"/>
                <a:gd name="T79" fmla="*/ 1733 h 2384"/>
                <a:gd name="T80" fmla="*/ 105 w 2760"/>
                <a:gd name="T81" fmla="*/ 1519 h 2384"/>
                <a:gd name="T82" fmla="*/ 2 w 2760"/>
                <a:gd name="T83" fmla="*/ 1221 h 2384"/>
                <a:gd name="T84" fmla="*/ 74 w 2760"/>
                <a:gd name="T85" fmla="*/ 864 h 2384"/>
                <a:gd name="T86" fmla="*/ 326 w 2760"/>
                <a:gd name="T87" fmla="*/ 609 h 2384"/>
                <a:gd name="T88" fmla="*/ 649 w 2760"/>
                <a:gd name="T89" fmla="*/ 528 h 2384"/>
                <a:gd name="T90" fmla="*/ 769 w 2760"/>
                <a:gd name="T91" fmla="*/ 508 h 2384"/>
                <a:gd name="T92" fmla="*/ 1045 w 2760"/>
                <a:gd name="T93" fmla="*/ 175 h 2384"/>
                <a:gd name="T94" fmla="*/ 1403 w 2760"/>
                <a:gd name="T95" fmla="*/ 16 h 2384"/>
                <a:gd name="T96" fmla="*/ 1712 w 2760"/>
                <a:gd name="T97" fmla="*/ 10 h 2384"/>
                <a:gd name="T98" fmla="*/ 2006 w 2760"/>
                <a:gd name="T99" fmla="*/ 117 h 2384"/>
                <a:gd name="T100" fmla="*/ 2243 w 2760"/>
                <a:gd name="T101" fmla="*/ 317 h 2384"/>
                <a:gd name="T102" fmla="*/ 2425 w 2760"/>
                <a:gd name="T103" fmla="*/ 658 h 2384"/>
                <a:gd name="T104" fmla="*/ 2453 w 2760"/>
                <a:gd name="T105" fmla="*/ 997 h 2384"/>
                <a:gd name="T106" fmla="*/ 2590 w 2760"/>
                <a:gd name="T107" fmla="*/ 1078 h 2384"/>
                <a:gd name="T108" fmla="*/ 2758 w 2760"/>
                <a:gd name="T109" fmla="*/ 1365 h 2384"/>
                <a:gd name="T110" fmla="*/ 2673 w 2760"/>
                <a:gd name="T111" fmla="*/ 1666 h 2384"/>
                <a:gd name="T112" fmla="*/ 2428 w 2760"/>
                <a:gd name="T113" fmla="*/ 1806 h 2384"/>
                <a:gd name="T114" fmla="*/ 1886 w 2760"/>
                <a:gd name="T115" fmla="*/ 1830 h 2384"/>
                <a:gd name="T116" fmla="*/ 1807 w 2760"/>
                <a:gd name="T117" fmla="*/ 2056 h 2384"/>
                <a:gd name="T118" fmla="*/ 1603 w 2760"/>
                <a:gd name="T119" fmla="*/ 2274 h 2384"/>
                <a:gd name="T120" fmla="*/ 1346 w 2760"/>
                <a:gd name="T121" fmla="*/ 2376 h 2384"/>
                <a:gd name="T122" fmla="*/ 1044 w 2760"/>
                <a:gd name="T123" fmla="*/ 2353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0" h="2384">
                  <a:moveTo>
                    <a:pt x="904" y="2290"/>
                  </a:moveTo>
                  <a:lnTo>
                    <a:pt x="904" y="2290"/>
                  </a:lnTo>
                  <a:lnTo>
                    <a:pt x="1001" y="2131"/>
                  </a:lnTo>
                  <a:lnTo>
                    <a:pt x="1001" y="2131"/>
                  </a:lnTo>
                  <a:lnTo>
                    <a:pt x="1024" y="2144"/>
                  </a:lnTo>
                  <a:lnTo>
                    <a:pt x="1048" y="2155"/>
                  </a:lnTo>
                  <a:lnTo>
                    <a:pt x="1073" y="2166"/>
                  </a:lnTo>
                  <a:lnTo>
                    <a:pt x="1096" y="2174"/>
                  </a:lnTo>
                  <a:lnTo>
                    <a:pt x="1120" y="2182"/>
                  </a:lnTo>
                  <a:lnTo>
                    <a:pt x="1144" y="2188"/>
                  </a:lnTo>
                  <a:lnTo>
                    <a:pt x="1168" y="2192"/>
                  </a:lnTo>
                  <a:lnTo>
                    <a:pt x="1193" y="2195"/>
                  </a:lnTo>
                  <a:lnTo>
                    <a:pt x="1217" y="2197"/>
                  </a:lnTo>
                  <a:lnTo>
                    <a:pt x="1241" y="2197"/>
                  </a:lnTo>
                  <a:lnTo>
                    <a:pt x="1266" y="2197"/>
                  </a:lnTo>
                  <a:lnTo>
                    <a:pt x="1291" y="2194"/>
                  </a:lnTo>
                  <a:lnTo>
                    <a:pt x="1316" y="2191"/>
                  </a:lnTo>
                  <a:lnTo>
                    <a:pt x="1341" y="2186"/>
                  </a:lnTo>
                  <a:lnTo>
                    <a:pt x="1366" y="2180"/>
                  </a:lnTo>
                  <a:lnTo>
                    <a:pt x="1391" y="2172"/>
                  </a:lnTo>
                  <a:lnTo>
                    <a:pt x="1391" y="2172"/>
                  </a:lnTo>
                  <a:lnTo>
                    <a:pt x="1411" y="2165"/>
                  </a:lnTo>
                  <a:lnTo>
                    <a:pt x="1429" y="2158"/>
                  </a:lnTo>
                  <a:lnTo>
                    <a:pt x="1448" y="2149"/>
                  </a:lnTo>
                  <a:lnTo>
                    <a:pt x="1465" y="2141"/>
                  </a:lnTo>
                  <a:lnTo>
                    <a:pt x="1482" y="2130"/>
                  </a:lnTo>
                  <a:lnTo>
                    <a:pt x="1499" y="2120"/>
                  </a:lnTo>
                  <a:lnTo>
                    <a:pt x="1515" y="2109"/>
                  </a:lnTo>
                  <a:lnTo>
                    <a:pt x="1530" y="2098"/>
                  </a:lnTo>
                  <a:lnTo>
                    <a:pt x="1546" y="2085"/>
                  </a:lnTo>
                  <a:lnTo>
                    <a:pt x="1561" y="2072"/>
                  </a:lnTo>
                  <a:lnTo>
                    <a:pt x="1574" y="2058"/>
                  </a:lnTo>
                  <a:lnTo>
                    <a:pt x="1588" y="2044"/>
                  </a:lnTo>
                  <a:lnTo>
                    <a:pt x="1602" y="2029"/>
                  </a:lnTo>
                  <a:lnTo>
                    <a:pt x="1614" y="2013"/>
                  </a:lnTo>
                  <a:lnTo>
                    <a:pt x="1626" y="1997"/>
                  </a:lnTo>
                  <a:lnTo>
                    <a:pt x="1637" y="1980"/>
                  </a:lnTo>
                  <a:lnTo>
                    <a:pt x="1637" y="1980"/>
                  </a:lnTo>
                  <a:lnTo>
                    <a:pt x="1648" y="1965"/>
                  </a:lnTo>
                  <a:lnTo>
                    <a:pt x="1657" y="1949"/>
                  </a:lnTo>
                  <a:lnTo>
                    <a:pt x="1665" y="1932"/>
                  </a:lnTo>
                  <a:lnTo>
                    <a:pt x="1674" y="1915"/>
                  </a:lnTo>
                  <a:lnTo>
                    <a:pt x="1680" y="1899"/>
                  </a:lnTo>
                  <a:lnTo>
                    <a:pt x="1686" y="1881"/>
                  </a:lnTo>
                  <a:lnTo>
                    <a:pt x="1693" y="1863"/>
                  </a:lnTo>
                  <a:lnTo>
                    <a:pt x="1697" y="1846"/>
                  </a:lnTo>
                  <a:lnTo>
                    <a:pt x="1701" y="1828"/>
                  </a:lnTo>
                  <a:lnTo>
                    <a:pt x="1704" y="1809"/>
                  </a:lnTo>
                  <a:lnTo>
                    <a:pt x="1707" y="1792"/>
                  </a:lnTo>
                  <a:lnTo>
                    <a:pt x="1709" y="1774"/>
                  </a:lnTo>
                  <a:lnTo>
                    <a:pt x="1710" y="1755"/>
                  </a:lnTo>
                  <a:lnTo>
                    <a:pt x="1712" y="1737"/>
                  </a:lnTo>
                  <a:lnTo>
                    <a:pt x="1710" y="1718"/>
                  </a:lnTo>
                  <a:lnTo>
                    <a:pt x="1710" y="1700"/>
                  </a:lnTo>
                  <a:lnTo>
                    <a:pt x="1708" y="1683"/>
                  </a:lnTo>
                  <a:lnTo>
                    <a:pt x="1706" y="1664"/>
                  </a:lnTo>
                  <a:lnTo>
                    <a:pt x="1703" y="1646"/>
                  </a:lnTo>
                  <a:lnTo>
                    <a:pt x="1700" y="1628"/>
                  </a:lnTo>
                  <a:lnTo>
                    <a:pt x="1695" y="1610"/>
                  </a:lnTo>
                  <a:lnTo>
                    <a:pt x="1691" y="1592"/>
                  </a:lnTo>
                  <a:lnTo>
                    <a:pt x="1684" y="1575"/>
                  </a:lnTo>
                  <a:lnTo>
                    <a:pt x="1678" y="1557"/>
                  </a:lnTo>
                  <a:lnTo>
                    <a:pt x="1671" y="1540"/>
                  </a:lnTo>
                  <a:lnTo>
                    <a:pt x="1663" y="1523"/>
                  </a:lnTo>
                  <a:lnTo>
                    <a:pt x="1655" y="1507"/>
                  </a:lnTo>
                  <a:lnTo>
                    <a:pt x="1647" y="1491"/>
                  </a:lnTo>
                  <a:lnTo>
                    <a:pt x="1636" y="1474"/>
                  </a:lnTo>
                  <a:lnTo>
                    <a:pt x="1626" y="1458"/>
                  </a:lnTo>
                  <a:lnTo>
                    <a:pt x="1615" y="1444"/>
                  </a:lnTo>
                  <a:lnTo>
                    <a:pt x="1604" y="1429"/>
                  </a:lnTo>
                  <a:lnTo>
                    <a:pt x="1604" y="1429"/>
                  </a:lnTo>
                  <a:lnTo>
                    <a:pt x="1591" y="1414"/>
                  </a:lnTo>
                  <a:lnTo>
                    <a:pt x="1577" y="1400"/>
                  </a:lnTo>
                  <a:lnTo>
                    <a:pt x="1564" y="1386"/>
                  </a:lnTo>
                  <a:lnTo>
                    <a:pt x="1549" y="1372"/>
                  </a:lnTo>
                  <a:lnTo>
                    <a:pt x="1533" y="1360"/>
                  </a:lnTo>
                  <a:lnTo>
                    <a:pt x="1518" y="1348"/>
                  </a:lnTo>
                  <a:lnTo>
                    <a:pt x="1501" y="1337"/>
                  </a:lnTo>
                  <a:lnTo>
                    <a:pt x="1484" y="1326"/>
                  </a:lnTo>
                  <a:lnTo>
                    <a:pt x="1467" y="1316"/>
                  </a:lnTo>
                  <a:lnTo>
                    <a:pt x="1450" y="1307"/>
                  </a:lnTo>
                  <a:lnTo>
                    <a:pt x="1431" y="1299"/>
                  </a:lnTo>
                  <a:lnTo>
                    <a:pt x="1413" y="1291"/>
                  </a:lnTo>
                  <a:lnTo>
                    <a:pt x="1394" y="1284"/>
                  </a:lnTo>
                  <a:lnTo>
                    <a:pt x="1374" y="1278"/>
                  </a:lnTo>
                  <a:lnTo>
                    <a:pt x="1355" y="1273"/>
                  </a:lnTo>
                  <a:lnTo>
                    <a:pt x="1335" y="1269"/>
                  </a:lnTo>
                  <a:lnTo>
                    <a:pt x="1315" y="1264"/>
                  </a:lnTo>
                  <a:lnTo>
                    <a:pt x="1295" y="1261"/>
                  </a:lnTo>
                  <a:lnTo>
                    <a:pt x="1274" y="1260"/>
                  </a:lnTo>
                  <a:lnTo>
                    <a:pt x="1254" y="1259"/>
                  </a:lnTo>
                  <a:lnTo>
                    <a:pt x="1233" y="1258"/>
                  </a:lnTo>
                  <a:lnTo>
                    <a:pt x="1212" y="1259"/>
                  </a:lnTo>
                  <a:lnTo>
                    <a:pt x="1191" y="1261"/>
                  </a:lnTo>
                  <a:lnTo>
                    <a:pt x="1169" y="1263"/>
                  </a:lnTo>
                  <a:lnTo>
                    <a:pt x="1148" y="1267"/>
                  </a:lnTo>
                  <a:lnTo>
                    <a:pt x="1127" y="1272"/>
                  </a:lnTo>
                  <a:lnTo>
                    <a:pt x="1106" y="1278"/>
                  </a:lnTo>
                  <a:lnTo>
                    <a:pt x="1085" y="1284"/>
                  </a:lnTo>
                  <a:lnTo>
                    <a:pt x="1064" y="1293"/>
                  </a:lnTo>
                  <a:lnTo>
                    <a:pt x="1043" y="1301"/>
                  </a:lnTo>
                  <a:lnTo>
                    <a:pt x="1022" y="1310"/>
                  </a:lnTo>
                  <a:lnTo>
                    <a:pt x="1001" y="1322"/>
                  </a:lnTo>
                  <a:lnTo>
                    <a:pt x="1001" y="1322"/>
                  </a:lnTo>
                  <a:lnTo>
                    <a:pt x="953" y="1245"/>
                  </a:lnTo>
                  <a:lnTo>
                    <a:pt x="953" y="1245"/>
                  </a:lnTo>
                  <a:lnTo>
                    <a:pt x="905" y="1168"/>
                  </a:lnTo>
                  <a:lnTo>
                    <a:pt x="905" y="1168"/>
                  </a:lnTo>
                  <a:lnTo>
                    <a:pt x="913" y="1162"/>
                  </a:lnTo>
                  <a:lnTo>
                    <a:pt x="922" y="1156"/>
                  </a:lnTo>
                  <a:lnTo>
                    <a:pt x="922" y="1156"/>
                  </a:lnTo>
                  <a:lnTo>
                    <a:pt x="953" y="1141"/>
                  </a:lnTo>
                  <a:lnTo>
                    <a:pt x="986" y="1127"/>
                  </a:lnTo>
                  <a:lnTo>
                    <a:pt x="1018" y="1114"/>
                  </a:lnTo>
                  <a:lnTo>
                    <a:pt x="1052" y="1104"/>
                  </a:lnTo>
                  <a:lnTo>
                    <a:pt x="1085" y="1095"/>
                  </a:lnTo>
                  <a:lnTo>
                    <a:pt x="1120" y="1087"/>
                  </a:lnTo>
                  <a:lnTo>
                    <a:pt x="1154" y="1082"/>
                  </a:lnTo>
                  <a:lnTo>
                    <a:pt x="1190" y="1079"/>
                  </a:lnTo>
                  <a:lnTo>
                    <a:pt x="1190" y="1079"/>
                  </a:lnTo>
                  <a:lnTo>
                    <a:pt x="1222" y="1077"/>
                  </a:lnTo>
                  <a:lnTo>
                    <a:pt x="1254" y="1077"/>
                  </a:lnTo>
                  <a:lnTo>
                    <a:pt x="1285" y="1078"/>
                  </a:lnTo>
                  <a:lnTo>
                    <a:pt x="1316" y="1081"/>
                  </a:lnTo>
                  <a:lnTo>
                    <a:pt x="1346" y="1085"/>
                  </a:lnTo>
                  <a:lnTo>
                    <a:pt x="1376" y="1090"/>
                  </a:lnTo>
                  <a:lnTo>
                    <a:pt x="1405" y="1098"/>
                  </a:lnTo>
                  <a:lnTo>
                    <a:pt x="1434" y="1106"/>
                  </a:lnTo>
                  <a:lnTo>
                    <a:pt x="1461" y="1115"/>
                  </a:lnTo>
                  <a:lnTo>
                    <a:pt x="1488" y="1127"/>
                  </a:lnTo>
                  <a:lnTo>
                    <a:pt x="1516" y="1139"/>
                  </a:lnTo>
                  <a:lnTo>
                    <a:pt x="1542" y="1152"/>
                  </a:lnTo>
                  <a:lnTo>
                    <a:pt x="1567" y="1166"/>
                  </a:lnTo>
                  <a:lnTo>
                    <a:pt x="1591" y="1182"/>
                  </a:lnTo>
                  <a:lnTo>
                    <a:pt x="1614" y="1197"/>
                  </a:lnTo>
                  <a:lnTo>
                    <a:pt x="1637" y="1215"/>
                  </a:lnTo>
                  <a:lnTo>
                    <a:pt x="1659" y="1233"/>
                  </a:lnTo>
                  <a:lnTo>
                    <a:pt x="1681" y="1252"/>
                  </a:lnTo>
                  <a:lnTo>
                    <a:pt x="1701" y="1273"/>
                  </a:lnTo>
                  <a:lnTo>
                    <a:pt x="1721" y="1293"/>
                  </a:lnTo>
                  <a:lnTo>
                    <a:pt x="1739" y="1315"/>
                  </a:lnTo>
                  <a:lnTo>
                    <a:pt x="1757" y="1337"/>
                  </a:lnTo>
                  <a:lnTo>
                    <a:pt x="1773" y="1360"/>
                  </a:lnTo>
                  <a:lnTo>
                    <a:pt x="1789" y="1384"/>
                  </a:lnTo>
                  <a:lnTo>
                    <a:pt x="1803" y="1408"/>
                  </a:lnTo>
                  <a:lnTo>
                    <a:pt x="1816" y="1433"/>
                  </a:lnTo>
                  <a:lnTo>
                    <a:pt x="1829" y="1458"/>
                  </a:lnTo>
                  <a:lnTo>
                    <a:pt x="1840" y="1484"/>
                  </a:lnTo>
                  <a:lnTo>
                    <a:pt x="1851" y="1511"/>
                  </a:lnTo>
                  <a:lnTo>
                    <a:pt x="1859" y="1537"/>
                  </a:lnTo>
                  <a:lnTo>
                    <a:pt x="1868" y="1564"/>
                  </a:lnTo>
                  <a:lnTo>
                    <a:pt x="1874" y="1592"/>
                  </a:lnTo>
                  <a:lnTo>
                    <a:pt x="1874" y="1592"/>
                  </a:lnTo>
                  <a:lnTo>
                    <a:pt x="1877" y="1602"/>
                  </a:lnTo>
                  <a:lnTo>
                    <a:pt x="1880" y="1610"/>
                  </a:lnTo>
                  <a:lnTo>
                    <a:pt x="1883" y="1617"/>
                  </a:lnTo>
                  <a:lnTo>
                    <a:pt x="1889" y="1622"/>
                  </a:lnTo>
                  <a:lnTo>
                    <a:pt x="1895" y="1625"/>
                  </a:lnTo>
                  <a:lnTo>
                    <a:pt x="1902" y="1628"/>
                  </a:lnTo>
                  <a:lnTo>
                    <a:pt x="1911" y="1629"/>
                  </a:lnTo>
                  <a:lnTo>
                    <a:pt x="1921" y="1629"/>
                  </a:lnTo>
                  <a:lnTo>
                    <a:pt x="1921" y="1629"/>
                  </a:lnTo>
                  <a:lnTo>
                    <a:pt x="2034" y="1627"/>
                  </a:lnTo>
                  <a:lnTo>
                    <a:pt x="2148" y="1626"/>
                  </a:lnTo>
                  <a:lnTo>
                    <a:pt x="2377" y="1623"/>
                  </a:lnTo>
                  <a:lnTo>
                    <a:pt x="2377" y="1623"/>
                  </a:lnTo>
                  <a:lnTo>
                    <a:pt x="2397" y="1622"/>
                  </a:lnTo>
                  <a:lnTo>
                    <a:pt x="2415" y="1619"/>
                  </a:lnTo>
                  <a:lnTo>
                    <a:pt x="2434" y="1613"/>
                  </a:lnTo>
                  <a:lnTo>
                    <a:pt x="2452" y="1606"/>
                  </a:lnTo>
                  <a:lnTo>
                    <a:pt x="2469" y="1598"/>
                  </a:lnTo>
                  <a:lnTo>
                    <a:pt x="2485" y="1587"/>
                  </a:lnTo>
                  <a:lnTo>
                    <a:pt x="2499" y="1576"/>
                  </a:lnTo>
                  <a:lnTo>
                    <a:pt x="2513" y="1563"/>
                  </a:lnTo>
                  <a:lnTo>
                    <a:pt x="2525" y="1548"/>
                  </a:lnTo>
                  <a:lnTo>
                    <a:pt x="2537" y="1534"/>
                  </a:lnTo>
                  <a:lnTo>
                    <a:pt x="2547" y="1517"/>
                  </a:lnTo>
                  <a:lnTo>
                    <a:pt x="2556" y="1500"/>
                  </a:lnTo>
                  <a:lnTo>
                    <a:pt x="2562" y="1481"/>
                  </a:lnTo>
                  <a:lnTo>
                    <a:pt x="2567" y="1462"/>
                  </a:lnTo>
                  <a:lnTo>
                    <a:pt x="2571" y="1444"/>
                  </a:lnTo>
                  <a:lnTo>
                    <a:pt x="2573" y="1424"/>
                  </a:lnTo>
                  <a:lnTo>
                    <a:pt x="2573" y="1424"/>
                  </a:lnTo>
                  <a:lnTo>
                    <a:pt x="2574" y="1412"/>
                  </a:lnTo>
                  <a:lnTo>
                    <a:pt x="2573" y="1401"/>
                  </a:lnTo>
                  <a:lnTo>
                    <a:pt x="2571" y="1389"/>
                  </a:lnTo>
                  <a:lnTo>
                    <a:pt x="2569" y="1378"/>
                  </a:lnTo>
                  <a:lnTo>
                    <a:pt x="2567" y="1367"/>
                  </a:lnTo>
                  <a:lnTo>
                    <a:pt x="2564" y="1357"/>
                  </a:lnTo>
                  <a:lnTo>
                    <a:pt x="2560" y="1346"/>
                  </a:lnTo>
                  <a:lnTo>
                    <a:pt x="2556" y="1336"/>
                  </a:lnTo>
                  <a:lnTo>
                    <a:pt x="2545" y="1316"/>
                  </a:lnTo>
                  <a:lnTo>
                    <a:pt x="2534" y="1297"/>
                  </a:lnTo>
                  <a:lnTo>
                    <a:pt x="2519" y="1279"/>
                  </a:lnTo>
                  <a:lnTo>
                    <a:pt x="2502" y="1263"/>
                  </a:lnTo>
                  <a:lnTo>
                    <a:pt x="2485" y="1249"/>
                  </a:lnTo>
                  <a:lnTo>
                    <a:pt x="2465" y="1237"/>
                  </a:lnTo>
                  <a:lnTo>
                    <a:pt x="2455" y="1232"/>
                  </a:lnTo>
                  <a:lnTo>
                    <a:pt x="2444" y="1227"/>
                  </a:lnTo>
                  <a:lnTo>
                    <a:pt x="2433" y="1222"/>
                  </a:lnTo>
                  <a:lnTo>
                    <a:pt x="2422" y="1218"/>
                  </a:lnTo>
                  <a:lnTo>
                    <a:pt x="2410" y="1216"/>
                  </a:lnTo>
                  <a:lnTo>
                    <a:pt x="2399" y="1213"/>
                  </a:lnTo>
                  <a:lnTo>
                    <a:pt x="2386" y="1212"/>
                  </a:lnTo>
                  <a:lnTo>
                    <a:pt x="2373" y="1211"/>
                  </a:lnTo>
                  <a:lnTo>
                    <a:pt x="2361" y="1210"/>
                  </a:lnTo>
                  <a:lnTo>
                    <a:pt x="2348" y="1210"/>
                  </a:lnTo>
                  <a:lnTo>
                    <a:pt x="2336" y="1211"/>
                  </a:lnTo>
                  <a:lnTo>
                    <a:pt x="2322" y="1213"/>
                  </a:lnTo>
                  <a:lnTo>
                    <a:pt x="2322" y="1213"/>
                  </a:lnTo>
                  <a:lnTo>
                    <a:pt x="2295" y="1217"/>
                  </a:lnTo>
                  <a:lnTo>
                    <a:pt x="2268" y="1220"/>
                  </a:lnTo>
                  <a:lnTo>
                    <a:pt x="2209" y="1228"/>
                  </a:lnTo>
                  <a:lnTo>
                    <a:pt x="2209" y="1228"/>
                  </a:lnTo>
                  <a:lnTo>
                    <a:pt x="2238" y="1125"/>
                  </a:lnTo>
                  <a:lnTo>
                    <a:pt x="2238" y="1125"/>
                  </a:lnTo>
                  <a:lnTo>
                    <a:pt x="2247" y="1091"/>
                  </a:lnTo>
                  <a:lnTo>
                    <a:pt x="2255" y="1057"/>
                  </a:lnTo>
                  <a:lnTo>
                    <a:pt x="2261" y="1022"/>
                  </a:lnTo>
                  <a:lnTo>
                    <a:pt x="2266" y="989"/>
                  </a:lnTo>
                  <a:lnTo>
                    <a:pt x="2269" y="955"/>
                  </a:lnTo>
                  <a:lnTo>
                    <a:pt x="2270" y="922"/>
                  </a:lnTo>
                  <a:lnTo>
                    <a:pt x="2270" y="888"/>
                  </a:lnTo>
                  <a:lnTo>
                    <a:pt x="2268" y="854"/>
                  </a:lnTo>
                  <a:lnTo>
                    <a:pt x="2265" y="821"/>
                  </a:lnTo>
                  <a:lnTo>
                    <a:pt x="2259" y="787"/>
                  </a:lnTo>
                  <a:lnTo>
                    <a:pt x="2253" y="755"/>
                  </a:lnTo>
                  <a:lnTo>
                    <a:pt x="2244" y="722"/>
                  </a:lnTo>
                  <a:lnTo>
                    <a:pt x="2234" y="690"/>
                  </a:lnTo>
                  <a:lnTo>
                    <a:pt x="2222" y="657"/>
                  </a:lnTo>
                  <a:lnTo>
                    <a:pt x="2208" y="625"/>
                  </a:lnTo>
                  <a:lnTo>
                    <a:pt x="2192" y="592"/>
                  </a:lnTo>
                  <a:lnTo>
                    <a:pt x="2192" y="592"/>
                  </a:lnTo>
                  <a:lnTo>
                    <a:pt x="2172" y="556"/>
                  </a:lnTo>
                  <a:lnTo>
                    <a:pt x="2151" y="521"/>
                  </a:lnTo>
                  <a:lnTo>
                    <a:pt x="2128" y="487"/>
                  </a:lnTo>
                  <a:lnTo>
                    <a:pt x="2104" y="456"/>
                  </a:lnTo>
                  <a:lnTo>
                    <a:pt x="2078" y="427"/>
                  </a:lnTo>
                  <a:lnTo>
                    <a:pt x="2051" y="398"/>
                  </a:lnTo>
                  <a:lnTo>
                    <a:pt x="2023" y="372"/>
                  </a:lnTo>
                  <a:lnTo>
                    <a:pt x="1992" y="348"/>
                  </a:lnTo>
                  <a:lnTo>
                    <a:pt x="1961" y="326"/>
                  </a:lnTo>
                  <a:lnTo>
                    <a:pt x="1928" y="305"/>
                  </a:lnTo>
                  <a:lnTo>
                    <a:pt x="1894" y="287"/>
                  </a:lnTo>
                  <a:lnTo>
                    <a:pt x="1858" y="270"/>
                  </a:lnTo>
                  <a:lnTo>
                    <a:pt x="1821" y="256"/>
                  </a:lnTo>
                  <a:lnTo>
                    <a:pt x="1784" y="243"/>
                  </a:lnTo>
                  <a:lnTo>
                    <a:pt x="1744" y="233"/>
                  </a:lnTo>
                  <a:lnTo>
                    <a:pt x="1703" y="223"/>
                  </a:lnTo>
                  <a:lnTo>
                    <a:pt x="1703" y="223"/>
                  </a:lnTo>
                  <a:lnTo>
                    <a:pt x="1680" y="219"/>
                  </a:lnTo>
                  <a:lnTo>
                    <a:pt x="1656" y="216"/>
                  </a:lnTo>
                  <a:lnTo>
                    <a:pt x="1633" y="214"/>
                  </a:lnTo>
                  <a:lnTo>
                    <a:pt x="1610" y="212"/>
                  </a:lnTo>
                  <a:lnTo>
                    <a:pt x="1587" y="211"/>
                  </a:lnTo>
                  <a:lnTo>
                    <a:pt x="1565" y="210"/>
                  </a:lnTo>
                  <a:lnTo>
                    <a:pt x="1542" y="210"/>
                  </a:lnTo>
                  <a:lnTo>
                    <a:pt x="1520" y="211"/>
                  </a:lnTo>
                  <a:lnTo>
                    <a:pt x="1498" y="212"/>
                  </a:lnTo>
                  <a:lnTo>
                    <a:pt x="1476" y="215"/>
                  </a:lnTo>
                  <a:lnTo>
                    <a:pt x="1455" y="217"/>
                  </a:lnTo>
                  <a:lnTo>
                    <a:pt x="1433" y="221"/>
                  </a:lnTo>
                  <a:lnTo>
                    <a:pt x="1412" y="225"/>
                  </a:lnTo>
                  <a:lnTo>
                    <a:pt x="1391" y="231"/>
                  </a:lnTo>
                  <a:lnTo>
                    <a:pt x="1370" y="236"/>
                  </a:lnTo>
                  <a:lnTo>
                    <a:pt x="1350" y="242"/>
                  </a:lnTo>
                  <a:lnTo>
                    <a:pt x="1330" y="250"/>
                  </a:lnTo>
                  <a:lnTo>
                    <a:pt x="1309" y="257"/>
                  </a:lnTo>
                  <a:lnTo>
                    <a:pt x="1289" y="265"/>
                  </a:lnTo>
                  <a:lnTo>
                    <a:pt x="1271" y="275"/>
                  </a:lnTo>
                  <a:lnTo>
                    <a:pt x="1251" y="284"/>
                  </a:lnTo>
                  <a:lnTo>
                    <a:pt x="1232" y="295"/>
                  </a:lnTo>
                  <a:lnTo>
                    <a:pt x="1213" y="306"/>
                  </a:lnTo>
                  <a:lnTo>
                    <a:pt x="1194" y="318"/>
                  </a:lnTo>
                  <a:lnTo>
                    <a:pt x="1175" y="330"/>
                  </a:lnTo>
                  <a:lnTo>
                    <a:pt x="1157" y="344"/>
                  </a:lnTo>
                  <a:lnTo>
                    <a:pt x="1139" y="357"/>
                  </a:lnTo>
                  <a:lnTo>
                    <a:pt x="1121" y="372"/>
                  </a:lnTo>
                  <a:lnTo>
                    <a:pt x="1104" y="387"/>
                  </a:lnTo>
                  <a:lnTo>
                    <a:pt x="1086" y="404"/>
                  </a:lnTo>
                  <a:lnTo>
                    <a:pt x="1069" y="419"/>
                  </a:lnTo>
                  <a:lnTo>
                    <a:pt x="1053" y="437"/>
                  </a:lnTo>
                  <a:lnTo>
                    <a:pt x="1053" y="437"/>
                  </a:lnTo>
                  <a:lnTo>
                    <a:pt x="1038" y="452"/>
                  </a:lnTo>
                  <a:lnTo>
                    <a:pt x="1025" y="468"/>
                  </a:lnTo>
                  <a:lnTo>
                    <a:pt x="1013" y="483"/>
                  </a:lnTo>
                  <a:lnTo>
                    <a:pt x="1000" y="499"/>
                  </a:lnTo>
                  <a:lnTo>
                    <a:pt x="989" y="516"/>
                  </a:lnTo>
                  <a:lnTo>
                    <a:pt x="978" y="533"/>
                  </a:lnTo>
                  <a:lnTo>
                    <a:pt x="957" y="567"/>
                  </a:lnTo>
                  <a:lnTo>
                    <a:pt x="940" y="603"/>
                  </a:lnTo>
                  <a:lnTo>
                    <a:pt x="923" y="640"/>
                  </a:lnTo>
                  <a:lnTo>
                    <a:pt x="909" y="677"/>
                  </a:lnTo>
                  <a:lnTo>
                    <a:pt x="897" y="716"/>
                  </a:lnTo>
                  <a:lnTo>
                    <a:pt x="897" y="716"/>
                  </a:lnTo>
                  <a:lnTo>
                    <a:pt x="890" y="737"/>
                  </a:lnTo>
                  <a:lnTo>
                    <a:pt x="884" y="752"/>
                  </a:lnTo>
                  <a:lnTo>
                    <a:pt x="882" y="757"/>
                  </a:lnTo>
                  <a:lnTo>
                    <a:pt x="879" y="762"/>
                  </a:lnTo>
                  <a:lnTo>
                    <a:pt x="876" y="765"/>
                  </a:lnTo>
                  <a:lnTo>
                    <a:pt x="873" y="767"/>
                  </a:lnTo>
                  <a:lnTo>
                    <a:pt x="868" y="768"/>
                  </a:lnTo>
                  <a:lnTo>
                    <a:pt x="864" y="770"/>
                  </a:lnTo>
                  <a:lnTo>
                    <a:pt x="859" y="768"/>
                  </a:lnTo>
                  <a:lnTo>
                    <a:pt x="853" y="767"/>
                  </a:lnTo>
                  <a:lnTo>
                    <a:pt x="837" y="763"/>
                  </a:lnTo>
                  <a:lnTo>
                    <a:pt x="817" y="756"/>
                  </a:lnTo>
                  <a:lnTo>
                    <a:pt x="817" y="756"/>
                  </a:lnTo>
                  <a:lnTo>
                    <a:pt x="788" y="745"/>
                  </a:lnTo>
                  <a:lnTo>
                    <a:pt x="758" y="737"/>
                  </a:lnTo>
                  <a:lnTo>
                    <a:pt x="728" y="731"/>
                  </a:lnTo>
                  <a:lnTo>
                    <a:pt x="699" y="725"/>
                  </a:lnTo>
                  <a:lnTo>
                    <a:pt x="670" y="722"/>
                  </a:lnTo>
                  <a:lnTo>
                    <a:pt x="641" y="721"/>
                  </a:lnTo>
                  <a:lnTo>
                    <a:pt x="613" y="722"/>
                  </a:lnTo>
                  <a:lnTo>
                    <a:pt x="584" y="724"/>
                  </a:lnTo>
                  <a:lnTo>
                    <a:pt x="556" y="729"/>
                  </a:lnTo>
                  <a:lnTo>
                    <a:pt x="528" y="735"/>
                  </a:lnTo>
                  <a:lnTo>
                    <a:pt x="501" y="743"/>
                  </a:lnTo>
                  <a:lnTo>
                    <a:pt x="473" y="754"/>
                  </a:lnTo>
                  <a:lnTo>
                    <a:pt x="446" y="766"/>
                  </a:lnTo>
                  <a:lnTo>
                    <a:pt x="420" y="780"/>
                  </a:lnTo>
                  <a:lnTo>
                    <a:pt x="394" y="797"/>
                  </a:lnTo>
                  <a:lnTo>
                    <a:pt x="368" y="816"/>
                  </a:lnTo>
                  <a:lnTo>
                    <a:pt x="368" y="816"/>
                  </a:lnTo>
                  <a:lnTo>
                    <a:pt x="345" y="833"/>
                  </a:lnTo>
                  <a:lnTo>
                    <a:pt x="324" y="853"/>
                  </a:lnTo>
                  <a:lnTo>
                    <a:pt x="304" y="874"/>
                  </a:lnTo>
                  <a:lnTo>
                    <a:pt x="286" y="895"/>
                  </a:lnTo>
                  <a:lnTo>
                    <a:pt x="269" y="917"/>
                  </a:lnTo>
                  <a:lnTo>
                    <a:pt x="255" y="940"/>
                  </a:lnTo>
                  <a:lnTo>
                    <a:pt x="241" y="963"/>
                  </a:lnTo>
                  <a:lnTo>
                    <a:pt x="229" y="988"/>
                  </a:lnTo>
                  <a:lnTo>
                    <a:pt x="220" y="1012"/>
                  </a:lnTo>
                  <a:lnTo>
                    <a:pt x="212" y="1037"/>
                  </a:lnTo>
                  <a:lnTo>
                    <a:pt x="204" y="1062"/>
                  </a:lnTo>
                  <a:lnTo>
                    <a:pt x="199" y="1087"/>
                  </a:lnTo>
                  <a:lnTo>
                    <a:pt x="195" y="1112"/>
                  </a:lnTo>
                  <a:lnTo>
                    <a:pt x="193" y="1137"/>
                  </a:lnTo>
                  <a:lnTo>
                    <a:pt x="192" y="1164"/>
                  </a:lnTo>
                  <a:lnTo>
                    <a:pt x="193" y="1189"/>
                  </a:lnTo>
                  <a:lnTo>
                    <a:pt x="195" y="1215"/>
                  </a:lnTo>
                  <a:lnTo>
                    <a:pt x="199" y="1240"/>
                  </a:lnTo>
                  <a:lnTo>
                    <a:pt x="204" y="1265"/>
                  </a:lnTo>
                  <a:lnTo>
                    <a:pt x="211" y="1291"/>
                  </a:lnTo>
                  <a:lnTo>
                    <a:pt x="219" y="1315"/>
                  </a:lnTo>
                  <a:lnTo>
                    <a:pt x="228" y="1339"/>
                  </a:lnTo>
                  <a:lnTo>
                    <a:pt x="240" y="1363"/>
                  </a:lnTo>
                  <a:lnTo>
                    <a:pt x="252" y="1386"/>
                  </a:lnTo>
                  <a:lnTo>
                    <a:pt x="266" y="1408"/>
                  </a:lnTo>
                  <a:lnTo>
                    <a:pt x="282" y="1430"/>
                  </a:lnTo>
                  <a:lnTo>
                    <a:pt x="299" y="1451"/>
                  </a:lnTo>
                  <a:lnTo>
                    <a:pt x="316" y="1471"/>
                  </a:lnTo>
                  <a:lnTo>
                    <a:pt x="335" y="1490"/>
                  </a:lnTo>
                  <a:lnTo>
                    <a:pt x="356" y="1508"/>
                  </a:lnTo>
                  <a:lnTo>
                    <a:pt x="378" y="1525"/>
                  </a:lnTo>
                  <a:lnTo>
                    <a:pt x="402" y="1541"/>
                  </a:lnTo>
                  <a:lnTo>
                    <a:pt x="402" y="1541"/>
                  </a:lnTo>
                  <a:lnTo>
                    <a:pt x="416" y="1549"/>
                  </a:lnTo>
                  <a:lnTo>
                    <a:pt x="430" y="1558"/>
                  </a:lnTo>
                  <a:lnTo>
                    <a:pt x="445" y="1565"/>
                  </a:lnTo>
                  <a:lnTo>
                    <a:pt x="460" y="1573"/>
                  </a:lnTo>
                  <a:lnTo>
                    <a:pt x="490" y="1584"/>
                  </a:lnTo>
                  <a:lnTo>
                    <a:pt x="521" y="1594"/>
                  </a:lnTo>
                  <a:lnTo>
                    <a:pt x="552" y="1601"/>
                  </a:lnTo>
                  <a:lnTo>
                    <a:pt x="583" y="1606"/>
                  </a:lnTo>
                  <a:lnTo>
                    <a:pt x="616" y="1609"/>
                  </a:lnTo>
                  <a:lnTo>
                    <a:pt x="649" y="1611"/>
                  </a:lnTo>
                  <a:lnTo>
                    <a:pt x="649" y="1611"/>
                  </a:lnTo>
                  <a:lnTo>
                    <a:pt x="688" y="1612"/>
                  </a:lnTo>
                  <a:lnTo>
                    <a:pt x="727" y="1612"/>
                  </a:lnTo>
                  <a:lnTo>
                    <a:pt x="803" y="1612"/>
                  </a:lnTo>
                  <a:lnTo>
                    <a:pt x="803" y="1612"/>
                  </a:lnTo>
                  <a:lnTo>
                    <a:pt x="877" y="1614"/>
                  </a:lnTo>
                  <a:lnTo>
                    <a:pt x="950" y="1618"/>
                  </a:lnTo>
                  <a:lnTo>
                    <a:pt x="950" y="1618"/>
                  </a:lnTo>
                  <a:lnTo>
                    <a:pt x="957" y="1618"/>
                  </a:lnTo>
                  <a:lnTo>
                    <a:pt x="964" y="1617"/>
                  </a:lnTo>
                  <a:lnTo>
                    <a:pt x="970" y="1614"/>
                  </a:lnTo>
                  <a:lnTo>
                    <a:pt x="975" y="1612"/>
                  </a:lnTo>
                  <a:lnTo>
                    <a:pt x="980" y="1608"/>
                  </a:lnTo>
                  <a:lnTo>
                    <a:pt x="985" y="1604"/>
                  </a:lnTo>
                  <a:lnTo>
                    <a:pt x="988" y="1599"/>
                  </a:lnTo>
                  <a:lnTo>
                    <a:pt x="992" y="1591"/>
                  </a:lnTo>
                  <a:lnTo>
                    <a:pt x="992" y="1591"/>
                  </a:lnTo>
                  <a:lnTo>
                    <a:pt x="1002" y="1573"/>
                  </a:lnTo>
                  <a:lnTo>
                    <a:pt x="1015" y="1554"/>
                  </a:lnTo>
                  <a:lnTo>
                    <a:pt x="1029" y="1536"/>
                  </a:lnTo>
                  <a:lnTo>
                    <a:pt x="1044" y="1519"/>
                  </a:lnTo>
                  <a:lnTo>
                    <a:pt x="1061" y="1504"/>
                  </a:lnTo>
                  <a:lnTo>
                    <a:pt x="1079" y="1490"/>
                  </a:lnTo>
                  <a:lnTo>
                    <a:pt x="1098" y="1477"/>
                  </a:lnTo>
                  <a:lnTo>
                    <a:pt x="1118" y="1466"/>
                  </a:lnTo>
                  <a:lnTo>
                    <a:pt x="1138" y="1456"/>
                  </a:lnTo>
                  <a:lnTo>
                    <a:pt x="1158" y="1448"/>
                  </a:lnTo>
                  <a:lnTo>
                    <a:pt x="1180" y="1440"/>
                  </a:lnTo>
                  <a:lnTo>
                    <a:pt x="1202" y="1436"/>
                  </a:lnTo>
                  <a:lnTo>
                    <a:pt x="1224" y="1433"/>
                  </a:lnTo>
                  <a:lnTo>
                    <a:pt x="1245" y="1431"/>
                  </a:lnTo>
                  <a:lnTo>
                    <a:pt x="1267" y="1432"/>
                  </a:lnTo>
                  <a:lnTo>
                    <a:pt x="1289" y="1434"/>
                  </a:lnTo>
                  <a:lnTo>
                    <a:pt x="1289" y="1434"/>
                  </a:lnTo>
                  <a:lnTo>
                    <a:pt x="1313" y="1439"/>
                  </a:lnTo>
                  <a:lnTo>
                    <a:pt x="1338" y="1447"/>
                  </a:lnTo>
                  <a:lnTo>
                    <a:pt x="1361" y="1455"/>
                  </a:lnTo>
                  <a:lnTo>
                    <a:pt x="1383" y="1465"/>
                  </a:lnTo>
                  <a:lnTo>
                    <a:pt x="1403" y="1476"/>
                  </a:lnTo>
                  <a:lnTo>
                    <a:pt x="1422" y="1490"/>
                  </a:lnTo>
                  <a:lnTo>
                    <a:pt x="1441" y="1503"/>
                  </a:lnTo>
                  <a:lnTo>
                    <a:pt x="1458" y="1519"/>
                  </a:lnTo>
                  <a:lnTo>
                    <a:pt x="1474" y="1536"/>
                  </a:lnTo>
                  <a:lnTo>
                    <a:pt x="1488" y="1554"/>
                  </a:lnTo>
                  <a:lnTo>
                    <a:pt x="1501" y="1573"/>
                  </a:lnTo>
                  <a:lnTo>
                    <a:pt x="1513" y="1592"/>
                  </a:lnTo>
                  <a:lnTo>
                    <a:pt x="1522" y="1613"/>
                  </a:lnTo>
                  <a:lnTo>
                    <a:pt x="1529" y="1635"/>
                  </a:lnTo>
                  <a:lnTo>
                    <a:pt x="1536" y="1659"/>
                  </a:lnTo>
                  <a:lnTo>
                    <a:pt x="1540" y="1682"/>
                  </a:lnTo>
                  <a:lnTo>
                    <a:pt x="1540" y="1682"/>
                  </a:lnTo>
                  <a:lnTo>
                    <a:pt x="1541" y="1695"/>
                  </a:lnTo>
                  <a:lnTo>
                    <a:pt x="1542" y="1709"/>
                  </a:lnTo>
                  <a:lnTo>
                    <a:pt x="1542" y="1735"/>
                  </a:lnTo>
                  <a:lnTo>
                    <a:pt x="1540" y="1761"/>
                  </a:lnTo>
                  <a:lnTo>
                    <a:pt x="1534" y="1787"/>
                  </a:lnTo>
                  <a:lnTo>
                    <a:pt x="1527" y="1812"/>
                  </a:lnTo>
                  <a:lnTo>
                    <a:pt x="1519" y="1836"/>
                  </a:lnTo>
                  <a:lnTo>
                    <a:pt x="1507" y="1859"/>
                  </a:lnTo>
                  <a:lnTo>
                    <a:pt x="1494" y="1881"/>
                  </a:lnTo>
                  <a:lnTo>
                    <a:pt x="1478" y="1902"/>
                  </a:lnTo>
                  <a:lnTo>
                    <a:pt x="1461" y="1921"/>
                  </a:lnTo>
                  <a:lnTo>
                    <a:pt x="1442" y="1938"/>
                  </a:lnTo>
                  <a:lnTo>
                    <a:pt x="1421" y="1954"/>
                  </a:lnTo>
                  <a:lnTo>
                    <a:pt x="1399" y="1969"/>
                  </a:lnTo>
                  <a:lnTo>
                    <a:pt x="1376" y="1981"/>
                  </a:lnTo>
                  <a:lnTo>
                    <a:pt x="1351" y="1992"/>
                  </a:lnTo>
                  <a:lnTo>
                    <a:pt x="1324" y="2000"/>
                  </a:lnTo>
                  <a:lnTo>
                    <a:pt x="1324" y="2000"/>
                  </a:lnTo>
                  <a:lnTo>
                    <a:pt x="1311" y="2003"/>
                  </a:lnTo>
                  <a:lnTo>
                    <a:pt x="1299" y="2007"/>
                  </a:lnTo>
                  <a:lnTo>
                    <a:pt x="1273" y="2010"/>
                  </a:lnTo>
                  <a:lnTo>
                    <a:pt x="1246" y="2010"/>
                  </a:lnTo>
                  <a:lnTo>
                    <a:pt x="1220" y="2009"/>
                  </a:lnTo>
                  <a:lnTo>
                    <a:pt x="1194" y="2004"/>
                  </a:lnTo>
                  <a:lnTo>
                    <a:pt x="1169" y="1998"/>
                  </a:lnTo>
                  <a:lnTo>
                    <a:pt x="1145" y="1991"/>
                  </a:lnTo>
                  <a:lnTo>
                    <a:pt x="1121" y="1980"/>
                  </a:lnTo>
                  <a:lnTo>
                    <a:pt x="1098" y="1968"/>
                  </a:lnTo>
                  <a:lnTo>
                    <a:pt x="1077" y="1953"/>
                  </a:lnTo>
                  <a:lnTo>
                    <a:pt x="1056" y="1937"/>
                  </a:lnTo>
                  <a:lnTo>
                    <a:pt x="1038" y="1920"/>
                  </a:lnTo>
                  <a:lnTo>
                    <a:pt x="1020" y="1900"/>
                  </a:lnTo>
                  <a:lnTo>
                    <a:pt x="1004" y="1879"/>
                  </a:lnTo>
                  <a:lnTo>
                    <a:pt x="998" y="1867"/>
                  </a:lnTo>
                  <a:lnTo>
                    <a:pt x="992" y="1856"/>
                  </a:lnTo>
                  <a:lnTo>
                    <a:pt x="986" y="1844"/>
                  </a:lnTo>
                  <a:lnTo>
                    <a:pt x="980" y="1832"/>
                  </a:lnTo>
                  <a:lnTo>
                    <a:pt x="980" y="1832"/>
                  </a:lnTo>
                  <a:lnTo>
                    <a:pt x="976" y="1824"/>
                  </a:lnTo>
                  <a:lnTo>
                    <a:pt x="973" y="1818"/>
                  </a:lnTo>
                  <a:lnTo>
                    <a:pt x="969" y="1813"/>
                  </a:lnTo>
                  <a:lnTo>
                    <a:pt x="964" y="1808"/>
                  </a:lnTo>
                  <a:lnTo>
                    <a:pt x="958" y="1806"/>
                  </a:lnTo>
                  <a:lnTo>
                    <a:pt x="952" y="1804"/>
                  </a:lnTo>
                  <a:lnTo>
                    <a:pt x="945" y="1803"/>
                  </a:lnTo>
                  <a:lnTo>
                    <a:pt x="936" y="1803"/>
                  </a:lnTo>
                  <a:lnTo>
                    <a:pt x="936" y="1803"/>
                  </a:lnTo>
                  <a:lnTo>
                    <a:pt x="790" y="1803"/>
                  </a:lnTo>
                  <a:lnTo>
                    <a:pt x="643" y="1803"/>
                  </a:lnTo>
                  <a:lnTo>
                    <a:pt x="643" y="1803"/>
                  </a:lnTo>
                  <a:lnTo>
                    <a:pt x="614" y="1803"/>
                  </a:lnTo>
                  <a:lnTo>
                    <a:pt x="586" y="1801"/>
                  </a:lnTo>
                  <a:lnTo>
                    <a:pt x="557" y="1798"/>
                  </a:lnTo>
                  <a:lnTo>
                    <a:pt x="529" y="1794"/>
                  </a:lnTo>
                  <a:lnTo>
                    <a:pt x="502" y="1789"/>
                  </a:lnTo>
                  <a:lnTo>
                    <a:pt x="474" y="1782"/>
                  </a:lnTo>
                  <a:lnTo>
                    <a:pt x="447" y="1774"/>
                  </a:lnTo>
                  <a:lnTo>
                    <a:pt x="421" y="1765"/>
                  </a:lnTo>
                  <a:lnTo>
                    <a:pt x="395" y="1756"/>
                  </a:lnTo>
                  <a:lnTo>
                    <a:pt x="370" y="1746"/>
                  </a:lnTo>
                  <a:lnTo>
                    <a:pt x="346" y="1733"/>
                  </a:lnTo>
                  <a:lnTo>
                    <a:pt x="322" y="1720"/>
                  </a:lnTo>
                  <a:lnTo>
                    <a:pt x="299" y="1707"/>
                  </a:lnTo>
                  <a:lnTo>
                    <a:pt x="275" y="1692"/>
                  </a:lnTo>
                  <a:lnTo>
                    <a:pt x="253" y="1676"/>
                  </a:lnTo>
                  <a:lnTo>
                    <a:pt x="231" y="1660"/>
                  </a:lnTo>
                  <a:lnTo>
                    <a:pt x="212" y="1642"/>
                  </a:lnTo>
                  <a:lnTo>
                    <a:pt x="192" y="1624"/>
                  </a:lnTo>
                  <a:lnTo>
                    <a:pt x="173" y="1604"/>
                  </a:lnTo>
                  <a:lnTo>
                    <a:pt x="154" y="1584"/>
                  </a:lnTo>
                  <a:lnTo>
                    <a:pt x="137" y="1563"/>
                  </a:lnTo>
                  <a:lnTo>
                    <a:pt x="120" y="1541"/>
                  </a:lnTo>
                  <a:lnTo>
                    <a:pt x="105" y="1519"/>
                  </a:lnTo>
                  <a:lnTo>
                    <a:pt x="90" y="1496"/>
                  </a:lnTo>
                  <a:lnTo>
                    <a:pt x="76" y="1472"/>
                  </a:lnTo>
                  <a:lnTo>
                    <a:pt x="64" y="1447"/>
                  </a:lnTo>
                  <a:lnTo>
                    <a:pt x="52" y="1422"/>
                  </a:lnTo>
                  <a:lnTo>
                    <a:pt x="42" y="1395"/>
                  </a:lnTo>
                  <a:lnTo>
                    <a:pt x="32" y="1369"/>
                  </a:lnTo>
                  <a:lnTo>
                    <a:pt x="24" y="1342"/>
                  </a:lnTo>
                  <a:lnTo>
                    <a:pt x="17" y="1314"/>
                  </a:lnTo>
                  <a:lnTo>
                    <a:pt x="12" y="1285"/>
                  </a:lnTo>
                  <a:lnTo>
                    <a:pt x="12" y="1285"/>
                  </a:lnTo>
                  <a:lnTo>
                    <a:pt x="6" y="1253"/>
                  </a:lnTo>
                  <a:lnTo>
                    <a:pt x="2" y="1221"/>
                  </a:lnTo>
                  <a:lnTo>
                    <a:pt x="0" y="1189"/>
                  </a:lnTo>
                  <a:lnTo>
                    <a:pt x="0" y="1157"/>
                  </a:lnTo>
                  <a:lnTo>
                    <a:pt x="1" y="1126"/>
                  </a:lnTo>
                  <a:lnTo>
                    <a:pt x="3" y="1095"/>
                  </a:lnTo>
                  <a:lnTo>
                    <a:pt x="7" y="1064"/>
                  </a:lnTo>
                  <a:lnTo>
                    <a:pt x="13" y="1034"/>
                  </a:lnTo>
                  <a:lnTo>
                    <a:pt x="20" y="1004"/>
                  </a:lnTo>
                  <a:lnTo>
                    <a:pt x="28" y="975"/>
                  </a:lnTo>
                  <a:lnTo>
                    <a:pt x="38" y="947"/>
                  </a:lnTo>
                  <a:lnTo>
                    <a:pt x="48" y="918"/>
                  </a:lnTo>
                  <a:lnTo>
                    <a:pt x="61" y="891"/>
                  </a:lnTo>
                  <a:lnTo>
                    <a:pt x="74" y="864"/>
                  </a:lnTo>
                  <a:lnTo>
                    <a:pt x="89" y="838"/>
                  </a:lnTo>
                  <a:lnTo>
                    <a:pt x="105" y="812"/>
                  </a:lnTo>
                  <a:lnTo>
                    <a:pt x="123" y="787"/>
                  </a:lnTo>
                  <a:lnTo>
                    <a:pt x="140" y="764"/>
                  </a:lnTo>
                  <a:lnTo>
                    <a:pt x="160" y="741"/>
                  </a:lnTo>
                  <a:lnTo>
                    <a:pt x="180" y="719"/>
                  </a:lnTo>
                  <a:lnTo>
                    <a:pt x="202" y="698"/>
                  </a:lnTo>
                  <a:lnTo>
                    <a:pt x="225" y="678"/>
                  </a:lnTo>
                  <a:lnTo>
                    <a:pt x="248" y="659"/>
                  </a:lnTo>
                  <a:lnTo>
                    <a:pt x="273" y="642"/>
                  </a:lnTo>
                  <a:lnTo>
                    <a:pt x="300" y="625"/>
                  </a:lnTo>
                  <a:lnTo>
                    <a:pt x="326" y="609"/>
                  </a:lnTo>
                  <a:lnTo>
                    <a:pt x="353" y="594"/>
                  </a:lnTo>
                  <a:lnTo>
                    <a:pt x="382" y="582"/>
                  </a:lnTo>
                  <a:lnTo>
                    <a:pt x="412" y="569"/>
                  </a:lnTo>
                  <a:lnTo>
                    <a:pt x="441" y="559"/>
                  </a:lnTo>
                  <a:lnTo>
                    <a:pt x="472" y="550"/>
                  </a:lnTo>
                  <a:lnTo>
                    <a:pt x="504" y="542"/>
                  </a:lnTo>
                  <a:lnTo>
                    <a:pt x="504" y="542"/>
                  </a:lnTo>
                  <a:lnTo>
                    <a:pt x="533" y="537"/>
                  </a:lnTo>
                  <a:lnTo>
                    <a:pt x="561" y="533"/>
                  </a:lnTo>
                  <a:lnTo>
                    <a:pt x="591" y="530"/>
                  </a:lnTo>
                  <a:lnTo>
                    <a:pt x="620" y="529"/>
                  </a:lnTo>
                  <a:lnTo>
                    <a:pt x="649" y="528"/>
                  </a:lnTo>
                  <a:lnTo>
                    <a:pt x="678" y="529"/>
                  </a:lnTo>
                  <a:lnTo>
                    <a:pt x="707" y="532"/>
                  </a:lnTo>
                  <a:lnTo>
                    <a:pt x="736" y="534"/>
                  </a:lnTo>
                  <a:lnTo>
                    <a:pt x="736" y="534"/>
                  </a:lnTo>
                  <a:lnTo>
                    <a:pt x="744" y="534"/>
                  </a:lnTo>
                  <a:lnTo>
                    <a:pt x="750" y="533"/>
                  </a:lnTo>
                  <a:lnTo>
                    <a:pt x="754" y="530"/>
                  </a:lnTo>
                  <a:lnTo>
                    <a:pt x="758" y="527"/>
                  </a:lnTo>
                  <a:lnTo>
                    <a:pt x="761" y="523"/>
                  </a:lnTo>
                  <a:lnTo>
                    <a:pt x="765" y="519"/>
                  </a:lnTo>
                  <a:lnTo>
                    <a:pt x="769" y="508"/>
                  </a:lnTo>
                  <a:lnTo>
                    <a:pt x="769" y="508"/>
                  </a:lnTo>
                  <a:lnTo>
                    <a:pt x="789" y="471"/>
                  </a:lnTo>
                  <a:lnTo>
                    <a:pt x="810" y="435"/>
                  </a:lnTo>
                  <a:lnTo>
                    <a:pt x="833" y="399"/>
                  </a:lnTo>
                  <a:lnTo>
                    <a:pt x="857" y="365"/>
                  </a:lnTo>
                  <a:lnTo>
                    <a:pt x="882" y="332"/>
                  </a:lnTo>
                  <a:lnTo>
                    <a:pt x="909" y="300"/>
                  </a:lnTo>
                  <a:lnTo>
                    <a:pt x="939" y="269"/>
                  </a:lnTo>
                  <a:lnTo>
                    <a:pt x="969" y="240"/>
                  </a:lnTo>
                  <a:lnTo>
                    <a:pt x="969" y="240"/>
                  </a:lnTo>
                  <a:lnTo>
                    <a:pt x="994" y="217"/>
                  </a:lnTo>
                  <a:lnTo>
                    <a:pt x="1019" y="195"/>
                  </a:lnTo>
                  <a:lnTo>
                    <a:pt x="1045" y="175"/>
                  </a:lnTo>
                  <a:lnTo>
                    <a:pt x="1073" y="155"/>
                  </a:lnTo>
                  <a:lnTo>
                    <a:pt x="1100" y="136"/>
                  </a:lnTo>
                  <a:lnTo>
                    <a:pt x="1128" y="120"/>
                  </a:lnTo>
                  <a:lnTo>
                    <a:pt x="1156" y="103"/>
                  </a:lnTo>
                  <a:lnTo>
                    <a:pt x="1185" y="88"/>
                  </a:lnTo>
                  <a:lnTo>
                    <a:pt x="1214" y="73"/>
                  </a:lnTo>
                  <a:lnTo>
                    <a:pt x="1244" y="61"/>
                  </a:lnTo>
                  <a:lnTo>
                    <a:pt x="1275" y="49"/>
                  </a:lnTo>
                  <a:lnTo>
                    <a:pt x="1306" y="39"/>
                  </a:lnTo>
                  <a:lnTo>
                    <a:pt x="1338" y="29"/>
                  </a:lnTo>
                  <a:lnTo>
                    <a:pt x="1370" y="22"/>
                  </a:lnTo>
                  <a:lnTo>
                    <a:pt x="1403" y="16"/>
                  </a:lnTo>
                  <a:lnTo>
                    <a:pt x="1436" y="10"/>
                  </a:lnTo>
                  <a:lnTo>
                    <a:pt x="1436" y="10"/>
                  </a:lnTo>
                  <a:lnTo>
                    <a:pt x="1465" y="6"/>
                  </a:lnTo>
                  <a:lnTo>
                    <a:pt x="1494" y="4"/>
                  </a:lnTo>
                  <a:lnTo>
                    <a:pt x="1522" y="2"/>
                  </a:lnTo>
                  <a:lnTo>
                    <a:pt x="1550" y="1"/>
                  </a:lnTo>
                  <a:lnTo>
                    <a:pt x="1577" y="0"/>
                  </a:lnTo>
                  <a:lnTo>
                    <a:pt x="1605" y="1"/>
                  </a:lnTo>
                  <a:lnTo>
                    <a:pt x="1632" y="2"/>
                  </a:lnTo>
                  <a:lnTo>
                    <a:pt x="1659" y="4"/>
                  </a:lnTo>
                  <a:lnTo>
                    <a:pt x="1685" y="7"/>
                  </a:lnTo>
                  <a:lnTo>
                    <a:pt x="1712" y="10"/>
                  </a:lnTo>
                  <a:lnTo>
                    <a:pt x="1738" y="16"/>
                  </a:lnTo>
                  <a:lnTo>
                    <a:pt x="1764" y="21"/>
                  </a:lnTo>
                  <a:lnTo>
                    <a:pt x="1789" y="27"/>
                  </a:lnTo>
                  <a:lnTo>
                    <a:pt x="1814" y="34"/>
                  </a:lnTo>
                  <a:lnTo>
                    <a:pt x="1839" y="41"/>
                  </a:lnTo>
                  <a:lnTo>
                    <a:pt x="1863" y="49"/>
                  </a:lnTo>
                  <a:lnTo>
                    <a:pt x="1889" y="59"/>
                  </a:lnTo>
                  <a:lnTo>
                    <a:pt x="1913" y="69"/>
                  </a:lnTo>
                  <a:lnTo>
                    <a:pt x="1936" y="80"/>
                  </a:lnTo>
                  <a:lnTo>
                    <a:pt x="1960" y="91"/>
                  </a:lnTo>
                  <a:lnTo>
                    <a:pt x="1983" y="104"/>
                  </a:lnTo>
                  <a:lnTo>
                    <a:pt x="2006" y="117"/>
                  </a:lnTo>
                  <a:lnTo>
                    <a:pt x="2029" y="131"/>
                  </a:lnTo>
                  <a:lnTo>
                    <a:pt x="2051" y="146"/>
                  </a:lnTo>
                  <a:lnTo>
                    <a:pt x="2073" y="161"/>
                  </a:lnTo>
                  <a:lnTo>
                    <a:pt x="2095" y="177"/>
                  </a:lnTo>
                  <a:lnTo>
                    <a:pt x="2116" y="195"/>
                  </a:lnTo>
                  <a:lnTo>
                    <a:pt x="2138" y="213"/>
                  </a:lnTo>
                  <a:lnTo>
                    <a:pt x="2159" y="231"/>
                  </a:lnTo>
                  <a:lnTo>
                    <a:pt x="2180" y="251"/>
                  </a:lnTo>
                  <a:lnTo>
                    <a:pt x="2200" y="270"/>
                  </a:lnTo>
                  <a:lnTo>
                    <a:pt x="2220" y="291"/>
                  </a:lnTo>
                  <a:lnTo>
                    <a:pt x="2220" y="291"/>
                  </a:lnTo>
                  <a:lnTo>
                    <a:pt x="2243" y="317"/>
                  </a:lnTo>
                  <a:lnTo>
                    <a:pt x="2264" y="342"/>
                  </a:lnTo>
                  <a:lnTo>
                    <a:pt x="2283" y="368"/>
                  </a:lnTo>
                  <a:lnTo>
                    <a:pt x="2303" y="394"/>
                  </a:lnTo>
                  <a:lnTo>
                    <a:pt x="2321" y="421"/>
                  </a:lnTo>
                  <a:lnTo>
                    <a:pt x="2338" y="450"/>
                  </a:lnTo>
                  <a:lnTo>
                    <a:pt x="2354" y="478"/>
                  </a:lnTo>
                  <a:lnTo>
                    <a:pt x="2368" y="506"/>
                  </a:lnTo>
                  <a:lnTo>
                    <a:pt x="2382" y="536"/>
                  </a:lnTo>
                  <a:lnTo>
                    <a:pt x="2394" y="566"/>
                  </a:lnTo>
                  <a:lnTo>
                    <a:pt x="2406" y="597"/>
                  </a:lnTo>
                  <a:lnTo>
                    <a:pt x="2415" y="627"/>
                  </a:lnTo>
                  <a:lnTo>
                    <a:pt x="2425" y="658"/>
                  </a:lnTo>
                  <a:lnTo>
                    <a:pt x="2432" y="691"/>
                  </a:lnTo>
                  <a:lnTo>
                    <a:pt x="2439" y="723"/>
                  </a:lnTo>
                  <a:lnTo>
                    <a:pt x="2445" y="756"/>
                  </a:lnTo>
                  <a:lnTo>
                    <a:pt x="2445" y="756"/>
                  </a:lnTo>
                  <a:lnTo>
                    <a:pt x="2449" y="784"/>
                  </a:lnTo>
                  <a:lnTo>
                    <a:pt x="2451" y="814"/>
                  </a:lnTo>
                  <a:lnTo>
                    <a:pt x="2452" y="842"/>
                  </a:lnTo>
                  <a:lnTo>
                    <a:pt x="2453" y="871"/>
                  </a:lnTo>
                  <a:lnTo>
                    <a:pt x="2453" y="930"/>
                  </a:lnTo>
                  <a:lnTo>
                    <a:pt x="2452" y="989"/>
                  </a:lnTo>
                  <a:lnTo>
                    <a:pt x="2452" y="989"/>
                  </a:lnTo>
                  <a:lnTo>
                    <a:pt x="2453" y="997"/>
                  </a:lnTo>
                  <a:lnTo>
                    <a:pt x="2454" y="1005"/>
                  </a:lnTo>
                  <a:lnTo>
                    <a:pt x="2456" y="1012"/>
                  </a:lnTo>
                  <a:lnTo>
                    <a:pt x="2459" y="1017"/>
                  </a:lnTo>
                  <a:lnTo>
                    <a:pt x="2464" y="1022"/>
                  </a:lnTo>
                  <a:lnTo>
                    <a:pt x="2469" y="1026"/>
                  </a:lnTo>
                  <a:lnTo>
                    <a:pt x="2476" y="1030"/>
                  </a:lnTo>
                  <a:lnTo>
                    <a:pt x="2486" y="1032"/>
                  </a:lnTo>
                  <a:lnTo>
                    <a:pt x="2486" y="1032"/>
                  </a:lnTo>
                  <a:lnTo>
                    <a:pt x="2514" y="1040"/>
                  </a:lnTo>
                  <a:lnTo>
                    <a:pt x="2540" y="1050"/>
                  </a:lnTo>
                  <a:lnTo>
                    <a:pt x="2565" y="1063"/>
                  </a:lnTo>
                  <a:lnTo>
                    <a:pt x="2590" y="1078"/>
                  </a:lnTo>
                  <a:lnTo>
                    <a:pt x="2612" y="1093"/>
                  </a:lnTo>
                  <a:lnTo>
                    <a:pt x="2634" y="1111"/>
                  </a:lnTo>
                  <a:lnTo>
                    <a:pt x="2654" y="1130"/>
                  </a:lnTo>
                  <a:lnTo>
                    <a:pt x="2673" y="1151"/>
                  </a:lnTo>
                  <a:lnTo>
                    <a:pt x="2690" y="1173"/>
                  </a:lnTo>
                  <a:lnTo>
                    <a:pt x="2704" y="1197"/>
                  </a:lnTo>
                  <a:lnTo>
                    <a:pt x="2718" y="1222"/>
                  </a:lnTo>
                  <a:lnTo>
                    <a:pt x="2730" y="1249"/>
                  </a:lnTo>
                  <a:lnTo>
                    <a:pt x="2740" y="1276"/>
                  </a:lnTo>
                  <a:lnTo>
                    <a:pt x="2747" y="1304"/>
                  </a:lnTo>
                  <a:lnTo>
                    <a:pt x="2754" y="1334"/>
                  </a:lnTo>
                  <a:lnTo>
                    <a:pt x="2758" y="1365"/>
                  </a:lnTo>
                  <a:lnTo>
                    <a:pt x="2758" y="1365"/>
                  </a:lnTo>
                  <a:lnTo>
                    <a:pt x="2760" y="1396"/>
                  </a:lnTo>
                  <a:lnTo>
                    <a:pt x="2760" y="1428"/>
                  </a:lnTo>
                  <a:lnTo>
                    <a:pt x="2758" y="1458"/>
                  </a:lnTo>
                  <a:lnTo>
                    <a:pt x="2755" y="1488"/>
                  </a:lnTo>
                  <a:lnTo>
                    <a:pt x="2748" y="1516"/>
                  </a:lnTo>
                  <a:lnTo>
                    <a:pt x="2741" y="1544"/>
                  </a:lnTo>
                  <a:lnTo>
                    <a:pt x="2732" y="1570"/>
                  </a:lnTo>
                  <a:lnTo>
                    <a:pt x="2720" y="1596"/>
                  </a:lnTo>
                  <a:lnTo>
                    <a:pt x="2707" y="1620"/>
                  </a:lnTo>
                  <a:lnTo>
                    <a:pt x="2691" y="1644"/>
                  </a:lnTo>
                  <a:lnTo>
                    <a:pt x="2673" y="1666"/>
                  </a:lnTo>
                  <a:lnTo>
                    <a:pt x="2654" y="1688"/>
                  </a:lnTo>
                  <a:lnTo>
                    <a:pt x="2632" y="1708"/>
                  </a:lnTo>
                  <a:lnTo>
                    <a:pt x="2609" y="1728"/>
                  </a:lnTo>
                  <a:lnTo>
                    <a:pt x="2583" y="1746"/>
                  </a:lnTo>
                  <a:lnTo>
                    <a:pt x="2556" y="1763"/>
                  </a:lnTo>
                  <a:lnTo>
                    <a:pt x="2556" y="1763"/>
                  </a:lnTo>
                  <a:lnTo>
                    <a:pt x="2536" y="1774"/>
                  </a:lnTo>
                  <a:lnTo>
                    <a:pt x="2515" y="1783"/>
                  </a:lnTo>
                  <a:lnTo>
                    <a:pt x="2494" y="1791"/>
                  </a:lnTo>
                  <a:lnTo>
                    <a:pt x="2473" y="1798"/>
                  </a:lnTo>
                  <a:lnTo>
                    <a:pt x="2451" y="1802"/>
                  </a:lnTo>
                  <a:lnTo>
                    <a:pt x="2428" y="1806"/>
                  </a:lnTo>
                  <a:lnTo>
                    <a:pt x="2406" y="1808"/>
                  </a:lnTo>
                  <a:lnTo>
                    <a:pt x="2382" y="1809"/>
                  </a:lnTo>
                  <a:lnTo>
                    <a:pt x="2382" y="1809"/>
                  </a:lnTo>
                  <a:lnTo>
                    <a:pt x="2149" y="1812"/>
                  </a:lnTo>
                  <a:lnTo>
                    <a:pt x="1916" y="1814"/>
                  </a:lnTo>
                  <a:lnTo>
                    <a:pt x="1916" y="1814"/>
                  </a:lnTo>
                  <a:lnTo>
                    <a:pt x="1907" y="1815"/>
                  </a:lnTo>
                  <a:lnTo>
                    <a:pt x="1901" y="1816"/>
                  </a:lnTo>
                  <a:lnTo>
                    <a:pt x="1896" y="1818"/>
                  </a:lnTo>
                  <a:lnTo>
                    <a:pt x="1892" y="1821"/>
                  </a:lnTo>
                  <a:lnTo>
                    <a:pt x="1889" y="1825"/>
                  </a:lnTo>
                  <a:lnTo>
                    <a:pt x="1886" y="1830"/>
                  </a:lnTo>
                  <a:lnTo>
                    <a:pt x="1884" y="1837"/>
                  </a:lnTo>
                  <a:lnTo>
                    <a:pt x="1882" y="1844"/>
                  </a:lnTo>
                  <a:lnTo>
                    <a:pt x="1882" y="1844"/>
                  </a:lnTo>
                  <a:lnTo>
                    <a:pt x="1878" y="1868"/>
                  </a:lnTo>
                  <a:lnTo>
                    <a:pt x="1873" y="1893"/>
                  </a:lnTo>
                  <a:lnTo>
                    <a:pt x="1867" y="1917"/>
                  </a:lnTo>
                  <a:lnTo>
                    <a:pt x="1858" y="1942"/>
                  </a:lnTo>
                  <a:lnTo>
                    <a:pt x="1850" y="1966"/>
                  </a:lnTo>
                  <a:lnTo>
                    <a:pt x="1840" y="1989"/>
                  </a:lnTo>
                  <a:lnTo>
                    <a:pt x="1830" y="2012"/>
                  </a:lnTo>
                  <a:lnTo>
                    <a:pt x="1818" y="2034"/>
                  </a:lnTo>
                  <a:lnTo>
                    <a:pt x="1807" y="2056"/>
                  </a:lnTo>
                  <a:lnTo>
                    <a:pt x="1793" y="2078"/>
                  </a:lnTo>
                  <a:lnTo>
                    <a:pt x="1780" y="2099"/>
                  </a:lnTo>
                  <a:lnTo>
                    <a:pt x="1765" y="2119"/>
                  </a:lnTo>
                  <a:lnTo>
                    <a:pt x="1750" y="2139"/>
                  </a:lnTo>
                  <a:lnTo>
                    <a:pt x="1734" y="2158"/>
                  </a:lnTo>
                  <a:lnTo>
                    <a:pt x="1717" y="2176"/>
                  </a:lnTo>
                  <a:lnTo>
                    <a:pt x="1699" y="2194"/>
                  </a:lnTo>
                  <a:lnTo>
                    <a:pt x="1681" y="2212"/>
                  </a:lnTo>
                  <a:lnTo>
                    <a:pt x="1662" y="2229"/>
                  </a:lnTo>
                  <a:lnTo>
                    <a:pt x="1643" y="2245"/>
                  </a:lnTo>
                  <a:lnTo>
                    <a:pt x="1622" y="2259"/>
                  </a:lnTo>
                  <a:lnTo>
                    <a:pt x="1603" y="2274"/>
                  </a:lnTo>
                  <a:lnTo>
                    <a:pt x="1582" y="2288"/>
                  </a:lnTo>
                  <a:lnTo>
                    <a:pt x="1560" y="2300"/>
                  </a:lnTo>
                  <a:lnTo>
                    <a:pt x="1538" y="2313"/>
                  </a:lnTo>
                  <a:lnTo>
                    <a:pt x="1515" y="2323"/>
                  </a:lnTo>
                  <a:lnTo>
                    <a:pt x="1492" y="2334"/>
                  </a:lnTo>
                  <a:lnTo>
                    <a:pt x="1469" y="2343"/>
                  </a:lnTo>
                  <a:lnTo>
                    <a:pt x="1444" y="2352"/>
                  </a:lnTo>
                  <a:lnTo>
                    <a:pt x="1420" y="2359"/>
                  </a:lnTo>
                  <a:lnTo>
                    <a:pt x="1396" y="2366"/>
                  </a:lnTo>
                  <a:lnTo>
                    <a:pt x="1371" y="2371"/>
                  </a:lnTo>
                  <a:lnTo>
                    <a:pt x="1346" y="2376"/>
                  </a:lnTo>
                  <a:lnTo>
                    <a:pt x="1346" y="2376"/>
                  </a:lnTo>
                  <a:lnTo>
                    <a:pt x="1321" y="2380"/>
                  </a:lnTo>
                  <a:lnTo>
                    <a:pt x="1295" y="2382"/>
                  </a:lnTo>
                  <a:lnTo>
                    <a:pt x="1268" y="2383"/>
                  </a:lnTo>
                  <a:lnTo>
                    <a:pt x="1243" y="2384"/>
                  </a:lnTo>
                  <a:lnTo>
                    <a:pt x="1218" y="2384"/>
                  </a:lnTo>
                  <a:lnTo>
                    <a:pt x="1192" y="2382"/>
                  </a:lnTo>
                  <a:lnTo>
                    <a:pt x="1168" y="2380"/>
                  </a:lnTo>
                  <a:lnTo>
                    <a:pt x="1143" y="2376"/>
                  </a:lnTo>
                  <a:lnTo>
                    <a:pt x="1118" y="2371"/>
                  </a:lnTo>
                  <a:lnTo>
                    <a:pt x="1094" y="2366"/>
                  </a:lnTo>
                  <a:lnTo>
                    <a:pt x="1068" y="2360"/>
                  </a:lnTo>
                  <a:lnTo>
                    <a:pt x="1044" y="2353"/>
                  </a:lnTo>
                  <a:lnTo>
                    <a:pt x="1020" y="2344"/>
                  </a:lnTo>
                  <a:lnTo>
                    <a:pt x="996" y="2336"/>
                  </a:lnTo>
                  <a:lnTo>
                    <a:pt x="973" y="2325"/>
                  </a:lnTo>
                  <a:lnTo>
                    <a:pt x="949" y="2315"/>
                  </a:lnTo>
                  <a:lnTo>
                    <a:pt x="949" y="2315"/>
                  </a:lnTo>
                  <a:lnTo>
                    <a:pt x="927" y="2303"/>
                  </a:lnTo>
                  <a:lnTo>
                    <a:pt x="904" y="2290"/>
                  </a:lnTo>
                  <a:lnTo>
                    <a:pt x="904" y="2290"/>
                  </a:lnTo>
                  <a:close/>
                </a:path>
              </a:pathLst>
            </a:custGeom>
            <a:solidFill>
              <a:schemeClr val="tx2"/>
            </a:solidFill>
            <a:ln w="15875">
              <a:solidFill>
                <a:srgbClr val="F3F3F3"/>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72E7B104-412E-4F4B-9C20-BB0023769949}"/>
                </a:ext>
              </a:extLst>
            </p:cNvPr>
            <p:cNvGrpSpPr/>
            <p:nvPr/>
          </p:nvGrpSpPr>
          <p:grpSpPr>
            <a:xfrm>
              <a:off x="9539084" y="1775232"/>
              <a:ext cx="587297" cy="254447"/>
              <a:chOff x="9486900" y="1775232"/>
              <a:chExt cx="587297" cy="254447"/>
            </a:xfrm>
          </p:grpSpPr>
          <p:sp>
            <p:nvSpPr>
              <p:cNvPr id="87" name="Freeform 146">
                <a:extLst>
                  <a:ext uri="{FF2B5EF4-FFF2-40B4-BE49-F238E27FC236}">
                    <a16:creationId xmlns:a16="http://schemas.microsoft.com/office/drawing/2014/main" id="{B5632094-98DF-4C59-850E-8109075AE873}"/>
                  </a:ext>
                </a:extLst>
              </p:cNvPr>
              <p:cNvSpPr>
                <a:spLocks noChangeAspect="1"/>
              </p:cNvSpPr>
              <p:nvPr/>
            </p:nvSpPr>
            <p:spPr bwMode="auto">
              <a:xfrm>
                <a:off x="9672422" y="1775232"/>
                <a:ext cx="401775" cy="2544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269D51E1-DD49-4DA5-9334-62FC129750BF}"/>
                  </a:ext>
                </a:extLst>
              </p:cNvPr>
              <p:cNvCxnSpPr>
                <a:stCxn id="87" idx="4"/>
              </p:cNvCxnSpPr>
              <p:nvPr/>
            </p:nvCxnSpPr>
            <p:spPr>
              <a:xfrm flipH="1">
                <a:off x="9546958" y="2029679"/>
                <a:ext cx="21260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9DB7E27-BA69-4AFA-8270-4AEBB12DE448}"/>
                  </a:ext>
                </a:extLst>
              </p:cNvPr>
              <p:cNvCxnSpPr>
                <a:cxnSpLocks/>
                <a:stCxn id="87" idx="5"/>
              </p:cNvCxnSpPr>
              <p:nvPr/>
            </p:nvCxnSpPr>
            <p:spPr>
              <a:xfrm flipH="1" flipV="1">
                <a:off x="9486900" y="1934564"/>
                <a:ext cx="18554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6E95B8D-FE40-4140-A2AB-F9C0C0F0AAF8}"/>
                  </a:ext>
                </a:extLst>
              </p:cNvPr>
              <p:cNvCxnSpPr>
                <a:cxnSpLocks/>
              </p:cNvCxnSpPr>
              <p:nvPr/>
            </p:nvCxnSpPr>
            <p:spPr>
              <a:xfrm flipH="1">
                <a:off x="9574157" y="1820264"/>
                <a:ext cx="2291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02A8C9B1-018A-4771-B76E-1B2C83DFCBDD}"/>
                </a:ext>
              </a:extLst>
            </p:cNvPr>
            <p:cNvSpPr txBox="1"/>
            <p:nvPr/>
          </p:nvSpPr>
          <p:spPr>
            <a:xfrm>
              <a:off x="9239830" y="2062680"/>
              <a:ext cx="116691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CDN</a:t>
              </a:r>
            </a:p>
          </p:txBody>
        </p:sp>
        <p:sp>
          <p:nvSpPr>
            <p:cNvPr id="86" name="TextBox 85">
              <a:extLst>
                <a:ext uri="{FF2B5EF4-FFF2-40B4-BE49-F238E27FC236}">
                  <a16:creationId xmlns:a16="http://schemas.microsoft.com/office/drawing/2014/main" id="{49EDD961-CC88-4A83-B3FF-11B695A8A136}"/>
                </a:ext>
              </a:extLst>
            </p:cNvPr>
            <p:cNvSpPr txBox="1"/>
            <p:nvPr/>
          </p:nvSpPr>
          <p:spPr>
            <a:xfrm>
              <a:off x="10545036" y="2062680"/>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 (Game files)</a:t>
              </a:r>
            </a:p>
          </p:txBody>
        </p:sp>
        <p:sp>
          <p:nvSpPr>
            <p:cNvPr id="58" name="speech_2">
              <a:extLst>
                <a:ext uri="{FF2B5EF4-FFF2-40B4-BE49-F238E27FC236}">
                  <a16:creationId xmlns:a16="http://schemas.microsoft.com/office/drawing/2014/main" id="{D1A04043-30AB-4C5D-9440-69C766DCCE6F}"/>
                </a:ext>
              </a:extLst>
            </p:cNvPr>
            <p:cNvSpPr>
              <a:spLocks noChangeAspect="1" noEditPoints="1"/>
            </p:cNvSpPr>
            <p:nvPr/>
          </p:nvSpPr>
          <p:spPr bwMode="auto">
            <a:xfrm flipH="1">
              <a:off x="10906919" y="4279421"/>
              <a:ext cx="420146" cy="37324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8" name="Straight Arrow Connector 7"/>
            <p:cNvCxnSpPr/>
            <p:nvPr/>
          </p:nvCxnSpPr>
          <p:spPr>
            <a:xfrm>
              <a:off x="10906919" y="4365033"/>
              <a:ext cx="367476" cy="0"/>
            </a:xfrm>
            <a:prstGeom prst="straightConnector1">
              <a:avLst/>
            </a:prstGeom>
            <a:ln w="12700">
              <a:solidFill>
                <a:srgbClr val="0177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a:off x="10958078" y="4466044"/>
              <a:ext cx="367476" cy="0"/>
            </a:xfrm>
            <a:prstGeom prst="straightConnector1">
              <a:avLst/>
            </a:prstGeom>
            <a:ln w="12700">
              <a:solidFill>
                <a:srgbClr val="0177D7"/>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59250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lstStyle/>
          <a:p>
            <a:r>
              <a:rPr lang="en-US"/>
              <a:t>Top 10 reasons why customers use</a:t>
            </a:r>
            <a:br>
              <a:rPr lang="en-US"/>
            </a:br>
            <a:r>
              <a:rPr lang="en-US"/>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7" name="Group 6"/>
          <p:cNvGrpSpPr/>
          <p:nvPr/>
        </p:nvGrpSpPr>
        <p:grpSpPr>
          <a:xfrm>
            <a:off x="2552812" y="2230668"/>
            <a:ext cx="2082409" cy="3543358"/>
            <a:chOff x="2552812" y="2230668"/>
            <a:chExt cx="2082409" cy="3543358"/>
          </a:xfrm>
        </p:grpSpPr>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latin typeface="Segoe UI Semilight" charset="0"/>
                  <a:ea typeface="Segoe UI Semilight" charset="0"/>
                  <a:cs typeface="Segoe UI Semilight" charset="0"/>
                </a:rPr>
                <a:t>De</a:t>
              </a:r>
              <a:r>
                <a:rPr lang="en-US" sz="1600">
                  <a:gradFill>
                    <a:gsLst>
                      <a:gs pos="2917">
                        <a:schemeClr val="tx1"/>
                      </a:gs>
                      <a:gs pos="30000">
                        <a:schemeClr val="tx1"/>
                      </a:gs>
                    </a:gsLst>
                    <a:lin ang="5400000" scaled="0"/>
                  </a:gradFill>
                </a:rPr>
                <a:t>liver </a:t>
              </a:r>
              <a:r>
                <a:rPr lang="en-US" sz="1600">
                  <a:solidFill>
                    <a:schemeClr val="tx2"/>
                  </a:solidFill>
                </a:rPr>
                <a:t>massive storage/throughput scalability </a:t>
              </a:r>
              <a:r>
                <a:rPr lang="en-US" sz="160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C45234-B324-43BD-B2BA-BD1DA68FA9A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22029BD-33A3-4414-9B9B-9909B99D6F02}"/>
              </a:ext>
            </a:extLst>
          </p:cNvPr>
          <p:cNvSpPr/>
          <p:nvPr/>
        </p:nvSpPr>
        <p:spPr bwMode="auto">
          <a:xfrm>
            <a:off x="-99754" y="0"/>
            <a:ext cx="10981113" cy="6858000"/>
          </a:xfrm>
          <a:prstGeom prst="rect">
            <a:avLst/>
          </a:prstGeom>
          <a:gradFill flip="none" rotWithShape="1">
            <a:gsLst>
              <a:gs pos="55000">
                <a:srgbClr val="FFFFFF">
                  <a:alpha val="50000"/>
                </a:srgbClr>
              </a:gs>
              <a:gs pos="0">
                <a:schemeClr val="bg1"/>
              </a:gs>
              <a:gs pos="81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p>
        </p:txBody>
      </p:sp>
      <p:sp>
        <p:nvSpPr>
          <p:cNvPr id="4" name="Rectangle 3"/>
          <p:cNvSpPr/>
          <p:nvPr/>
        </p:nvSpPr>
        <p:spPr>
          <a:xfrm>
            <a:off x="269240" y="3696773"/>
            <a:ext cx="6652669" cy="353943"/>
          </a:xfrm>
          <a:prstGeom prst="rect">
            <a:avLst/>
          </a:prstGeom>
        </p:spPr>
        <p:txBody>
          <a:bodyPr wrap="square" lIns="91440" tIns="0" rIns="91440" bIns="45720">
            <a:spAutoFit/>
          </a:bodyPr>
          <a:lstStyle/>
          <a:p>
            <a:r>
              <a:rPr lang="en-US" sz="2000" spc="80">
                <a:latin typeface="Segoe UI Semibold" charset="0"/>
                <a:ea typeface="Segoe UI Semibold" charset="0"/>
                <a:cs typeface="Segoe UI Semibold" charset="0"/>
              </a:rPr>
              <a:t>     </a:t>
            </a:r>
            <a:r>
              <a:rPr lang="en-US" sz="1600" spc="80">
                <a:latin typeface="Segoe UI Semibold" charset="0"/>
                <a:ea typeface="Segoe UI Semibold" charset="0"/>
                <a:cs typeface="Segoe UI Semibold" charset="0"/>
              </a:rPr>
              <a:t>Start free at </a:t>
            </a:r>
            <a:r>
              <a:rPr lang="en-US" sz="1600" b="1" spc="80">
                <a:latin typeface="Segoe UI Semibold" charset="0"/>
                <a:ea typeface="Segoe UI Semibold" charset="0"/>
                <a:cs typeface="Segoe UI Semibold" charset="0"/>
              </a:rPr>
              <a:t>www.AzureCosmosDB.com </a:t>
            </a:r>
            <a:r>
              <a:rPr lang="en-US" sz="1600" spc="80">
                <a:latin typeface="Segoe UI Semilight" charset="0"/>
                <a:ea typeface="Segoe UI Semilight" charset="0"/>
                <a:cs typeface="Segoe UI Semilight" charset="0"/>
              </a:rPr>
              <a:t> </a:t>
            </a:r>
          </a:p>
        </p:txBody>
      </p:sp>
      <p:sp>
        <p:nvSpPr>
          <p:cNvPr id="7" name="Title 1">
            <a:extLst>
              <a:ext uri="{FF2B5EF4-FFF2-40B4-BE49-F238E27FC236}">
                <a16:creationId xmlns:a16="http://schemas.microsoft.com/office/drawing/2014/main" id="{EC727531-7964-4004-99CF-EC5E700445BC}"/>
              </a:ext>
            </a:extLst>
          </p:cNvPr>
          <p:cNvSpPr txBox="1">
            <a:spLocks/>
          </p:cNvSpPr>
          <p:nvPr/>
        </p:nvSpPr>
        <p:spPr>
          <a:xfrm>
            <a:off x="269240" y="2219229"/>
            <a:ext cx="7279041" cy="477054"/>
          </a:xfrm>
          <a:prstGeom prst="rect">
            <a:avLst/>
          </a:prstGeom>
        </p:spPr>
        <p:txBody>
          <a:bodyPr vert="horz" wrap="square" lIns="91440" tIns="0" rIns="91440" bIns="45720" rtlCol="0" anchor="t">
            <a:sp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algn="l">
              <a:lnSpc>
                <a:spcPct val="100000"/>
              </a:lnSpc>
              <a:spcBef>
                <a:spcPts val="1800"/>
              </a:spcBef>
            </a:pPr>
            <a:r>
              <a:rPr lang="en-US" cap="none" spc="150"/>
              <a:t>WELCOME TO AZURE COSMOS DB</a:t>
            </a:r>
          </a:p>
        </p:txBody>
      </p:sp>
      <p:sp>
        <p:nvSpPr>
          <p:cNvPr id="9" name="Freeform 9"/>
          <p:cNvSpPr>
            <a:spLocks noEditPoints="1"/>
          </p:cNvSpPr>
          <p:nvPr/>
        </p:nvSpPr>
        <p:spPr bwMode="black">
          <a:xfrm>
            <a:off x="371628" y="3749773"/>
            <a:ext cx="264867" cy="26587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177D7"/>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177D7"/>
              </a:solidFill>
              <a:latin typeface="Calibri"/>
            </a:endParaRPr>
          </a:p>
        </p:txBody>
      </p:sp>
    </p:spTree>
    <p:extLst>
      <p:ext uri="{BB962C8B-B14F-4D97-AF65-F5344CB8AC3E}">
        <p14:creationId xmlns:p14="http://schemas.microsoft.com/office/powerpoint/2010/main" val="124810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6907D0-12FA-4E56-B56A-0ED855F3FED0}"/>
              </a:ext>
            </a:extLst>
          </p:cNvPr>
          <p:cNvSpPr>
            <a:spLocks noGrp="1"/>
          </p:cNvSpPr>
          <p:nvPr>
            <p:ph type="body" sz="quarter" idx="10"/>
          </p:nvPr>
        </p:nvSpPr>
        <p:spPr>
          <a:xfrm>
            <a:off x="269240" y="1189177"/>
            <a:ext cx="11653523" cy="6069354"/>
          </a:xfrm>
        </p:spPr>
        <p:txBody>
          <a:bodyPr vert="horz" wrap="square" lIns="146304" tIns="91440" rIns="146304" bIns="91440" rtlCol="0" anchor="t">
            <a:spAutoFit/>
          </a:bodyPr>
          <a:lstStyle/>
          <a:p>
            <a:pPr marL="0" indent="0" algn="ctr">
              <a:buNone/>
            </a:pPr>
            <a:r>
              <a:rPr lang="en-US" sz="3200" b="1">
                <a:latin typeface="Segoe UI Semilight"/>
                <a:cs typeface="Segoe UI Semilight"/>
                <a:hlinkClick r:id="rId3"/>
              </a:rPr>
              <a:t>https://aka.ms/CosmosIOTLab</a:t>
            </a:r>
            <a:endParaRPr lang="en-US" sz="3200" b="1">
              <a:latin typeface="Segoe UI Semilight"/>
              <a:cs typeface="Segoe UI Semilight"/>
            </a:endParaRPr>
          </a:p>
          <a:p>
            <a:pPr marL="335915" indent="-335915"/>
            <a:endParaRPr lang="en-US"/>
          </a:p>
          <a:p>
            <a:pPr marL="335915" indent="-335915"/>
            <a:r>
              <a:rPr lang="en-US">
                <a:latin typeface="Segoe UI Semilight"/>
                <a:cs typeface="Segoe UI Semilight"/>
              </a:rPr>
              <a:t>If you need a subscription/environment:</a:t>
            </a:r>
          </a:p>
          <a:p>
            <a:pPr marL="572135" lvl="1" indent="-236220"/>
            <a:r>
              <a:rPr lang="en-US" sz="2400"/>
              <a:t>Sign-Up Link</a:t>
            </a:r>
            <a:r>
              <a:rPr lang="en-US" sz="2200"/>
              <a:t>: </a:t>
            </a:r>
            <a:r>
              <a:rPr lang="en-US" sz="2200">
                <a:hlinkClick r:id="rId4"/>
              </a:rPr>
              <a:t>http://bit.ly/3bVvIss</a:t>
            </a:r>
            <a:endParaRPr lang="en-US" sz="2200"/>
          </a:p>
          <a:p>
            <a:pPr marL="572135" lvl="1" indent="-236220"/>
            <a:r>
              <a:rPr lang="en-US" sz="2400"/>
              <a:t>Activation Code: ACTIVATE5890</a:t>
            </a:r>
            <a:endParaRPr lang="en-US" sz="2400" b="1">
              <a:cs typeface="Segoe UI Semilight"/>
            </a:endParaRPr>
          </a:p>
          <a:p>
            <a:pPr marL="0" indent="0">
              <a:buNone/>
            </a:pPr>
            <a:endParaRPr lang="en-US" b="1"/>
          </a:p>
          <a:p>
            <a:pPr marL="0" indent="0">
              <a:buNone/>
            </a:pPr>
            <a:r>
              <a:rPr lang="en-US"/>
              <a:t>Click “Launch Lab”</a:t>
            </a:r>
            <a:endParaRPr lang="en-US" b="1"/>
          </a:p>
          <a:p>
            <a:pPr marL="0" indent="0">
              <a:buNone/>
            </a:pPr>
            <a:endParaRPr lang="en-US" b="1"/>
          </a:p>
          <a:p>
            <a:r>
              <a:rPr lang="en-US"/>
              <a:t>WIFI: </a:t>
            </a:r>
            <a:r>
              <a:rPr lang="en-US" b="1" err="1"/>
              <a:t>Cliftons</a:t>
            </a:r>
            <a:r>
              <a:rPr lang="en-US" b="1"/>
              <a:t> Training</a:t>
            </a:r>
            <a:r>
              <a:rPr lang="en-US"/>
              <a:t>; </a:t>
            </a:r>
            <a:r>
              <a:rPr lang="en-US" b="1"/>
              <a:t>AKL@TR4-07</a:t>
            </a:r>
          </a:p>
          <a:p>
            <a:pPr marL="0" indent="0" algn="ctr">
              <a:buNone/>
            </a:pPr>
            <a:endParaRPr lang="en-US" b="1" u="sng"/>
          </a:p>
          <a:p>
            <a:pPr marL="0" indent="0" algn="ctr">
              <a:buNone/>
            </a:pPr>
            <a:r>
              <a:rPr lang="en-US" sz="2800" b="1" u="sng"/>
              <a:t>Make sure to save Azure Portal and VM access credentials</a:t>
            </a:r>
          </a:p>
          <a:p>
            <a:endParaRPr lang="en-US"/>
          </a:p>
          <a:p>
            <a:pPr marL="0" indent="0">
              <a:buNone/>
            </a:pPr>
            <a:endParaRPr lang="en-US" b="1"/>
          </a:p>
        </p:txBody>
      </p:sp>
      <p:sp>
        <p:nvSpPr>
          <p:cNvPr id="3" name="Title 2">
            <a:extLst>
              <a:ext uri="{FF2B5EF4-FFF2-40B4-BE49-F238E27FC236}">
                <a16:creationId xmlns:a16="http://schemas.microsoft.com/office/drawing/2014/main" id="{04279608-2379-4BD5-8534-0497FD6C672A}"/>
              </a:ext>
            </a:extLst>
          </p:cNvPr>
          <p:cNvSpPr>
            <a:spLocks noGrp="1"/>
          </p:cNvSpPr>
          <p:nvPr>
            <p:ph type="title"/>
          </p:nvPr>
        </p:nvSpPr>
        <p:spPr/>
        <p:txBody>
          <a:bodyPr/>
          <a:lstStyle/>
          <a:p>
            <a:r>
              <a:rPr lang="en-US"/>
              <a:t>Lab: Run Setup scripts </a:t>
            </a:r>
          </a:p>
        </p:txBody>
      </p:sp>
    </p:spTree>
    <p:extLst>
      <p:ext uri="{BB962C8B-B14F-4D97-AF65-F5344CB8AC3E}">
        <p14:creationId xmlns:p14="http://schemas.microsoft.com/office/powerpoint/2010/main" val="8272980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6907D0-12FA-4E56-B56A-0ED855F3FED0}"/>
              </a:ext>
            </a:extLst>
          </p:cNvPr>
          <p:cNvSpPr>
            <a:spLocks noGrp="1"/>
          </p:cNvSpPr>
          <p:nvPr>
            <p:ph type="body" sz="quarter" idx="10"/>
          </p:nvPr>
        </p:nvSpPr>
        <p:spPr>
          <a:xfrm>
            <a:off x="269240" y="1189177"/>
            <a:ext cx="11653523" cy="5552289"/>
          </a:xfrm>
        </p:spPr>
        <p:txBody>
          <a:bodyPr/>
          <a:lstStyle/>
          <a:p>
            <a:pPr marL="0" indent="0" algn="ctr">
              <a:buNone/>
            </a:pPr>
            <a:r>
              <a:rPr lang="en-US" sz="3200" b="1" dirty="0"/>
              <a:t>”</a:t>
            </a:r>
          </a:p>
          <a:p>
            <a:endParaRPr lang="en-US" dirty="0"/>
          </a:p>
          <a:p>
            <a:r>
              <a:rPr lang="en-US" dirty="0"/>
              <a:t>If you need a subscription/environment:</a:t>
            </a:r>
          </a:p>
          <a:p>
            <a:pPr lvl="1"/>
            <a:r>
              <a:rPr lang="en-US" sz="2400" dirty="0"/>
              <a:t>Sign-Up Link: </a:t>
            </a:r>
            <a:r>
              <a:rPr lang="en-US" sz="2400" u="sng" dirty="0"/>
              <a:t>aka.ms/</a:t>
            </a:r>
            <a:r>
              <a:rPr lang="en-US" sz="2400" u="sng" dirty="0" err="1"/>
              <a:t>CosmosLabLink</a:t>
            </a:r>
            <a:endParaRPr lang="en-US" sz="2400" u="sng" dirty="0"/>
          </a:p>
          <a:p>
            <a:pPr lvl="1"/>
            <a:r>
              <a:rPr lang="en-US" sz="2400" dirty="0"/>
              <a:t>Activation Code: ACTIVATE5902</a:t>
            </a:r>
            <a:endParaRPr lang="en-US" sz="2400" b="1" dirty="0"/>
          </a:p>
          <a:p>
            <a:r>
              <a:rPr lang="en-US" dirty="0"/>
              <a:t>Click “Launch Lab”</a:t>
            </a:r>
          </a:p>
          <a:p>
            <a:endParaRPr lang="en-US" dirty="0"/>
          </a:p>
          <a:p>
            <a:pPr marL="0" indent="0" algn="ctr">
              <a:buNone/>
            </a:pPr>
            <a:endParaRPr lang="en-US" sz="3600" b="1" u="sng" dirty="0"/>
          </a:p>
          <a:p>
            <a:pPr marL="0" indent="0" algn="ctr">
              <a:buNone/>
            </a:pPr>
            <a:r>
              <a:rPr lang="en-US" sz="3600" b="1" u="sng" dirty="0"/>
              <a:t>Make sure to save Azure Portal and VM access credentials</a:t>
            </a:r>
          </a:p>
          <a:p>
            <a:endParaRPr lang="en-US" dirty="0"/>
          </a:p>
          <a:p>
            <a:endParaRPr lang="en-US" dirty="0"/>
          </a:p>
        </p:txBody>
      </p:sp>
      <p:sp>
        <p:nvSpPr>
          <p:cNvPr id="3" name="Title 2">
            <a:extLst>
              <a:ext uri="{FF2B5EF4-FFF2-40B4-BE49-F238E27FC236}">
                <a16:creationId xmlns:a16="http://schemas.microsoft.com/office/drawing/2014/main" id="{04279608-2379-4BD5-8534-0497FD6C672A}"/>
              </a:ext>
            </a:extLst>
          </p:cNvPr>
          <p:cNvSpPr>
            <a:spLocks noGrp="1"/>
          </p:cNvSpPr>
          <p:nvPr>
            <p:ph type="title"/>
          </p:nvPr>
        </p:nvSpPr>
        <p:spPr/>
        <p:txBody>
          <a:bodyPr/>
          <a:lstStyle/>
          <a:p>
            <a:r>
              <a:rPr lang="en-US"/>
              <a:t>Lab: Run Setup scripts </a:t>
            </a:r>
          </a:p>
        </p:txBody>
      </p:sp>
    </p:spTree>
    <p:extLst>
      <p:ext uri="{BB962C8B-B14F-4D97-AF65-F5344CB8AC3E}">
        <p14:creationId xmlns:p14="http://schemas.microsoft.com/office/powerpoint/2010/main" val="3367080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p:txBody>
          <a:bodyPr/>
          <a:lstStyle/>
          <a:p>
            <a:r>
              <a:rPr lang="en-US"/>
              <a:t>What are Request Units (RUs)?</a:t>
            </a:r>
          </a:p>
        </p:txBody>
      </p:sp>
    </p:spTree>
    <p:extLst>
      <p:ext uri="{BB962C8B-B14F-4D97-AF65-F5344CB8AC3E}">
        <p14:creationId xmlns:p14="http://schemas.microsoft.com/office/powerpoint/2010/main" val="294828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71F3-4C41-4490-B888-260D8BC4003D}"/>
              </a:ext>
            </a:extLst>
          </p:cNvPr>
          <p:cNvSpPr>
            <a:spLocks noGrp="1"/>
          </p:cNvSpPr>
          <p:nvPr>
            <p:ph type="title"/>
          </p:nvPr>
        </p:nvSpPr>
        <p:spPr/>
        <p:txBody>
          <a:bodyPr/>
          <a:lstStyle/>
          <a:p>
            <a:r>
              <a:rPr lang="en-US"/>
              <a:t>What are Request Units (RUs)?</a:t>
            </a:r>
          </a:p>
        </p:txBody>
      </p:sp>
      <p:sp>
        <p:nvSpPr>
          <p:cNvPr id="3" name="Content Placeholder 2">
            <a:extLst>
              <a:ext uri="{FF2B5EF4-FFF2-40B4-BE49-F238E27FC236}">
                <a16:creationId xmlns:a16="http://schemas.microsoft.com/office/drawing/2014/main" id="{5BFED021-84CF-418E-884D-3B63DA71B2E2}"/>
              </a:ext>
            </a:extLst>
          </p:cNvPr>
          <p:cNvSpPr>
            <a:spLocks noGrp="1"/>
          </p:cNvSpPr>
          <p:nvPr>
            <p:ph sz="quarter" idx="10"/>
          </p:nvPr>
        </p:nvSpPr>
        <p:spPr>
          <a:xfrm>
            <a:off x="584200" y="1435100"/>
            <a:ext cx="11018838" cy="4998291"/>
          </a:xfrm>
        </p:spPr>
        <p:txBody>
          <a:bodyPr/>
          <a:lstStyle/>
          <a:p>
            <a:r>
              <a:rPr lang="en-US"/>
              <a:t>In Cosmos DB, expected performance must be </a:t>
            </a:r>
            <a:r>
              <a:rPr lang="en-US" b="1"/>
              <a:t>provisioned</a:t>
            </a:r>
          </a:p>
          <a:p>
            <a:pPr lvl="1"/>
            <a:endParaRPr lang="en-US"/>
          </a:p>
          <a:p>
            <a:r>
              <a:rPr lang="en-US"/>
              <a:t>Expressed in </a:t>
            </a:r>
            <a:r>
              <a:rPr lang="en-US" b="1"/>
              <a:t>Request Units per second </a:t>
            </a:r>
            <a:r>
              <a:rPr lang="en-US"/>
              <a:t>(RU/s)</a:t>
            </a:r>
          </a:p>
          <a:p>
            <a:pPr lvl="1"/>
            <a:r>
              <a:rPr lang="en-US"/>
              <a:t>Represents the "cost" of a request in terms of CPU, memory and I/O</a:t>
            </a:r>
          </a:p>
          <a:p>
            <a:pPr lvl="1"/>
            <a:endParaRPr lang="en-US"/>
          </a:p>
          <a:p>
            <a:r>
              <a:rPr lang="en-US"/>
              <a:t>Performance can be provisioned:</a:t>
            </a:r>
          </a:p>
          <a:p>
            <a:pPr lvl="1"/>
            <a:r>
              <a:rPr lang="en-US"/>
              <a:t>at the database-level</a:t>
            </a:r>
          </a:p>
          <a:p>
            <a:pPr lvl="1"/>
            <a:r>
              <a:rPr lang="en-US"/>
              <a:t>at the collection-level</a:t>
            </a:r>
          </a:p>
          <a:p>
            <a:pPr lvl="1"/>
            <a:r>
              <a:rPr lang="en-US"/>
              <a:t>or both</a:t>
            </a:r>
          </a:p>
          <a:p>
            <a:pPr lvl="1"/>
            <a:endParaRPr lang="en-US"/>
          </a:p>
          <a:p>
            <a:r>
              <a:rPr lang="en-US"/>
              <a:t>Provisioned performance </a:t>
            </a:r>
            <a:r>
              <a:rPr lang="en-US" b="1"/>
              <a:t>can be </a:t>
            </a:r>
            <a:br>
              <a:rPr lang="en-US" b="1"/>
            </a:br>
            <a:r>
              <a:rPr lang="en-US" b="1"/>
              <a:t>changed programmatically </a:t>
            </a:r>
            <a:r>
              <a:rPr lang="en-US"/>
              <a:t>with API calls</a:t>
            </a:r>
          </a:p>
        </p:txBody>
      </p:sp>
      <p:pic>
        <p:nvPicPr>
          <p:cNvPr id="5" name="Picture 4">
            <a:extLst>
              <a:ext uri="{FF2B5EF4-FFF2-40B4-BE49-F238E27FC236}">
                <a16:creationId xmlns:a16="http://schemas.microsoft.com/office/drawing/2014/main" id="{8671D132-7B69-4ECD-BB09-BCCD69D1D102}"/>
              </a:ext>
            </a:extLst>
          </p:cNvPr>
          <p:cNvPicPr>
            <a:picLocks noChangeAspect="1"/>
          </p:cNvPicPr>
          <p:nvPr/>
        </p:nvPicPr>
        <p:blipFill>
          <a:blip r:embed="rId3"/>
          <a:stretch>
            <a:fillRect/>
          </a:stretch>
        </p:blipFill>
        <p:spPr>
          <a:xfrm>
            <a:off x="7675466" y="5492661"/>
            <a:ext cx="4048690" cy="876422"/>
          </a:xfrm>
          <a:prstGeom prst="rect">
            <a:avLst/>
          </a:prstGeom>
          <a:ln>
            <a:solidFill>
              <a:schemeClr val="accent1"/>
            </a:solidFill>
          </a:ln>
          <a:effectLst>
            <a:outerShdw blurRad="292100" dist="38100" dir="2700000" algn="tl" rotWithShape="0">
              <a:srgbClr val="333333">
                <a:alpha val="65000"/>
              </a:srgbClr>
            </a:outerShdw>
          </a:effectLst>
        </p:spPr>
      </p:pic>
    </p:spTree>
    <p:extLst>
      <p:ext uri="{BB962C8B-B14F-4D97-AF65-F5344CB8AC3E}">
        <p14:creationId xmlns:p14="http://schemas.microsoft.com/office/powerpoint/2010/main" val="1889091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fade">
                                      <p:cBhvr>
                                        <p:cTn id="19" dur="500"/>
                                        <p:tgtEl>
                                          <p:spTgt spid="3">
                                            <p:txEl>
                                              <p:pRg st="10" end="1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EA31-4E8F-4CDE-8DD9-A1669A9584F5}"/>
              </a:ext>
            </a:extLst>
          </p:cNvPr>
          <p:cNvSpPr>
            <a:spLocks noGrp="1"/>
          </p:cNvSpPr>
          <p:nvPr>
            <p:ph type="title"/>
          </p:nvPr>
        </p:nvSpPr>
        <p:spPr/>
        <p:txBody>
          <a:bodyPr/>
          <a:lstStyle/>
          <a:p>
            <a:r>
              <a:rPr lang="en-US"/>
              <a:t>What are Request Units (RUs)?</a:t>
            </a:r>
          </a:p>
        </p:txBody>
      </p:sp>
      <p:sp>
        <p:nvSpPr>
          <p:cNvPr id="4" name="Text Placeholder 1">
            <a:extLst>
              <a:ext uri="{FF2B5EF4-FFF2-40B4-BE49-F238E27FC236}">
                <a16:creationId xmlns:a16="http://schemas.microsoft.com/office/drawing/2014/main" id="{DEFC5A74-F9E0-4C47-B27B-D07D03E500F4}"/>
              </a:ext>
            </a:extLst>
          </p:cNvPr>
          <p:cNvSpPr txBox="1">
            <a:spLocks/>
          </p:cNvSpPr>
          <p:nvPr/>
        </p:nvSpPr>
        <p:spPr>
          <a:xfrm>
            <a:off x="603358" y="1411103"/>
            <a:ext cx="6273452" cy="3412857"/>
          </a:xfrm>
          <a:prstGeom prst="rect">
            <a:avLst/>
          </a:prstGeom>
        </p:spPr>
        <p:txBody>
          <a:bodyPr vert="horz" wrap="square" lIns="146304" tIns="91440" rIns="146304" bIns="9144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Segoe UI Semibold"/>
              </a:rPr>
              <a:t>Each request consumes # of RU</a:t>
            </a:r>
            <a:endPar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1 RU = 1 read of 1 KB document</a:t>
            </a:r>
          </a:p>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5 RU = 1 write of a 1KB document</a:t>
            </a:r>
          </a:p>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Query: Depends on query &amp; documents involved</a:t>
            </a:r>
          </a:p>
          <a:p>
            <a:pPr marL="0" marR="0" lvl="1" indent="0" algn="l" defTabSz="932742" rtl="0" eaLnBrk="1" fontAlgn="auto" latinLnBrk="0" hangingPunct="1">
              <a:lnSpc>
                <a:spcPct val="2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(Indexing also affects RU cost)</a:t>
            </a:r>
          </a:p>
        </p:txBody>
      </p:sp>
      <p:sp>
        <p:nvSpPr>
          <p:cNvPr id="5" name="Rectangle 4">
            <a:extLst>
              <a:ext uri="{FF2B5EF4-FFF2-40B4-BE49-F238E27FC236}">
                <a16:creationId xmlns:a16="http://schemas.microsoft.com/office/drawing/2014/main" id="{71535CFD-A57B-40B4-BD73-D6300F8D13D5}"/>
              </a:ext>
            </a:extLst>
          </p:cNvPr>
          <p:cNvSpPr/>
          <p:nvPr/>
        </p:nvSpPr>
        <p:spPr bwMode="auto">
          <a:xfrm>
            <a:off x="6698429" y="141926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GET</a:t>
            </a:r>
          </a:p>
        </p:txBody>
      </p:sp>
      <p:cxnSp>
        <p:nvCxnSpPr>
          <p:cNvPr id="6" name="Straight Arrow Connector 5">
            <a:extLst>
              <a:ext uri="{FF2B5EF4-FFF2-40B4-BE49-F238E27FC236}">
                <a16:creationId xmlns:a16="http://schemas.microsoft.com/office/drawing/2014/main" id="{DADCC9FD-501C-41D0-9341-AEF07B9E1689}"/>
              </a:ext>
            </a:extLst>
          </p:cNvPr>
          <p:cNvCxnSpPr>
            <a:cxnSpLocks/>
            <a:stCxn id="5" idx="3"/>
            <a:endCxn id="318" idx="1"/>
          </p:cNvCxnSpPr>
          <p:nvPr/>
        </p:nvCxnSpPr>
        <p:spPr>
          <a:xfrm>
            <a:off x="7912370" y="1693998"/>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C7B0D18-C14F-4ED6-88A2-87C3C27D2567}"/>
              </a:ext>
            </a:extLst>
          </p:cNvPr>
          <p:cNvSpPr/>
          <p:nvPr/>
        </p:nvSpPr>
        <p:spPr bwMode="auto">
          <a:xfrm>
            <a:off x="6698429" y="2508195"/>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POST</a:t>
            </a:r>
          </a:p>
        </p:txBody>
      </p:sp>
      <p:cxnSp>
        <p:nvCxnSpPr>
          <p:cNvPr id="8" name="Straight Arrow Connector 7">
            <a:extLst>
              <a:ext uri="{FF2B5EF4-FFF2-40B4-BE49-F238E27FC236}">
                <a16:creationId xmlns:a16="http://schemas.microsoft.com/office/drawing/2014/main" id="{BFFC65C4-5404-4732-B47B-90131A14FF83}"/>
              </a:ext>
            </a:extLst>
          </p:cNvPr>
          <p:cNvCxnSpPr>
            <a:cxnSpLocks/>
            <a:stCxn id="7" idx="3"/>
          </p:cNvCxnSpPr>
          <p:nvPr/>
        </p:nvCxnSpPr>
        <p:spPr>
          <a:xfrm>
            <a:off x="7912370" y="2782924"/>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1557A1-3551-4420-AEA3-D1132657969A}"/>
              </a:ext>
            </a:extLst>
          </p:cNvPr>
          <p:cNvSpPr/>
          <p:nvPr/>
        </p:nvSpPr>
        <p:spPr bwMode="auto">
          <a:xfrm>
            <a:off x="6691723" y="3870244"/>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PUT</a:t>
            </a:r>
          </a:p>
        </p:txBody>
      </p:sp>
      <p:cxnSp>
        <p:nvCxnSpPr>
          <p:cNvPr id="10" name="Straight Arrow Connector 9">
            <a:extLst>
              <a:ext uri="{FF2B5EF4-FFF2-40B4-BE49-F238E27FC236}">
                <a16:creationId xmlns:a16="http://schemas.microsoft.com/office/drawing/2014/main" id="{C17E5D8B-B175-4D6C-942B-56EB605A76CE}"/>
              </a:ext>
            </a:extLst>
          </p:cNvPr>
          <p:cNvCxnSpPr>
            <a:cxnSpLocks/>
            <a:stCxn id="9" idx="3"/>
            <a:endCxn id="319" idx="1"/>
          </p:cNvCxnSpPr>
          <p:nvPr/>
        </p:nvCxnSpPr>
        <p:spPr>
          <a:xfrm>
            <a:off x="7905664" y="4144973"/>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D7E6648-2332-4BA7-B62C-0475B731AEF3}"/>
              </a:ext>
            </a:extLst>
          </p:cNvPr>
          <p:cNvSpPr/>
          <p:nvPr/>
        </p:nvSpPr>
        <p:spPr bwMode="auto">
          <a:xfrm>
            <a:off x="6698429" y="5302396"/>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Query</a:t>
            </a:r>
          </a:p>
        </p:txBody>
      </p:sp>
      <p:cxnSp>
        <p:nvCxnSpPr>
          <p:cNvPr id="12" name="Straight Arrow Connector 11">
            <a:extLst>
              <a:ext uri="{FF2B5EF4-FFF2-40B4-BE49-F238E27FC236}">
                <a16:creationId xmlns:a16="http://schemas.microsoft.com/office/drawing/2014/main" id="{A955E4DA-F576-4CD8-B2F3-5FB00146A9C9}"/>
              </a:ext>
            </a:extLst>
          </p:cNvPr>
          <p:cNvCxnSpPr>
            <a:cxnSpLocks/>
            <a:stCxn id="11" idx="3"/>
          </p:cNvCxnSpPr>
          <p:nvPr/>
        </p:nvCxnSpPr>
        <p:spPr>
          <a:xfrm>
            <a:off x="7912370" y="5577125"/>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FD6348-A9B0-47DD-AD3C-6B2270EFA13B}"/>
              </a:ext>
            </a:extLst>
          </p:cNvPr>
          <p:cNvSpPr txBox="1"/>
          <p:nvPr/>
        </p:nvSpPr>
        <p:spPr>
          <a:xfrm>
            <a:off x="8586242" y="6068401"/>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grpSp>
        <p:nvGrpSpPr>
          <p:cNvPr id="14" name="Group 13">
            <a:extLst>
              <a:ext uri="{FF2B5EF4-FFF2-40B4-BE49-F238E27FC236}">
                <a16:creationId xmlns:a16="http://schemas.microsoft.com/office/drawing/2014/main" id="{8507B7DE-A9F9-4BCC-988C-BD2AB734508D}"/>
              </a:ext>
            </a:extLst>
          </p:cNvPr>
          <p:cNvGrpSpPr/>
          <p:nvPr/>
        </p:nvGrpSpPr>
        <p:grpSpPr>
          <a:xfrm>
            <a:off x="10208584" y="1455772"/>
            <a:ext cx="851793" cy="476453"/>
            <a:chOff x="1240191" y="5112911"/>
            <a:chExt cx="982310" cy="549458"/>
          </a:xfrm>
        </p:grpSpPr>
        <p:sp>
          <p:nvSpPr>
            <p:cNvPr id="15" name="Rectangle 14">
              <a:extLst>
                <a:ext uri="{FF2B5EF4-FFF2-40B4-BE49-F238E27FC236}">
                  <a16:creationId xmlns:a16="http://schemas.microsoft.com/office/drawing/2014/main" id="{7E403F4A-4399-4705-B0BC-735D8EDA9A25}"/>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 name="Group 15">
              <a:extLst>
                <a:ext uri="{FF2B5EF4-FFF2-40B4-BE49-F238E27FC236}">
                  <a16:creationId xmlns:a16="http://schemas.microsoft.com/office/drawing/2014/main" id="{594F47E7-4377-4B90-9251-2A24AF591785}"/>
                </a:ext>
              </a:extLst>
            </p:cNvPr>
            <p:cNvGrpSpPr/>
            <p:nvPr/>
          </p:nvGrpSpPr>
          <p:grpSpPr>
            <a:xfrm>
              <a:off x="1672750" y="5209655"/>
              <a:ext cx="191307" cy="345271"/>
              <a:chOff x="1711103" y="5209655"/>
              <a:chExt cx="191307" cy="345271"/>
            </a:xfrm>
          </p:grpSpPr>
          <p:sp>
            <p:nvSpPr>
              <p:cNvPr id="29" name="Rectangle 28">
                <a:extLst>
                  <a:ext uri="{FF2B5EF4-FFF2-40B4-BE49-F238E27FC236}">
                    <a16:creationId xmlns:a16="http://schemas.microsoft.com/office/drawing/2014/main" id="{D7631186-DA09-468E-8958-91F1644F2DC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a:extLst>
                  <a:ext uri="{FF2B5EF4-FFF2-40B4-BE49-F238E27FC236}">
                    <a16:creationId xmlns:a16="http://schemas.microsoft.com/office/drawing/2014/main" id="{2E36B549-DDE6-4ADD-BBF0-7F654D3B9D2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5FCCCA85-FB23-4ECD-8720-7AD8122ACD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45E8F26-9DE2-4605-8516-573B960AB83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7C450909-8D6E-48CB-B18E-A97044098E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BB3BD1FA-46F0-4AF1-AD12-7DD08A31991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4ECAC2E-215A-464F-825F-E483D28C35A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282835E1-19F9-42D1-86FF-F1DCF0C666F3}"/>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626BD629-9560-480A-B8DB-45421F8D62B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07F0D41-8FA4-4F0A-9EB3-497087C4FA0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687590FE-3BA4-418F-A3CA-7FFD6CDC772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85D71AE4-43EC-4AAA-A447-F9DBFCFDC27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CB59907-EC8B-4AE6-BA36-3DA1F386D24D}"/>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BC11EF94-7E01-4A95-AC39-371D90D4E37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E0DD280-426A-43AE-B721-82A32A1B152B}"/>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EA046E0-5C48-4C7E-B3F5-52A4243DE010}"/>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3E45C5C7-5D26-4A30-89C1-670D20CC05D7}"/>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5EFB66C-25DC-4A68-9348-195C99B9B171}"/>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Flowchart: Direct Access Storage 16">
              <a:extLst>
                <a:ext uri="{FF2B5EF4-FFF2-40B4-BE49-F238E27FC236}">
                  <a16:creationId xmlns:a16="http://schemas.microsoft.com/office/drawing/2014/main" id="{CAB3CA66-2551-4C31-8A0C-977E831CD5E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675B097C-7B86-4601-A592-8F3570983497}"/>
                </a:ext>
              </a:extLst>
            </p:cNvPr>
            <p:cNvGrpSpPr/>
            <p:nvPr/>
          </p:nvGrpSpPr>
          <p:grpSpPr>
            <a:xfrm>
              <a:off x="1351512" y="5207391"/>
              <a:ext cx="220437" cy="345503"/>
              <a:chOff x="1355289" y="5207391"/>
              <a:chExt cx="220437" cy="345503"/>
            </a:xfrm>
          </p:grpSpPr>
          <p:sp>
            <p:nvSpPr>
              <p:cNvPr id="19" name="Rectangle 5">
                <a:extLst>
                  <a:ext uri="{FF2B5EF4-FFF2-40B4-BE49-F238E27FC236}">
                    <a16:creationId xmlns:a16="http://schemas.microsoft.com/office/drawing/2014/main" id="{C7DEF4E2-A1EF-476B-9BC5-B275ECC8DD8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Freeform 6">
                <a:extLst>
                  <a:ext uri="{FF2B5EF4-FFF2-40B4-BE49-F238E27FC236}">
                    <a16:creationId xmlns:a16="http://schemas.microsoft.com/office/drawing/2014/main" id="{050766E7-799E-4248-AC0D-918420FF7DC3}"/>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 name="Freeform 7">
                <a:extLst>
                  <a:ext uri="{FF2B5EF4-FFF2-40B4-BE49-F238E27FC236}">
                    <a16:creationId xmlns:a16="http://schemas.microsoft.com/office/drawing/2014/main" id="{7DC8387B-0E47-4955-A62B-F1C605E1720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Freeform 8">
                <a:extLst>
                  <a:ext uri="{FF2B5EF4-FFF2-40B4-BE49-F238E27FC236}">
                    <a16:creationId xmlns:a16="http://schemas.microsoft.com/office/drawing/2014/main" id="{C8A2E1EE-EE4D-4AE4-9E39-896898C5BD75}"/>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Freeform 9">
                <a:extLst>
                  <a:ext uri="{FF2B5EF4-FFF2-40B4-BE49-F238E27FC236}">
                    <a16:creationId xmlns:a16="http://schemas.microsoft.com/office/drawing/2014/main" id="{48C1ABD1-C198-4FFD-9A55-3F3F101B90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 name="Group 23">
                <a:extLst>
                  <a:ext uri="{FF2B5EF4-FFF2-40B4-BE49-F238E27FC236}">
                    <a16:creationId xmlns:a16="http://schemas.microsoft.com/office/drawing/2014/main" id="{52B13384-841D-465F-8AD9-A972BB1124FD}"/>
                  </a:ext>
                </a:extLst>
              </p:cNvPr>
              <p:cNvGrpSpPr/>
              <p:nvPr/>
            </p:nvGrpSpPr>
            <p:grpSpPr>
              <a:xfrm>
                <a:off x="1521861" y="5255179"/>
                <a:ext cx="19398" cy="206484"/>
                <a:chOff x="7742330" y="5312676"/>
                <a:chExt cx="35450" cy="436485"/>
              </a:xfrm>
              <a:solidFill>
                <a:schemeClr val="tx1"/>
              </a:solidFill>
            </p:grpSpPr>
            <p:sp>
              <p:nvSpPr>
                <p:cNvPr id="25" name="Oval 14">
                  <a:extLst>
                    <a:ext uri="{FF2B5EF4-FFF2-40B4-BE49-F238E27FC236}">
                      <a16:creationId xmlns:a16="http://schemas.microsoft.com/office/drawing/2014/main" id="{095E56D6-4AB4-4F5B-B2D7-BB32D477C211}"/>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Oval 15">
                  <a:extLst>
                    <a:ext uri="{FF2B5EF4-FFF2-40B4-BE49-F238E27FC236}">
                      <a16:creationId xmlns:a16="http://schemas.microsoft.com/office/drawing/2014/main" id="{F040499A-6022-41B6-A1CF-BCD190B678F6}"/>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Oval 16">
                  <a:extLst>
                    <a:ext uri="{FF2B5EF4-FFF2-40B4-BE49-F238E27FC236}">
                      <a16:creationId xmlns:a16="http://schemas.microsoft.com/office/drawing/2014/main" id="{848D90D8-E8D0-4E38-AE4E-55119B3049A0}"/>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Oval 17">
                  <a:extLst>
                    <a:ext uri="{FF2B5EF4-FFF2-40B4-BE49-F238E27FC236}">
                      <a16:creationId xmlns:a16="http://schemas.microsoft.com/office/drawing/2014/main" id="{12C75D16-CAF3-42CA-9617-27C1CD8B6E06}"/>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47" name="Group 46">
            <a:extLst>
              <a:ext uri="{FF2B5EF4-FFF2-40B4-BE49-F238E27FC236}">
                <a16:creationId xmlns:a16="http://schemas.microsoft.com/office/drawing/2014/main" id="{7EB4F51F-BDB0-45BE-9620-21400340190A}"/>
              </a:ext>
            </a:extLst>
          </p:cNvPr>
          <p:cNvGrpSpPr/>
          <p:nvPr/>
        </p:nvGrpSpPr>
        <p:grpSpPr>
          <a:xfrm>
            <a:off x="10208584" y="2271574"/>
            <a:ext cx="851793" cy="1022700"/>
            <a:chOff x="9778278" y="2475154"/>
            <a:chExt cx="851793" cy="1022700"/>
          </a:xfrm>
        </p:grpSpPr>
        <p:grpSp>
          <p:nvGrpSpPr>
            <p:cNvPr id="48" name="Group 47">
              <a:extLst>
                <a:ext uri="{FF2B5EF4-FFF2-40B4-BE49-F238E27FC236}">
                  <a16:creationId xmlns:a16="http://schemas.microsoft.com/office/drawing/2014/main" id="{009BB386-139D-4CF8-9FA7-6F271F395A9E}"/>
                </a:ext>
              </a:extLst>
            </p:cNvPr>
            <p:cNvGrpSpPr/>
            <p:nvPr/>
          </p:nvGrpSpPr>
          <p:grpSpPr>
            <a:xfrm>
              <a:off x="9778278" y="2475154"/>
              <a:ext cx="851793" cy="476453"/>
              <a:chOff x="1240191" y="5112911"/>
              <a:chExt cx="982310" cy="549458"/>
            </a:xfrm>
          </p:grpSpPr>
          <p:sp>
            <p:nvSpPr>
              <p:cNvPr id="82" name="Rectangle 81">
                <a:extLst>
                  <a:ext uri="{FF2B5EF4-FFF2-40B4-BE49-F238E27FC236}">
                    <a16:creationId xmlns:a16="http://schemas.microsoft.com/office/drawing/2014/main" id="{C85622C4-EE03-4C8D-86ED-B53BD5163CE4}"/>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767F0B7-4E7C-48DE-91F2-268B39C82E3B}"/>
                  </a:ext>
                </a:extLst>
              </p:cNvPr>
              <p:cNvGrpSpPr/>
              <p:nvPr/>
            </p:nvGrpSpPr>
            <p:grpSpPr>
              <a:xfrm>
                <a:off x="1672750" y="5209655"/>
                <a:ext cx="191307" cy="345271"/>
                <a:chOff x="1711103" y="5209655"/>
                <a:chExt cx="191307" cy="345271"/>
              </a:xfrm>
            </p:grpSpPr>
            <p:sp>
              <p:nvSpPr>
                <p:cNvPr id="96" name="Rectangle 95">
                  <a:extLst>
                    <a:ext uri="{FF2B5EF4-FFF2-40B4-BE49-F238E27FC236}">
                      <a16:creationId xmlns:a16="http://schemas.microsoft.com/office/drawing/2014/main" id="{C708AC21-4E66-47C8-9F40-56D89A5704F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77574266-0827-4D13-855B-4FFA2D9C9296}"/>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8" name="Straight Connector 97">
                  <a:extLst>
                    <a:ext uri="{FF2B5EF4-FFF2-40B4-BE49-F238E27FC236}">
                      <a16:creationId xmlns:a16="http://schemas.microsoft.com/office/drawing/2014/main" id="{CDB6182E-96CD-4322-9A8B-4791FAAAF12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746CADD-8CD2-4D66-8638-CDD926C351D4}"/>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802781D3-6DE7-4264-BADE-3BE6CF87150B}"/>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1" name="Straight Connector 100">
                  <a:extLst>
                    <a:ext uri="{FF2B5EF4-FFF2-40B4-BE49-F238E27FC236}">
                      <a16:creationId xmlns:a16="http://schemas.microsoft.com/office/drawing/2014/main" id="{56572811-524C-4B5E-A5E7-A6989E5E013D}"/>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4D3F822-1301-4C87-BA01-B12D42DF9ED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Oval 102">
                  <a:extLst>
                    <a:ext uri="{FF2B5EF4-FFF2-40B4-BE49-F238E27FC236}">
                      <a16:creationId xmlns:a16="http://schemas.microsoft.com/office/drawing/2014/main" id="{E346B97D-1F97-42AE-88C0-67E2EBC02C4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59ACE53B-E335-4F2C-B6EE-573E172967B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C70DC34-587C-41AE-B598-363CE0950F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Oval 105">
                  <a:extLst>
                    <a:ext uri="{FF2B5EF4-FFF2-40B4-BE49-F238E27FC236}">
                      <a16:creationId xmlns:a16="http://schemas.microsoft.com/office/drawing/2014/main" id="{9D5FE44A-D7F3-4BD4-AC7A-01BE6863C1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BBDB111F-1A05-4F8F-ADF9-A41E8784B7D8}"/>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7FEDEC4-4FB2-4471-9CEB-A5BD9D4F0FF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Oval 108">
                  <a:extLst>
                    <a:ext uri="{FF2B5EF4-FFF2-40B4-BE49-F238E27FC236}">
                      <a16:creationId xmlns:a16="http://schemas.microsoft.com/office/drawing/2014/main" id="{3E78C3B1-BB9C-48C8-A417-C0332495D51C}"/>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1E49162F-6456-400E-8C7D-597E3044FCC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A7AF252D-4DEF-43AD-9D1A-3503E30216FA}"/>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Oval 111">
                  <a:extLst>
                    <a:ext uri="{FF2B5EF4-FFF2-40B4-BE49-F238E27FC236}">
                      <a16:creationId xmlns:a16="http://schemas.microsoft.com/office/drawing/2014/main" id="{C3DE01A3-EB67-4EB2-9ACA-BD5E5F2D578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50881265-F754-4842-B5D4-F6744FFB7BD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Flowchart: Direct Access Storage 83">
                <a:extLst>
                  <a:ext uri="{FF2B5EF4-FFF2-40B4-BE49-F238E27FC236}">
                    <a16:creationId xmlns:a16="http://schemas.microsoft.com/office/drawing/2014/main" id="{A4A1983B-B5C4-42C3-9FEB-D5D99DE504B0}"/>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85" name="Group 84">
                <a:extLst>
                  <a:ext uri="{FF2B5EF4-FFF2-40B4-BE49-F238E27FC236}">
                    <a16:creationId xmlns:a16="http://schemas.microsoft.com/office/drawing/2014/main" id="{1D7AA37D-5FE9-4B07-8752-E597DD934FA1}"/>
                  </a:ext>
                </a:extLst>
              </p:cNvPr>
              <p:cNvGrpSpPr/>
              <p:nvPr/>
            </p:nvGrpSpPr>
            <p:grpSpPr>
              <a:xfrm>
                <a:off x="1351512" y="5207391"/>
                <a:ext cx="220437" cy="345503"/>
                <a:chOff x="1355289" y="5207391"/>
                <a:chExt cx="220437" cy="345503"/>
              </a:xfrm>
            </p:grpSpPr>
            <p:sp>
              <p:nvSpPr>
                <p:cNvPr id="86" name="Rectangle 5">
                  <a:extLst>
                    <a:ext uri="{FF2B5EF4-FFF2-40B4-BE49-F238E27FC236}">
                      <a16:creationId xmlns:a16="http://schemas.microsoft.com/office/drawing/2014/main" id="{88D6EC52-3867-4725-8F53-67AAC11D1B26}"/>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7" name="Freeform 6">
                  <a:extLst>
                    <a:ext uri="{FF2B5EF4-FFF2-40B4-BE49-F238E27FC236}">
                      <a16:creationId xmlns:a16="http://schemas.microsoft.com/office/drawing/2014/main" id="{28877674-47E9-45C5-B5C1-98EDD71E57E4}"/>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7">
                  <a:extLst>
                    <a:ext uri="{FF2B5EF4-FFF2-40B4-BE49-F238E27FC236}">
                      <a16:creationId xmlns:a16="http://schemas.microsoft.com/office/drawing/2014/main" id="{54B66939-2E37-49AF-9C00-F3DA9030A2AE}"/>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8">
                  <a:extLst>
                    <a:ext uri="{FF2B5EF4-FFF2-40B4-BE49-F238E27FC236}">
                      <a16:creationId xmlns:a16="http://schemas.microsoft.com/office/drawing/2014/main" id="{66D8F8A1-B7D4-4EDE-97E4-C4566D8FA3A1}"/>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9">
                  <a:extLst>
                    <a:ext uri="{FF2B5EF4-FFF2-40B4-BE49-F238E27FC236}">
                      <a16:creationId xmlns:a16="http://schemas.microsoft.com/office/drawing/2014/main" id="{C05003E8-9B3B-4FAA-891A-50AB464E1A0D}"/>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EBD82DB6-639E-4C5A-80A0-007B99439BE7}"/>
                    </a:ext>
                  </a:extLst>
                </p:cNvPr>
                <p:cNvGrpSpPr/>
                <p:nvPr/>
              </p:nvGrpSpPr>
              <p:grpSpPr>
                <a:xfrm>
                  <a:off x="1521861" y="5255179"/>
                  <a:ext cx="19398" cy="206484"/>
                  <a:chOff x="7742330" y="5312676"/>
                  <a:chExt cx="35450" cy="436485"/>
                </a:xfrm>
                <a:solidFill>
                  <a:schemeClr val="tx1"/>
                </a:solidFill>
              </p:grpSpPr>
              <p:sp>
                <p:nvSpPr>
                  <p:cNvPr id="92" name="Oval 14">
                    <a:extLst>
                      <a:ext uri="{FF2B5EF4-FFF2-40B4-BE49-F238E27FC236}">
                        <a16:creationId xmlns:a16="http://schemas.microsoft.com/office/drawing/2014/main" id="{34003A3A-5B59-4CA1-A9D1-F440C8F6B021}"/>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Oval 15">
                    <a:extLst>
                      <a:ext uri="{FF2B5EF4-FFF2-40B4-BE49-F238E27FC236}">
                        <a16:creationId xmlns:a16="http://schemas.microsoft.com/office/drawing/2014/main" id="{64705BA6-8A43-4162-8677-33D5577FBC9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Oval 16">
                    <a:extLst>
                      <a:ext uri="{FF2B5EF4-FFF2-40B4-BE49-F238E27FC236}">
                        <a16:creationId xmlns:a16="http://schemas.microsoft.com/office/drawing/2014/main" id="{E948FAE9-830D-43C3-9277-D812A98E03B6}"/>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Oval 17">
                    <a:extLst>
                      <a:ext uri="{FF2B5EF4-FFF2-40B4-BE49-F238E27FC236}">
                        <a16:creationId xmlns:a16="http://schemas.microsoft.com/office/drawing/2014/main" id="{9E583C5A-E2E7-4A4D-8E66-AA9B5B3D41BF}"/>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49" name="Group 48">
              <a:extLst>
                <a:ext uri="{FF2B5EF4-FFF2-40B4-BE49-F238E27FC236}">
                  <a16:creationId xmlns:a16="http://schemas.microsoft.com/office/drawing/2014/main" id="{4E7224A4-EAD0-464B-BCA7-E4315F2E4DCF}"/>
                </a:ext>
              </a:extLst>
            </p:cNvPr>
            <p:cNvGrpSpPr/>
            <p:nvPr/>
          </p:nvGrpSpPr>
          <p:grpSpPr>
            <a:xfrm>
              <a:off x="9778278" y="3021401"/>
              <a:ext cx="851793" cy="476453"/>
              <a:chOff x="1240191" y="5112911"/>
              <a:chExt cx="982310" cy="549458"/>
            </a:xfrm>
          </p:grpSpPr>
          <p:sp>
            <p:nvSpPr>
              <p:cNvPr id="50" name="Rectangle 49">
                <a:extLst>
                  <a:ext uri="{FF2B5EF4-FFF2-40B4-BE49-F238E27FC236}">
                    <a16:creationId xmlns:a16="http://schemas.microsoft.com/office/drawing/2014/main" id="{0A34F15E-7EF4-4ECA-A950-94E62C1DEBCA}"/>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2ACB13B1-05C0-4752-BE68-D9FEE8ED0D35}"/>
                  </a:ext>
                </a:extLst>
              </p:cNvPr>
              <p:cNvGrpSpPr/>
              <p:nvPr/>
            </p:nvGrpSpPr>
            <p:grpSpPr>
              <a:xfrm>
                <a:off x="1672750" y="5209655"/>
                <a:ext cx="191307" cy="345271"/>
                <a:chOff x="1711103" y="5209655"/>
                <a:chExt cx="191307" cy="345271"/>
              </a:xfrm>
            </p:grpSpPr>
            <p:sp>
              <p:nvSpPr>
                <p:cNvPr id="64" name="Rectangle 63">
                  <a:extLst>
                    <a:ext uri="{FF2B5EF4-FFF2-40B4-BE49-F238E27FC236}">
                      <a16:creationId xmlns:a16="http://schemas.microsoft.com/office/drawing/2014/main" id="{3249CA25-A899-4208-9507-EEFC5161FC0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4D4721E3-081D-4943-875B-3CB8D53C893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E0EFDA06-3C65-4321-94CF-957922B4FFD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1A2AF597-D6BD-4B41-BF0D-FDC7DE5C799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931F9DCF-BD71-4CD1-85A1-11D97C1FABD2}"/>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84D2C1F8-B00B-4382-A85C-1A600C1C2CBD}"/>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7B7465DB-B64C-41D8-9B90-45B147F424D8}"/>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Oval 70">
                  <a:extLst>
                    <a:ext uri="{FF2B5EF4-FFF2-40B4-BE49-F238E27FC236}">
                      <a16:creationId xmlns:a16="http://schemas.microsoft.com/office/drawing/2014/main" id="{8B382EB8-9795-4E43-9D4C-0D8D87BF0891}"/>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CC2AFBD5-4424-4CAF-8C10-2CB17A217A1B}"/>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09128AC5-5781-400B-8CA0-3E97A4E26F2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Oval 73">
                  <a:extLst>
                    <a:ext uri="{FF2B5EF4-FFF2-40B4-BE49-F238E27FC236}">
                      <a16:creationId xmlns:a16="http://schemas.microsoft.com/office/drawing/2014/main" id="{F96FE1F6-DCF4-4AFE-857B-CEAF5313B3C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87B1FDA9-185B-467C-8B01-766B73D76E08}"/>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8B399D51-2C5A-4F07-9BC4-262762BA62EF}"/>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83FB43A1-FD43-4528-BAC5-1B196ABB6756}"/>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363BAFF9-3813-4B16-9D65-BF622F5C394E}"/>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428AA12-F78F-469C-BCE4-2F3AE5A1F720}"/>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3195FD16-B338-437D-8604-CF17AAD5E5B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C1C784D0-E5F9-4BAE-9C96-359F2DE2762C}"/>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Flowchart: Direct Access Storage 51">
                <a:extLst>
                  <a:ext uri="{FF2B5EF4-FFF2-40B4-BE49-F238E27FC236}">
                    <a16:creationId xmlns:a16="http://schemas.microsoft.com/office/drawing/2014/main" id="{114CDAFF-4274-4F5A-8D62-BEAF392278AC}"/>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3" name="Group 52">
                <a:extLst>
                  <a:ext uri="{FF2B5EF4-FFF2-40B4-BE49-F238E27FC236}">
                    <a16:creationId xmlns:a16="http://schemas.microsoft.com/office/drawing/2014/main" id="{AF408321-6F7F-4C60-8F7B-64B39ACE86FF}"/>
                  </a:ext>
                </a:extLst>
              </p:cNvPr>
              <p:cNvGrpSpPr/>
              <p:nvPr/>
            </p:nvGrpSpPr>
            <p:grpSpPr>
              <a:xfrm>
                <a:off x="1351512" y="5207391"/>
                <a:ext cx="220437" cy="345503"/>
                <a:chOff x="1355289" y="5207391"/>
                <a:chExt cx="220437" cy="345503"/>
              </a:xfrm>
            </p:grpSpPr>
            <p:sp>
              <p:nvSpPr>
                <p:cNvPr id="54" name="Rectangle 5">
                  <a:extLst>
                    <a:ext uri="{FF2B5EF4-FFF2-40B4-BE49-F238E27FC236}">
                      <a16:creationId xmlns:a16="http://schemas.microsoft.com/office/drawing/2014/main" id="{122475DA-1373-40DE-B7B8-7A60BCF37B85}"/>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6">
                  <a:extLst>
                    <a:ext uri="{FF2B5EF4-FFF2-40B4-BE49-F238E27FC236}">
                      <a16:creationId xmlns:a16="http://schemas.microsoft.com/office/drawing/2014/main" id="{DB273D1E-36C8-4C29-8AD4-B99B0005CBF9}"/>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7">
                  <a:extLst>
                    <a:ext uri="{FF2B5EF4-FFF2-40B4-BE49-F238E27FC236}">
                      <a16:creationId xmlns:a16="http://schemas.microsoft.com/office/drawing/2014/main" id="{EB78FB3D-D3FC-4CB9-A9DE-3AABBF41606F}"/>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8">
                  <a:extLst>
                    <a:ext uri="{FF2B5EF4-FFF2-40B4-BE49-F238E27FC236}">
                      <a16:creationId xmlns:a16="http://schemas.microsoft.com/office/drawing/2014/main" id="{6E4FF0FC-B642-45D2-BBE2-2221EBB5292B}"/>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8" name="Freeform 9">
                  <a:extLst>
                    <a:ext uri="{FF2B5EF4-FFF2-40B4-BE49-F238E27FC236}">
                      <a16:creationId xmlns:a16="http://schemas.microsoft.com/office/drawing/2014/main" id="{D5D3747F-B87A-41E0-AD68-ABBB1D0D9F33}"/>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a:extLst>
                    <a:ext uri="{FF2B5EF4-FFF2-40B4-BE49-F238E27FC236}">
                      <a16:creationId xmlns:a16="http://schemas.microsoft.com/office/drawing/2014/main" id="{C77DB2F8-F62A-47FA-A805-46D971247494}"/>
                    </a:ext>
                  </a:extLst>
                </p:cNvPr>
                <p:cNvGrpSpPr/>
                <p:nvPr/>
              </p:nvGrpSpPr>
              <p:grpSpPr>
                <a:xfrm>
                  <a:off x="1521861" y="5255179"/>
                  <a:ext cx="19398" cy="206484"/>
                  <a:chOff x="7742330" y="5312676"/>
                  <a:chExt cx="35450" cy="436485"/>
                </a:xfrm>
                <a:solidFill>
                  <a:schemeClr val="tx1"/>
                </a:solidFill>
              </p:grpSpPr>
              <p:sp>
                <p:nvSpPr>
                  <p:cNvPr id="60" name="Oval 14">
                    <a:extLst>
                      <a:ext uri="{FF2B5EF4-FFF2-40B4-BE49-F238E27FC236}">
                        <a16:creationId xmlns:a16="http://schemas.microsoft.com/office/drawing/2014/main" id="{97ED2351-F8D0-4227-9D9C-EC798785DCF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1" name="Oval 15">
                    <a:extLst>
                      <a:ext uri="{FF2B5EF4-FFF2-40B4-BE49-F238E27FC236}">
                        <a16:creationId xmlns:a16="http://schemas.microsoft.com/office/drawing/2014/main" id="{8D5CB16F-E3D3-4F76-937B-095BAB370E9C}"/>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Oval 16">
                    <a:extLst>
                      <a:ext uri="{FF2B5EF4-FFF2-40B4-BE49-F238E27FC236}">
                        <a16:creationId xmlns:a16="http://schemas.microsoft.com/office/drawing/2014/main" id="{EF87A39E-DD64-48E0-AA14-99C86547911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 name="Oval 17">
                    <a:extLst>
                      <a:ext uri="{FF2B5EF4-FFF2-40B4-BE49-F238E27FC236}">
                        <a16:creationId xmlns:a16="http://schemas.microsoft.com/office/drawing/2014/main" id="{21F0800C-BF27-4CF7-9917-E9766AFF6A7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grpSp>
        <p:nvGrpSpPr>
          <p:cNvPr id="114" name="Group 113">
            <a:extLst>
              <a:ext uri="{FF2B5EF4-FFF2-40B4-BE49-F238E27FC236}">
                <a16:creationId xmlns:a16="http://schemas.microsoft.com/office/drawing/2014/main" id="{D169CB57-E65F-4DD6-9AF6-ECB3310F1F89}"/>
              </a:ext>
            </a:extLst>
          </p:cNvPr>
          <p:cNvGrpSpPr/>
          <p:nvPr/>
        </p:nvGrpSpPr>
        <p:grpSpPr>
          <a:xfrm>
            <a:off x="10208584" y="3633623"/>
            <a:ext cx="851793" cy="1022700"/>
            <a:chOff x="9778278" y="3910431"/>
            <a:chExt cx="851793" cy="1022700"/>
          </a:xfrm>
        </p:grpSpPr>
        <p:grpSp>
          <p:nvGrpSpPr>
            <p:cNvPr id="115" name="Group 114">
              <a:extLst>
                <a:ext uri="{FF2B5EF4-FFF2-40B4-BE49-F238E27FC236}">
                  <a16:creationId xmlns:a16="http://schemas.microsoft.com/office/drawing/2014/main" id="{9E3C0E1A-30A8-4FBA-94A3-3E17E6A12CCC}"/>
                </a:ext>
              </a:extLst>
            </p:cNvPr>
            <p:cNvGrpSpPr/>
            <p:nvPr/>
          </p:nvGrpSpPr>
          <p:grpSpPr>
            <a:xfrm>
              <a:off x="9778278" y="3910431"/>
              <a:ext cx="851793" cy="476453"/>
              <a:chOff x="1240191" y="5112911"/>
              <a:chExt cx="982310" cy="549458"/>
            </a:xfrm>
          </p:grpSpPr>
          <p:sp>
            <p:nvSpPr>
              <p:cNvPr id="149" name="Rectangle 148">
                <a:extLst>
                  <a:ext uri="{FF2B5EF4-FFF2-40B4-BE49-F238E27FC236}">
                    <a16:creationId xmlns:a16="http://schemas.microsoft.com/office/drawing/2014/main" id="{115B9A71-3550-4C0F-BAC3-51377422E5BA}"/>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0" name="Group 149">
                <a:extLst>
                  <a:ext uri="{FF2B5EF4-FFF2-40B4-BE49-F238E27FC236}">
                    <a16:creationId xmlns:a16="http://schemas.microsoft.com/office/drawing/2014/main" id="{CAF48B8D-E265-4084-A166-07FBDF3483C6}"/>
                  </a:ext>
                </a:extLst>
              </p:cNvPr>
              <p:cNvGrpSpPr/>
              <p:nvPr/>
            </p:nvGrpSpPr>
            <p:grpSpPr>
              <a:xfrm>
                <a:off x="1672750" y="5209655"/>
                <a:ext cx="191307" cy="345271"/>
                <a:chOff x="1711103" y="5209655"/>
                <a:chExt cx="191307" cy="345271"/>
              </a:xfrm>
            </p:grpSpPr>
            <p:sp>
              <p:nvSpPr>
                <p:cNvPr id="163" name="Rectangle 162">
                  <a:extLst>
                    <a:ext uri="{FF2B5EF4-FFF2-40B4-BE49-F238E27FC236}">
                      <a16:creationId xmlns:a16="http://schemas.microsoft.com/office/drawing/2014/main" id="{5F2B9A1D-5523-456D-B8E2-4388ADF12282}"/>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5B8A5231-80F7-41BF-A738-83B784D1D7B8}"/>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5" name="Straight Connector 164">
                  <a:extLst>
                    <a:ext uri="{FF2B5EF4-FFF2-40B4-BE49-F238E27FC236}">
                      <a16:creationId xmlns:a16="http://schemas.microsoft.com/office/drawing/2014/main" id="{C0574740-6762-4A40-A9AC-71664FCBA1D1}"/>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6C20F0D-A8EF-4A4F-8363-6C0BE7ACE911}"/>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7" name="Oval 166">
                  <a:extLst>
                    <a:ext uri="{FF2B5EF4-FFF2-40B4-BE49-F238E27FC236}">
                      <a16:creationId xmlns:a16="http://schemas.microsoft.com/office/drawing/2014/main" id="{50FBFE15-7996-4E4C-BF10-147E3D601376}"/>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8AFA7592-DB71-4DB8-ACC4-00532C4EFB7F}"/>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5F431769-E323-45A8-87F7-96F84296695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Oval 169">
                  <a:extLst>
                    <a:ext uri="{FF2B5EF4-FFF2-40B4-BE49-F238E27FC236}">
                      <a16:creationId xmlns:a16="http://schemas.microsoft.com/office/drawing/2014/main" id="{9B16EED7-4C6C-4CBD-B4D4-686DC26B9B6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1" name="Straight Connector 170">
                  <a:extLst>
                    <a:ext uri="{FF2B5EF4-FFF2-40B4-BE49-F238E27FC236}">
                      <a16:creationId xmlns:a16="http://schemas.microsoft.com/office/drawing/2014/main" id="{9CFFBE1E-23E0-4DC4-91FF-245F14C661D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EFDD80F-33A5-4E82-BED6-87B6BBDD8E58}"/>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D4A30B4B-A3E2-4CE3-BABF-ED8314E2D8D2}"/>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45B7458E-00CF-47A0-8740-80041D5D035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D987DFC8-0C2C-42F2-A2F7-790D92465A45}"/>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Oval 175">
                  <a:extLst>
                    <a:ext uri="{FF2B5EF4-FFF2-40B4-BE49-F238E27FC236}">
                      <a16:creationId xmlns:a16="http://schemas.microsoft.com/office/drawing/2014/main" id="{FDF02417-D7A0-4340-8C37-59B41DE0B2C6}"/>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14EA2EB6-3877-4D17-939E-B533D20CDCEB}"/>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9D7DD8DD-19C6-4986-A719-325C9A69D49D}"/>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Oval 178">
                  <a:extLst>
                    <a:ext uri="{FF2B5EF4-FFF2-40B4-BE49-F238E27FC236}">
                      <a16:creationId xmlns:a16="http://schemas.microsoft.com/office/drawing/2014/main" id="{215CF97C-3265-4759-BE3F-CA1C6001E75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F7390BB3-1FF5-41FB-A2E0-B7A89042B71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1" name="Flowchart: Direct Access Storage 150">
                <a:extLst>
                  <a:ext uri="{FF2B5EF4-FFF2-40B4-BE49-F238E27FC236}">
                    <a16:creationId xmlns:a16="http://schemas.microsoft.com/office/drawing/2014/main" id="{5E9D7685-5DDD-4A03-8A95-6A41D7F0337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52" name="Group 151">
                <a:extLst>
                  <a:ext uri="{FF2B5EF4-FFF2-40B4-BE49-F238E27FC236}">
                    <a16:creationId xmlns:a16="http://schemas.microsoft.com/office/drawing/2014/main" id="{E6372AB4-159B-4A69-8DA7-770F0BE3EF03}"/>
                  </a:ext>
                </a:extLst>
              </p:cNvPr>
              <p:cNvGrpSpPr/>
              <p:nvPr/>
            </p:nvGrpSpPr>
            <p:grpSpPr>
              <a:xfrm>
                <a:off x="1351512" y="5207391"/>
                <a:ext cx="220437" cy="345503"/>
                <a:chOff x="1355289" y="5207391"/>
                <a:chExt cx="220437" cy="345503"/>
              </a:xfrm>
            </p:grpSpPr>
            <p:sp>
              <p:nvSpPr>
                <p:cNvPr id="153" name="Rectangle 5">
                  <a:extLst>
                    <a:ext uri="{FF2B5EF4-FFF2-40B4-BE49-F238E27FC236}">
                      <a16:creationId xmlns:a16="http://schemas.microsoft.com/office/drawing/2014/main" id="{21E0C8A1-5AA5-4D83-9729-7E44FB8ADA93}"/>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4" name="Freeform 6">
                  <a:extLst>
                    <a:ext uri="{FF2B5EF4-FFF2-40B4-BE49-F238E27FC236}">
                      <a16:creationId xmlns:a16="http://schemas.microsoft.com/office/drawing/2014/main" id="{6FD61623-1B28-4F8B-B80C-180CF7AA8C6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5" name="Freeform 7">
                  <a:extLst>
                    <a:ext uri="{FF2B5EF4-FFF2-40B4-BE49-F238E27FC236}">
                      <a16:creationId xmlns:a16="http://schemas.microsoft.com/office/drawing/2014/main" id="{5A501EB6-DDAE-4196-B223-0EB4A5574FE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6" name="Freeform 8">
                  <a:extLst>
                    <a:ext uri="{FF2B5EF4-FFF2-40B4-BE49-F238E27FC236}">
                      <a16:creationId xmlns:a16="http://schemas.microsoft.com/office/drawing/2014/main" id="{DFFEDEFA-C074-4B22-B108-A827F1593680}"/>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Freeform 9">
                  <a:extLst>
                    <a:ext uri="{FF2B5EF4-FFF2-40B4-BE49-F238E27FC236}">
                      <a16:creationId xmlns:a16="http://schemas.microsoft.com/office/drawing/2014/main" id="{410EC2B8-FBE5-428C-9E60-86CBA5B578F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58" name="Group 157">
                  <a:extLst>
                    <a:ext uri="{FF2B5EF4-FFF2-40B4-BE49-F238E27FC236}">
                      <a16:creationId xmlns:a16="http://schemas.microsoft.com/office/drawing/2014/main" id="{74058773-8435-4963-B7C7-556AE23F874E}"/>
                    </a:ext>
                  </a:extLst>
                </p:cNvPr>
                <p:cNvGrpSpPr/>
                <p:nvPr/>
              </p:nvGrpSpPr>
              <p:grpSpPr>
                <a:xfrm>
                  <a:off x="1521861" y="5255179"/>
                  <a:ext cx="19398" cy="206484"/>
                  <a:chOff x="7742330" y="5312676"/>
                  <a:chExt cx="35450" cy="436485"/>
                </a:xfrm>
                <a:solidFill>
                  <a:schemeClr val="tx1"/>
                </a:solidFill>
              </p:grpSpPr>
              <p:sp>
                <p:nvSpPr>
                  <p:cNvPr id="159" name="Oval 14">
                    <a:extLst>
                      <a:ext uri="{FF2B5EF4-FFF2-40B4-BE49-F238E27FC236}">
                        <a16:creationId xmlns:a16="http://schemas.microsoft.com/office/drawing/2014/main" id="{06C3A2C5-282F-49B8-B29A-2A5C5E039263}"/>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Oval 15">
                    <a:extLst>
                      <a:ext uri="{FF2B5EF4-FFF2-40B4-BE49-F238E27FC236}">
                        <a16:creationId xmlns:a16="http://schemas.microsoft.com/office/drawing/2014/main" id="{E2DBBE8D-FB8C-4F2C-BF42-BAC287664DD3}"/>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1" name="Oval 16">
                    <a:extLst>
                      <a:ext uri="{FF2B5EF4-FFF2-40B4-BE49-F238E27FC236}">
                        <a16:creationId xmlns:a16="http://schemas.microsoft.com/office/drawing/2014/main" id="{117E611C-D401-4F77-A12A-0D3319D2E34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2" name="Oval 17">
                    <a:extLst>
                      <a:ext uri="{FF2B5EF4-FFF2-40B4-BE49-F238E27FC236}">
                        <a16:creationId xmlns:a16="http://schemas.microsoft.com/office/drawing/2014/main" id="{1405E09D-FC88-47C9-9366-99B1B202D82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116" name="Group 115">
              <a:extLst>
                <a:ext uri="{FF2B5EF4-FFF2-40B4-BE49-F238E27FC236}">
                  <a16:creationId xmlns:a16="http://schemas.microsoft.com/office/drawing/2014/main" id="{7FB059BC-1871-4655-A219-D719639960D4}"/>
                </a:ext>
              </a:extLst>
            </p:cNvPr>
            <p:cNvGrpSpPr/>
            <p:nvPr/>
          </p:nvGrpSpPr>
          <p:grpSpPr>
            <a:xfrm>
              <a:off x="9778278" y="4456678"/>
              <a:ext cx="851793" cy="476453"/>
              <a:chOff x="1240191" y="5112911"/>
              <a:chExt cx="982310" cy="549458"/>
            </a:xfrm>
          </p:grpSpPr>
          <p:sp>
            <p:nvSpPr>
              <p:cNvPr id="117" name="Rectangle 116">
                <a:extLst>
                  <a:ext uri="{FF2B5EF4-FFF2-40B4-BE49-F238E27FC236}">
                    <a16:creationId xmlns:a16="http://schemas.microsoft.com/office/drawing/2014/main" id="{C8BE90CA-B56D-4D65-9F6F-08DF0521344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3471C64-DBA4-4FDF-A797-1F6B9E48BFFB}"/>
                  </a:ext>
                </a:extLst>
              </p:cNvPr>
              <p:cNvGrpSpPr/>
              <p:nvPr/>
            </p:nvGrpSpPr>
            <p:grpSpPr>
              <a:xfrm>
                <a:off x="1672750" y="5209655"/>
                <a:ext cx="191307" cy="345271"/>
                <a:chOff x="1711103" y="5209655"/>
                <a:chExt cx="191307" cy="345271"/>
              </a:xfrm>
            </p:grpSpPr>
            <p:sp>
              <p:nvSpPr>
                <p:cNvPr id="131" name="Rectangle 130">
                  <a:extLst>
                    <a:ext uri="{FF2B5EF4-FFF2-40B4-BE49-F238E27FC236}">
                      <a16:creationId xmlns:a16="http://schemas.microsoft.com/office/drawing/2014/main" id="{D16B857F-7C79-4329-A670-C8034DF52F3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Oval 131">
                  <a:extLst>
                    <a:ext uri="{FF2B5EF4-FFF2-40B4-BE49-F238E27FC236}">
                      <a16:creationId xmlns:a16="http://schemas.microsoft.com/office/drawing/2014/main" id="{A9EC31C4-C1EE-477F-9F1E-CA4AB8E6C049}"/>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37A1C36E-4E00-42C1-9F51-24C60A0FEC1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70B74F53-3675-432C-9FB9-FFC08CDB6318}"/>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Oval 134">
                  <a:extLst>
                    <a:ext uri="{FF2B5EF4-FFF2-40B4-BE49-F238E27FC236}">
                      <a16:creationId xmlns:a16="http://schemas.microsoft.com/office/drawing/2014/main" id="{355FB762-4B11-4B9E-BED7-D41E120F0D2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6" name="Straight Connector 135">
                  <a:extLst>
                    <a:ext uri="{FF2B5EF4-FFF2-40B4-BE49-F238E27FC236}">
                      <a16:creationId xmlns:a16="http://schemas.microsoft.com/office/drawing/2014/main" id="{12F111D3-670E-4857-8FA3-34FFDBD32C7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BE70780D-F85B-4AE8-A6BB-D31135B458F5}"/>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Oval 137">
                  <a:extLst>
                    <a:ext uri="{FF2B5EF4-FFF2-40B4-BE49-F238E27FC236}">
                      <a16:creationId xmlns:a16="http://schemas.microsoft.com/office/drawing/2014/main" id="{C86564AA-0ABE-40D1-8A78-9C8388E6C6B0}"/>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9" name="Straight Connector 138">
                  <a:extLst>
                    <a:ext uri="{FF2B5EF4-FFF2-40B4-BE49-F238E27FC236}">
                      <a16:creationId xmlns:a16="http://schemas.microsoft.com/office/drawing/2014/main" id="{CF2F4908-5128-4EB1-A5CF-22686BDFA424}"/>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F1927AAB-C02E-4AE3-BC31-9A9D3309881E}"/>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04A3B10E-F61D-4774-A7E9-89C42E2DA4F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04E0B0FC-B35B-4628-BF80-3F98F7F477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AA1D76D9-5891-4E55-B7B1-1C850F8DB38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Oval 143">
                  <a:extLst>
                    <a:ext uri="{FF2B5EF4-FFF2-40B4-BE49-F238E27FC236}">
                      <a16:creationId xmlns:a16="http://schemas.microsoft.com/office/drawing/2014/main" id="{2D355873-DD55-49D7-B585-B98291B47056}"/>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73C531D0-69C3-4729-B594-8B674E31E035}"/>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D10E3F5-225E-43C5-83F5-CA1FBD69125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B5B2C47F-58D2-47AE-B150-A232824CDB5A}"/>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AB48150C-BF76-4746-8132-765E3BE4563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Flowchart: Direct Access Storage 118">
                <a:extLst>
                  <a:ext uri="{FF2B5EF4-FFF2-40B4-BE49-F238E27FC236}">
                    <a16:creationId xmlns:a16="http://schemas.microsoft.com/office/drawing/2014/main" id="{4A125731-4A0F-4F01-8574-D8C5239CF348}"/>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20" name="Group 119">
                <a:extLst>
                  <a:ext uri="{FF2B5EF4-FFF2-40B4-BE49-F238E27FC236}">
                    <a16:creationId xmlns:a16="http://schemas.microsoft.com/office/drawing/2014/main" id="{D66BDDBD-1069-408E-AE1E-C945F7D602A8}"/>
                  </a:ext>
                </a:extLst>
              </p:cNvPr>
              <p:cNvGrpSpPr/>
              <p:nvPr/>
            </p:nvGrpSpPr>
            <p:grpSpPr>
              <a:xfrm>
                <a:off x="1351512" y="5207391"/>
                <a:ext cx="220437" cy="345503"/>
                <a:chOff x="1355289" y="5207391"/>
                <a:chExt cx="220437" cy="345503"/>
              </a:xfrm>
            </p:grpSpPr>
            <p:sp>
              <p:nvSpPr>
                <p:cNvPr id="121" name="Rectangle 5">
                  <a:extLst>
                    <a:ext uri="{FF2B5EF4-FFF2-40B4-BE49-F238E27FC236}">
                      <a16:creationId xmlns:a16="http://schemas.microsoft.com/office/drawing/2014/main" id="{F7CA5C07-FC49-43C4-BDDC-DA6ABF6556F6}"/>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6">
                  <a:extLst>
                    <a:ext uri="{FF2B5EF4-FFF2-40B4-BE49-F238E27FC236}">
                      <a16:creationId xmlns:a16="http://schemas.microsoft.com/office/drawing/2014/main" id="{3D967C2E-2FBA-49DC-A645-E3DB4962F47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7">
                  <a:extLst>
                    <a:ext uri="{FF2B5EF4-FFF2-40B4-BE49-F238E27FC236}">
                      <a16:creationId xmlns:a16="http://schemas.microsoft.com/office/drawing/2014/main" id="{48A802DA-0F4D-4BDF-9F43-9D0F86C528D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8">
                  <a:extLst>
                    <a:ext uri="{FF2B5EF4-FFF2-40B4-BE49-F238E27FC236}">
                      <a16:creationId xmlns:a16="http://schemas.microsoft.com/office/drawing/2014/main" id="{DCD04879-51A0-4161-B456-45A4FF49E58B}"/>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9">
                  <a:extLst>
                    <a:ext uri="{FF2B5EF4-FFF2-40B4-BE49-F238E27FC236}">
                      <a16:creationId xmlns:a16="http://schemas.microsoft.com/office/drawing/2014/main" id="{42822051-A729-4482-AC4B-57CD7C18BF39}"/>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26" name="Group 125">
                  <a:extLst>
                    <a:ext uri="{FF2B5EF4-FFF2-40B4-BE49-F238E27FC236}">
                      <a16:creationId xmlns:a16="http://schemas.microsoft.com/office/drawing/2014/main" id="{0EDC8C22-D3A1-4484-A40C-9611BA6B6411}"/>
                    </a:ext>
                  </a:extLst>
                </p:cNvPr>
                <p:cNvGrpSpPr/>
                <p:nvPr/>
              </p:nvGrpSpPr>
              <p:grpSpPr>
                <a:xfrm>
                  <a:off x="1521861" y="5255179"/>
                  <a:ext cx="19398" cy="206484"/>
                  <a:chOff x="7742330" y="5312676"/>
                  <a:chExt cx="35450" cy="436485"/>
                </a:xfrm>
                <a:solidFill>
                  <a:schemeClr val="tx1"/>
                </a:solidFill>
              </p:grpSpPr>
              <p:sp>
                <p:nvSpPr>
                  <p:cNvPr id="127" name="Oval 14">
                    <a:extLst>
                      <a:ext uri="{FF2B5EF4-FFF2-40B4-BE49-F238E27FC236}">
                        <a16:creationId xmlns:a16="http://schemas.microsoft.com/office/drawing/2014/main" id="{AFFF2305-BDA2-428C-A662-789E05AC601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8" name="Oval 15">
                    <a:extLst>
                      <a:ext uri="{FF2B5EF4-FFF2-40B4-BE49-F238E27FC236}">
                        <a16:creationId xmlns:a16="http://schemas.microsoft.com/office/drawing/2014/main" id="{677CC2AB-974D-491D-BE62-820C01C373E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9" name="Oval 16">
                    <a:extLst>
                      <a:ext uri="{FF2B5EF4-FFF2-40B4-BE49-F238E27FC236}">
                        <a16:creationId xmlns:a16="http://schemas.microsoft.com/office/drawing/2014/main" id="{1BB37FC7-D680-4339-8459-315D821D962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0" name="Oval 17">
                    <a:extLst>
                      <a:ext uri="{FF2B5EF4-FFF2-40B4-BE49-F238E27FC236}">
                        <a16:creationId xmlns:a16="http://schemas.microsoft.com/office/drawing/2014/main" id="{06FB1928-B2BF-49F5-8239-4633FB7F489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grpSp>
        <p:nvGrpSpPr>
          <p:cNvPr id="181" name="Group 180">
            <a:extLst>
              <a:ext uri="{FF2B5EF4-FFF2-40B4-BE49-F238E27FC236}">
                <a16:creationId xmlns:a16="http://schemas.microsoft.com/office/drawing/2014/main" id="{C15C8766-249A-4809-A246-CB6D9427CA60}"/>
              </a:ext>
            </a:extLst>
          </p:cNvPr>
          <p:cNvGrpSpPr/>
          <p:nvPr/>
        </p:nvGrpSpPr>
        <p:grpSpPr>
          <a:xfrm>
            <a:off x="10211717" y="4995672"/>
            <a:ext cx="1036720" cy="1162907"/>
            <a:chOff x="9593351" y="5325526"/>
            <a:chExt cx="1036720" cy="1162907"/>
          </a:xfrm>
        </p:grpSpPr>
        <p:grpSp>
          <p:nvGrpSpPr>
            <p:cNvPr id="182" name="Group 181">
              <a:extLst>
                <a:ext uri="{FF2B5EF4-FFF2-40B4-BE49-F238E27FC236}">
                  <a16:creationId xmlns:a16="http://schemas.microsoft.com/office/drawing/2014/main" id="{6F58E98F-875A-4D3D-901A-E42A0D35AD8C}"/>
                </a:ext>
              </a:extLst>
            </p:cNvPr>
            <p:cNvGrpSpPr/>
            <p:nvPr/>
          </p:nvGrpSpPr>
          <p:grpSpPr>
            <a:xfrm>
              <a:off x="9778278" y="5325526"/>
              <a:ext cx="851793" cy="476453"/>
              <a:chOff x="1240191" y="5112911"/>
              <a:chExt cx="982310" cy="549458"/>
            </a:xfrm>
          </p:grpSpPr>
          <p:sp>
            <p:nvSpPr>
              <p:cNvPr id="282" name="Rectangle 281">
                <a:extLst>
                  <a:ext uri="{FF2B5EF4-FFF2-40B4-BE49-F238E27FC236}">
                    <a16:creationId xmlns:a16="http://schemas.microsoft.com/office/drawing/2014/main" id="{355FD40C-E892-4141-849D-493B4089B1F0}"/>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83" name="Group 282">
                <a:extLst>
                  <a:ext uri="{FF2B5EF4-FFF2-40B4-BE49-F238E27FC236}">
                    <a16:creationId xmlns:a16="http://schemas.microsoft.com/office/drawing/2014/main" id="{11289CD3-4BEC-48A0-ACBA-A03B7BD7FDEF}"/>
                  </a:ext>
                </a:extLst>
              </p:cNvPr>
              <p:cNvGrpSpPr/>
              <p:nvPr/>
            </p:nvGrpSpPr>
            <p:grpSpPr>
              <a:xfrm>
                <a:off x="1672750" y="5209655"/>
                <a:ext cx="191307" cy="345271"/>
                <a:chOff x="1711103" y="5209655"/>
                <a:chExt cx="191307" cy="345271"/>
              </a:xfrm>
            </p:grpSpPr>
            <p:sp>
              <p:nvSpPr>
                <p:cNvPr id="296" name="Rectangle 295">
                  <a:extLst>
                    <a:ext uri="{FF2B5EF4-FFF2-40B4-BE49-F238E27FC236}">
                      <a16:creationId xmlns:a16="http://schemas.microsoft.com/office/drawing/2014/main" id="{D59AF323-3358-4590-BB71-E5E40EEA2879}"/>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Oval 296">
                  <a:extLst>
                    <a:ext uri="{FF2B5EF4-FFF2-40B4-BE49-F238E27FC236}">
                      <a16:creationId xmlns:a16="http://schemas.microsoft.com/office/drawing/2014/main" id="{59BB8779-E27E-4B32-BAAB-4D46A990672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8" name="Straight Connector 297">
                  <a:extLst>
                    <a:ext uri="{FF2B5EF4-FFF2-40B4-BE49-F238E27FC236}">
                      <a16:creationId xmlns:a16="http://schemas.microsoft.com/office/drawing/2014/main" id="{0AF2A133-3FFD-4A6A-A800-89798B29E293}"/>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9" name="Rectangle 298">
                  <a:extLst>
                    <a:ext uri="{FF2B5EF4-FFF2-40B4-BE49-F238E27FC236}">
                      <a16:creationId xmlns:a16="http://schemas.microsoft.com/office/drawing/2014/main" id="{2CEE2B3F-35CA-4F31-83FA-EE25052D70E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299">
                  <a:extLst>
                    <a:ext uri="{FF2B5EF4-FFF2-40B4-BE49-F238E27FC236}">
                      <a16:creationId xmlns:a16="http://schemas.microsoft.com/office/drawing/2014/main" id="{BA2BB90E-64D5-4FC8-B0A2-AB19335C9A38}"/>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1" name="Straight Connector 300">
                  <a:extLst>
                    <a:ext uri="{FF2B5EF4-FFF2-40B4-BE49-F238E27FC236}">
                      <a16:creationId xmlns:a16="http://schemas.microsoft.com/office/drawing/2014/main" id="{A64599AE-2BB8-4783-A3B0-243CBEEA5251}"/>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C951FFD3-FB68-400E-983B-47A3EE20AA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a:extLst>
                    <a:ext uri="{FF2B5EF4-FFF2-40B4-BE49-F238E27FC236}">
                      <a16:creationId xmlns:a16="http://schemas.microsoft.com/office/drawing/2014/main" id="{C6363D5A-7505-4AEB-9CBF-6F6363D8C7EA}"/>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BB8A901E-A40D-4CFD-9EEE-DACA3B98ACA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5" name="Rectangle 304">
                  <a:extLst>
                    <a:ext uri="{FF2B5EF4-FFF2-40B4-BE49-F238E27FC236}">
                      <a16:creationId xmlns:a16="http://schemas.microsoft.com/office/drawing/2014/main" id="{DAF3249B-AEEF-4AA8-9FDF-6DB4FFC79C38}"/>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a:extLst>
                    <a:ext uri="{FF2B5EF4-FFF2-40B4-BE49-F238E27FC236}">
                      <a16:creationId xmlns:a16="http://schemas.microsoft.com/office/drawing/2014/main" id="{D7E65360-D073-4413-9757-9EB70EFFAEF4}"/>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a:extLst>
                    <a:ext uri="{FF2B5EF4-FFF2-40B4-BE49-F238E27FC236}">
                      <a16:creationId xmlns:a16="http://schemas.microsoft.com/office/drawing/2014/main" id="{18E4DA47-D6D6-41DE-9EB8-EFC68496E68F}"/>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A795B195-13AE-4DA2-93EE-FE4F47961DF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Oval 308">
                  <a:extLst>
                    <a:ext uri="{FF2B5EF4-FFF2-40B4-BE49-F238E27FC236}">
                      <a16:creationId xmlns:a16="http://schemas.microsoft.com/office/drawing/2014/main" id="{30D5D2F9-DE8B-4178-B1CE-1ED4F4C9EA34}"/>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0" name="Straight Connector 309">
                  <a:extLst>
                    <a:ext uri="{FF2B5EF4-FFF2-40B4-BE49-F238E27FC236}">
                      <a16:creationId xmlns:a16="http://schemas.microsoft.com/office/drawing/2014/main" id="{67C5CA23-EBC6-4186-8C4C-4AFA10C5964C}"/>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9BD245DD-9B0D-4347-ABD5-A99A867C9C6A}"/>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Oval 311">
                  <a:extLst>
                    <a:ext uri="{FF2B5EF4-FFF2-40B4-BE49-F238E27FC236}">
                      <a16:creationId xmlns:a16="http://schemas.microsoft.com/office/drawing/2014/main" id="{F5844CB7-20ED-4943-B0B4-37731BCE8F4F}"/>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3" name="Straight Connector 312">
                  <a:extLst>
                    <a:ext uri="{FF2B5EF4-FFF2-40B4-BE49-F238E27FC236}">
                      <a16:creationId xmlns:a16="http://schemas.microsoft.com/office/drawing/2014/main" id="{D2DF5312-CEBE-47A1-8FE2-D18CE7D334A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4" name="Flowchart: Direct Access Storage 283">
                <a:extLst>
                  <a:ext uri="{FF2B5EF4-FFF2-40B4-BE49-F238E27FC236}">
                    <a16:creationId xmlns:a16="http://schemas.microsoft.com/office/drawing/2014/main" id="{5D0B6CA1-E620-4231-A85C-4DC7AAE00614}"/>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85" name="Group 284">
                <a:extLst>
                  <a:ext uri="{FF2B5EF4-FFF2-40B4-BE49-F238E27FC236}">
                    <a16:creationId xmlns:a16="http://schemas.microsoft.com/office/drawing/2014/main" id="{29F67681-A33A-4C35-96F5-CF05325EF29D}"/>
                  </a:ext>
                </a:extLst>
              </p:cNvPr>
              <p:cNvGrpSpPr/>
              <p:nvPr/>
            </p:nvGrpSpPr>
            <p:grpSpPr>
              <a:xfrm>
                <a:off x="1351512" y="5207391"/>
                <a:ext cx="220437" cy="345503"/>
                <a:chOff x="1355289" y="5207391"/>
                <a:chExt cx="220437" cy="345503"/>
              </a:xfrm>
            </p:grpSpPr>
            <p:sp>
              <p:nvSpPr>
                <p:cNvPr id="286" name="Rectangle 5">
                  <a:extLst>
                    <a:ext uri="{FF2B5EF4-FFF2-40B4-BE49-F238E27FC236}">
                      <a16:creationId xmlns:a16="http://schemas.microsoft.com/office/drawing/2014/main" id="{9B49B144-EE45-43E2-9AD6-D5759D3313D6}"/>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7" name="Freeform 6">
                  <a:extLst>
                    <a:ext uri="{FF2B5EF4-FFF2-40B4-BE49-F238E27FC236}">
                      <a16:creationId xmlns:a16="http://schemas.microsoft.com/office/drawing/2014/main" id="{6A3DD5B2-38D1-4B6E-9EB3-CD1CAF8E457D}"/>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8" name="Freeform 7">
                  <a:extLst>
                    <a:ext uri="{FF2B5EF4-FFF2-40B4-BE49-F238E27FC236}">
                      <a16:creationId xmlns:a16="http://schemas.microsoft.com/office/drawing/2014/main" id="{F76C28CB-E4EF-4F7E-B4C7-B43E36B6910C}"/>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9" name="Freeform 8">
                  <a:extLst>
                    <a:ext uri="{FF2B5EF4-FFF2-40B4-BE49-F238E27FC236}">
                      <a16:creationId xmlns:a16="http://schemas.microsoft.com/office/drawing/2014/main" id="{E3990A4D-DAB5-4244-9297-F47A1C13E47B}"/>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0" name="Freeform 9">
                  <a:extLst>
                    <a:ext uri="{FF2B5EF4-FFF2-40B4-BE49-F238E27FC236}">
                      <a16:creationId xmlns:a16="http://schemas.microsoft.com/office/drawing/2014/main" id="{A5FC0EC6-BE59-4C28-9D27-AA6B656E9C4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91" name="Group 290">
                  <a:extLst>
                    <a:ext uri="{FF2B5EF4-FFF2-40B4-BE49-F238E27FC236}">
                      <a16:creationId xmlns:a16="http://schemas.microsoft.com/office/drawing/2014/main" id="{3AFC78BD-18BC-460D-AC54-7722F19DE8BD}"/>
                    </a:ext>
                  </a:extLst>
                </p:cNvPr>
                <p:cNvGrpSpPr/>
                <p:nvPr/>
              </p:nvGrpSpPr>
              <p:grpSpPr>
                <a:xfrm>
                  <a:off x="1521861" y="5255179"/>
                  <a:ext cx="19398" cy="206484"/>
                  <a:chOff x="7742330" y="5312676"/>
                  <a:chExt cx="35450" cy="436485"/>
                </a:xfrm>
                <a:solidFill>
                  <a:schemeClr val="tx1"/>
                </a:solidFill>
              </p:grpSpPr>
              <p:sp>
                <p:nvSpPr>
                  <p:cNvPr id="292" name="Oval 14">
                    <a:extLst>
                      <a:ext uri="{FF2B5EF4-FFF2-40B4-BE49-F238E27FC236}">
                        <a16:creationId xmlns:a16="http://schemas.microsoft.com/office/drawing/2014/main" id="{AD39DC38-697A-4303-B4B2-1603A269CF8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3" name="Oval 15">
                    <a:extLst>
                      <a:ext uri="{FF2B5EF4-FFF2-40B4-BE49-F238E27FC236}">
                        <a16:creationId xmlns:a16="http://schemas.microsoft.com/office/drawing/2014/main" id="{2287F5AB-1D95-424A-B799-A08AC41729A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4" name="Oval 16">
                    <a:extLst>
                      <a:ext uri="{FF2B5EF4-FFF2-40B4-BE49-F238E27FC236}">
                        <a16:creationId xmlns:a16="http://schemas.microsoft.com/office/drawing/2014/main" id="{7F470989-CE0E-4F62-AD03-BA993EF4385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5" name="Oval 17">
                    <a:extLst>
                      <a:ext uri="{FF2B5EF4-FFF2-40B4-BE49-F238E27FC236}">
                        <a16:creationId xmlns:a16="http://schemas.microsoft.com/office/drawing/2014/main" id="{3881F561-D1A5-43D9-B3FB-053160767329}"/>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183" name="Group 182">
              <a:extLst>
                <a:ext uri="{FF2B5EF4-FFF2-40B4-BE49-F238E27FC236}">
                  <a16:creationId xmlns:a16="http://schemas.microsoft.com/office/drawing/2014/main" id="{9C6A7965-2C99-4D96-832D-3A65AD29AE58}"/>
                </a:ext>
              </a:extLst>
            </p:cNvPr>
            <p:cNvGrpSpPr/>
            <p:nvPr/>
          </p:nvGrpSpPr>
          <p:grpSpPr>
            <a:xfrm>
              <a:off x="9778278" y="5871773"/>
              <a:ext cx="851793" cy="476453"/>
              <a:chOff x="1240191" y="5112911"/>
              <a:chExt cx="982310" cy="549458"/>
            </a:xfrm>
          </p:grpSpPr>
          <p:sp>
            <p:nvSpPr>
              <p:cNvPr id="250" name="Rectangle 249">
                <a:extLst>
                  <a:ext uri="{FF2B5EF4-FFF2-40B4-BE49-F238E27FC236}">
                    <a16:creationId xmlns:a16="http://schemas.microsoft.com/office/drawing/2014/main" id="{9EAAA8E3-C61B-4B82-9978-4A3FF9831675}"/>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A5F7B793-BEF3-4743-A9FD-5B85E338147A}"/>
                  </a:ext>
                </a:extLst>
              </p:cNvPr>
              <p:cNvGrpSpPr/>
              <p:nvPr/>
            </p:nvGrpSpPr>
            <p:grpSpPr>
              <a:xfrm>
                <a:off x="1672750" y="5209655"/>
                <a:ext cx="191307" cy="345271"/>
                <a:chOff x="1711103" y="5209655"/>
                <a:chExt cx="191307" cy="345271"/>
              </a:xfrm>
            </p:grpSpPr>
            <p:sp>
              <p:nvSpPr>
                <p:cNvPr id="264" name="Rectangle 263">
                  <a:extLst>
                    <a:ext uri="{FF2B5EF4-FFF2-40B4-BE49-F238E27FC236}">
                      <a16:creationId xmlns:a16="http://schemas.microsoft.com/office/drawing/2014/main" id="{4285CAB6-FEC2-42AA-AF32-6DB421098F3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Oval 264">
                  <a:extLst>
                    <a:ext uri="{FF2B5EF4-FFF2-40B4-BE49-F238E27FC236}">
                      <a16:creationId xmlns:a16="http://schemas.microsoft.com/office/drawing/2014/main" id="{0347DC1A-E8E0-4BBF-BF95-47FDA6B41EAF}"/>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66" name="Straight Connector 265">
                  <a:extLst>
                    <a:ext uri="{FF2B5EF4-FFF2-40B4-BE49-F238E27FC236}">
                      <a16:creationId xmlns:a16="http://schemas.microsoft.com/office/drawing/2014/main" id="{3D5B31F3-42F4-4706-A81A-37BA3DEFFEEB}"/>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7" name="Rectangle 266">
                  <a:extLst>
                    <a:ext uri="{FF2B5EF4-FFF2-40B4-BE49-F238E27FC236}">
                      <a16:creationId xmlns:a16="http://schemas.microsoft.com/office/drawing/2014/main" id="{25AEBD16-0CC3-443E-A4FF-54D7D16FDA1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a:extLst>
                    <a:ext uri="{FF2B5EF4-FFF2-40B4-BE49-F238E27FC236}">
                      <a16:creationId xmlns:a16="http://schemas.microsoft.com/office/drawing/2014/main" id="{4C24B4BB-7982-4148-A9A8-209EA3712FD6}"/>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69" name="Straight Connector 268">
                  <a:extLst>
                    <a:ext uri="{FF2B5EF4-FFF2-40B4-BE49-F238E27FC236}">
                      <a16:creationId xmlns:a16="http://schemas.microsoft.com/office/drawing/2014/main" id="{881236CD-9FE0-45AD-917E-2DC7B44369B6}"/>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EAA18E66-8D5B-4C6A-B1D2-217683C9DF6C}"/>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1" name="Oval 270">
                  <a:extLst>
                    <a:ext uri="{FF2B5EF4-FFF2-40B4-BE49-F238E27FC236}">
                      <a16:creationId xmlns:a16="http://schemas.microsoft.com/office/drawing/2014/main" id="{74D7AF2D-7FD4-4798-AE17-82B0B30D1E00}"/>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2" name="Straight Connector 271">
                  <a:extLst>
                    <a:ext uri="{FF2B5EF4-FFF2-40B4-BE49-F238E27FC236}">
                      <a16:creationId xmlns:a16="http://schemas.microsoft.com/office/drawing/2014/main" id="{2FBA6968-9345-41AC-B9E4-BB51D43E4FE8}"/>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E72FE203-7046-4398-81DB-34728D8ABAF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 name="Oval 273">
                  <a:extLst>
                    <a:ext uri="{FF2B5EF4-FFF2-40B4-BE49-F238E27FC236}">
                      <a16:creationId xmlns:a16="http://schemas.microsoft.com/office/drawing/2014/main" id="{0EDA24DE-A9F9-45CB-A094-DCED8CC60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5" name="Straight Connector 274">
                  <a:extLst>
                    <a:ext uri="{FF2B5EF4-FFF2-40B4-BE49-F238E27FC236}">
                      <a16:creationId xmlns:a16="http://schemas.microsoft.com/office/drawing/2014/main" id="{915C6270-2870-471F-BA6B-40C89B18D1EB}"/>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EA99DB2B-FB8E-41C9-B735-F152E0FCE983}"/>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Oval 276">
                  <a:extLst>
                    <a:ext uri="{FF2B5EF4-FFF2-40B4-BE49-F238E27FC236}">
                      <a16:creationId xmlns:a16="http://schemas.microsoft.com/office/drawing/2014/main" id="{7B3FBB5B-507D-4F58-A8B6-62C65070E8A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8" name="Straight Connector 277">
                  <a:extLst>
                    <a:ext uri="{FF2B5EF4-FFF2-40B4-BE49-F238E27FC236}">
                      <a16:creationId xmlns:a16="http://schemas.microsoft.com/office/drawing/2014/main" id="{C18D6375-35BD-4772-ABCD-8CFDE290C7A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90BA2281-4BD3-4C74-BB2D-0EC448A50237}"/>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0" name="Oval 279">
                  <a:extLst>
                    <a:ext uri="{FF2B5EF4-FFF2-40B4-BE49-F238E27FC236}">
                      <a16:creationId xmlns:a16="http://schemas.microsoft.com/office/drawing/2014/main" id="{D7277229-E600-473F-A30D-88C859DB78E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1" name="Straight Connector 280">
                  <a:extLst>
                    <a:ext uri="{FF2B5EF4-FFF2-40B4-BE49-F238E27FC236}">
                      <a16:creationId xmlns:a16="http://schemas.microsoft.com/office/drawing/2014/main" id="{6B5BB191-5282-4A55-A91B-D561536831C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2" name="Flowchart: Direct Access Storage 251">
                <a:extLst>
                  <a:ext uri="{FF2B5EF4-FFF2-40B4-BE49-F238E27FC236}">
                    <a16:creationId xmlns:a16="http://schemas.microsoft.com/office/drawing/2014/main" id="{0959BC9D-E1C4-45B9-8FD0-DFD3C6EAA355}"/>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53" name="Group 252">
                <a:extLst>
                  <a:ext uri="{FF2B5EF4-FFF2-40B4-BE49-F238E27FC236}">
                    <a16:creationId xmlns:a16="http://schemas.microsoft.com/office/drawing/2014/main" id="{A2D6E4E7-CD1E-4A39-A0ED-6A041B53B60B}"/>
                  </a:ext>
                </a:extLst>
              </p:cNvPr>
              <p:cNvGrpSpPr/>
              <p:nvPr/>
            </p:nvGrpSpPr>
            <p:grpSpPr>
              <a:xfrm>
                <a:off x="1351512" y="5207391"/>
                <a:ext cx="220437" cy="345503"/>
                <a:chOff x="1355289" y="5207391"/>
                <a:chExt cx="220437" cy="345503"/>
              </a:xfrm>
            </p:grpSpPr>
            <p:sp>
              <p:nvSpPr>
                <p:cNvPr id="254" name="Rectangle 5">
                  <a:extLst>
                    <a:ext uri="{FF2B5EF4-FFF2-40B4-BE49-F238E27FC236}">
                      <a16:creationId xmlns:a16="http://schemas.microsoft.com/office/drawing/2014/main" id="{79817B8D-4910-420A-9184-DCD31E442BF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5" name="Freeform 6">
                  <a:extLst>
                    <a:ext uri="{FF2B5EF4-FFF2-40B4-BE49-F238E27FC236}">
                      <a16:creationId xmlns:a16="http://schemas.microsoft.com/office/drawing/2014/main" id="{015EF03C-3A2A-4286-9683-C804043044F3}"/>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6" name="Freeform 7">
                  <a:extLst>
                    <a:ext uri="{FF2B5EF4-FFF2-40B4-BE49-F238E27FC236}">
                      <a16:creationId xmlns:a16="http://schemas.microsoft.com/office/drawing/2014/main" id="{AE74A863-A82B-4D31-8F6D-5D2A1C1FCC7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7" name="Freeform 8">
                  <a:extLst>
                    <a:ext uri="{FF2B5EF4-FFF2-40B4-BE49-F238E27FC236}">
                      <a16:creationId xmlns:a16="http://schemas.microsoft.com/office/drawing/2014/main" id="{BD93D02D-613A-42D4-8814-98906789CF82}"/>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8" name="Freeform 9">
                  <a:extLst>
                    <a:ext uri="{FF2B5EF4-FFF2-40B4-BE49-F238E27FC236}">
                      <a16:creationId xmlns:a16="http://schemas.microsoft.com/office/drawing/2014/main" id="{39E32A6F-9E30-41EC-8B13-B32DF8E4B276}"/>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59" name="Group 258">
                  <a:extLst>
                    <a:ext uri="{FF2B5EF4-FFF2-40B4-BE49-F238E27FC236}">
                      <a16:creationId xmlns:a16="http://schemas.microsoft.com/office/drawing/2014/main" id="{F97CF14A-FD3A-4FDB-8CB9-880EEF472FE9}"/>
                    </a:ext>
                  </a:extLst>
                </p:cNvPr>
                <p:cNvGrpSpPr/>
                <p:nvPr/>
              </p:nvGrpSpPr>
              <p:grpSpPr>
                <a:xfrm>
                  <a:off x="1521861" y="5255179"/>
                  <a:ext cx="19398" cy="206484"/>
                  <a:chOff x="7742330" y="5312676"/>
                  <a:chExt cx="35450" cy="436485"/>
                </a:xfrm>
                <a:solidFill>
                  <a:schemeClr val="tx1"/>
                </a:solidFill>
              </p:grpSpPr>
              <p:sp>
                <p:nvSpPr>
                  <p:cNvPr id="260" name="Oval 14">
                    <a:extLst>
                      <a:ext uri="{FF2B5EF4-FFF2-40B4-BE49-F238E27FC236}">
                        <a16:creationId xmlns:a16="http://schemas.microsoft.com/office/drawing/2014/main" id="{321EC5DC-CE4E-490C-8755-857B08F5CB32}"/>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1" name="Oval 15">
                    <a:extLst>
                      <a:ext uri="{FF2B5EF4-FFF2-40B4-BE49-F238E27FC236}">
                        <a16:creationId xmlns:a16="http://schemas.microsoft.com/office/drawing/2014/main" id="{96404BE6-6358-4E69-96E7-1F092DB2E69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2" name="Oval 16">
                    <a:extLst>
                      <a:ext uri="{FF2B5EF4-FFF2-40B4-BE49-F238E27FC236}">
                        <a16:creationId xmlns:a16="http://schemas.microsoft.com/office/drawing/2014/main" id="{9EBE72D3-EF32-40AA-B2A0-485BEC7253A4}"/>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3" name="Oval 17">
                    <a:extLst>
                      <a:ext uri="{FF2B5EF4-FFF2-40B4-BE49-F238E27FC236}">
                        <a16:creationId xmlns:a16="http://schemas.microsoft.com/office/drawing/2014/main" id="{6B862638-9627-445A-AB64-22B1F42A7C0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184" name="Group 183">
              <a:extLst>
                <a:ext uri="{FF2B5EF4-FFF2-40B4-BE49-F238E27FC236}">
                  <a16:creationId xmlns:a16="http://schemas.microsoft.com/office/drawing/2014/main" id="{AE759206-91EE-46DA-AC5D-7509EB69D83F}"/>
                </a:ext>
              </a:extLst>
            </p:cNvPr>
            <p:cNvGrpSpPr/>
            <p:nvPr/>
          </p:nvGrpSpPr>
          <p:grpSpPr>
            <a:xfrm>
              <a:off x="9593351" y="5465733"/>
              <a:ext cx="851793" cy="476453"/>
              <a:chOff x="1240191" y="5112911"/>
              <a:chExt cx="982310" cy="549458"/>
            </a:xfrm>
          </p:grpSpPr>
          <p:sp>
            <p:nvSpPr>
              <p:cNvPr id="218" name="Rectangle 217">
                <a:extLst>
                  <a:ext uri="{FF2B5EF4-FFF2-40B4-BE49-F238E27FC236}">
                    <a16:creationId xmlns:a16="http://schemas.microsoft.com/office/drawing/2014/main" id="{C177D358-2894-4A65-9130-5F8658B7BC23}"/>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19" name="Group 218">
                <a:extLst>
                  <a:ext uri="{FF2B5EF4-FFF2-40B4-BE49-F238E27FC236}">
                    <a16:creationId xmlns:a16="http://schemas.microsoft.com/office/drawing/2014/main" id="{DD19DC11-A7EB-4EE8-A3C6-D2B6B752ABA1}"/>
                  </a:ext>
                </a:extLst>
              </p:cNvPr>
              <p:cNvGrpSpPr/>
              <p:nvPr/>
            </p:nvGrpSpPr>
            <p:grpSpPr>
              <a:xfrm>
                <a:off x="1672750" y="5209655"/>
                <a:ext cx="191307" cy="345271"/>
                <a:chOff x="1711103" y="5209655"/>
                <a:chExt cx="191307" cy="345271"/>
              </a:xfrm>
            </p:grpSpPr>
            <p:sp>
              <p:nvSpPr>
                <p:cNvPr id="232" name="Rectangle 231">
                  <a:extLst>
                    <a:ext uri="{FF2B5EF4-FFF2-40B4-BE49-F238E27FC236}">
                      <a16:creationId xmlns:a16="http://schemas.microsoft.com/office/drawing/2014/main" id="{B0DD6C94-67AA-4E5D-880B-B1617DD598BE}"/>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Oval 232">
                  <a:extLst>
                    <a:ext uri="{FF2B5EF4-FFF2-40B4-BE49-F238E27FC236}">
                      <a16:creationId xmlns:a16="http://schemas.microsoft.com/office/drawing/2014/main" id="{FBD19E66-F256-435D-8B6C-5CF9E725AA6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4" name="Straight Connector 233">
                  <a:extLst>
                    <a:ext uri="{FF2B5EF4-FFF2-40B4-BE49-F238E27FC236}">
                      <a16:creationId xmlns:a16="http://schemas.microsoft.com/office/drawing/2014/main" id="{E501B7E1-6C27-4670-804D-188B81FD4413}"/>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643497A7-82D2-4420-B03F-661B0A4F307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Oval 235">
                  <a:extLst>
                    <a:ext uri="{FF2B5EF4-FFF2-40B4-BE49-F238E27FC236}">
                      <a16:creationId xmlns:a16="http://schemas.microsoft.com/office/drawing/2014/main" id="{08BAB242-DBF7-445C-8421-796951CBAC8E}"/>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7" name="Straight Connector 236">
                  <a:extLst>
                    <a:ext uri="{FF2B5EF4-FFF2-40B4-BE49-F238E27FC236}">
                      <a16:creationId xmlns:a16="http://schemas.microsoft.com/office/drawing/2014/main" id="{053CD873-2820-4882-87B6-41B49072D56F}"/>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BD5D345F-5A21-4B28-8EE1-E04CA3057C32}"/>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Oval 238">
                  <a:extLst>
                    <a:ext uri="{FF2B5EF4-FFF2-40B4-BE49-F238E27FC236}">
                      <a16:creationId xmlns:a16="http://schemas.microsoft.com/office/drawing/2014/main" id="{9FA8B50A-F6F3-46AA-92B0-993C632565EC}"/>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0" name="Straight Connector 239">
                  <a:extLst>
                    <a:ext uri="{FF2B5EF4-FFF2-40B4-BE49-F238E27FC236}">
                      <a16:creationId xmlns:a16="http://schemas.microsoft.com/office/drawing/2014/main" id="{214619BC-2963-4E45-B9A7-7C333EF5BEBB}"/>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1D1DD559-6267-4C1D-9E77-4492C6A3EF51}"/>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Oval 241">
                  <a:extLst>
                    <a:ext uri="{FF2B5EF4-FFF2-40B4-BE49-F238E27FC236}">
                      <a16:creationId xmlns:a16="http://schemas.microsoft.com/office/drawing/2014/main" id="{C1C26367-D76D-495F-A00C-0EAF41E8EC74}"/>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3" name="Straight Connector 242">
                  <a:extLst>
                    <a:ext uri="{FF2B5EF4-FFF2-40B4-BE49-F238E27FC236}">
                      <a16:creationId xmlns:a16="http://schemas.microsoft.com/office/drawing/2014/main" id="{B3F9C20D-4966-40FE-A97B-51D21741CCA9}"/>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9DA15703-40FB-4C35-B995-8AAECC44D255}"/>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5" name="Oval 244">
                  <a:extLst>
                    <a:ext uri="{FF2B5EF4-FFF2-40B4-BE49-F238E27FC236}">
                      <a16:creationId xmlns:a16="http://schemas.microsoft.com/office/drawing/2014/main" id="{5E8811FF-DB3D-4B4B-BF57-926991F6553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6" name="Straight Connector 245">
                  <a:extLst>
                    <a:ext uri="{FF2B5EF4-FFF2-40B4-BE49-F238E27FC236}">
                      <a16:creationId xmlns:a16="http://schemas.microsoft.com/office/drawing/2014/main" id="{5B5ECE1C-AE4B-42F3-88F7-F5A5A0F7E164}"/>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3E9B7ED8-8553-46FA-B844-53EA282F5225}"/>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8" name="Oval 247">
                  <a:extLst>
                    <a:ext uri="{FF2B5EF4-FFF2-40B4-BE49-F238E27FC236}">
                      <a16:creationId xmlns:a16="http://schemas.microsoft.com/office/drawing/2014/main" id="{20593716-9930-4A5B-A916-961DE187D285}"/>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9" name="Straight Connector 248">
                  <a:extLst>
                    <a:ext uri="{FF2B5EF4-FFF2-40B4-BE49-F238E27FC236}">
                      <a16:creationId xmlns:a16="http://schemas.microsoft.com/office/drawing/2014/main" id="{F6B6F231-DC60-4483-82C7-569417A23D0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0" name="Flowchart: Direct Access Storage 219">
                <a:extLst>
                  <a:ext uri="{FF2B5EF4-FFF2-40B4-BE49-F238E27FC236}">
                    <a16:creationId xmlns:a16="http://schemas.microsoft.com/office/drawing/2014/main" id="{B7C707AB-7AB8-4964-9356-BB94A17D163A}"/>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21" name="Group 220">
                <a:extLst>
                  <a:ext uri="{FF2B5EF4-FFF2-40B4-BE49-F238E27FC236}">
                    <a16:creationId xmlns:a16="http://schemas.microsoft.com/office/drawing/2014/main" id="{43CA05F0-DFC5-4251-AE0F-EFED16986362}"/>
                  </a:ext>
                </a:extLst>
              </p:cNvPr>
              <p:cNvGrpSpPr/>
              <p:nvPr/>
            </p:nvGrpSpPr>
            <p:grpSpPr>
              <a:xfrm>
                <a:off x="1351512" y="5207391"/>
                <a:ext cx="220437" cy="345503"/>
                <a:chOff x="1355289" y="5207391"/>
                <a:chExt cx="220437" cy="345503"/>
              </a:xfrm>
            </p:grpSpPr>
            <p:sp>
              <p:nvSpPr>
                <p:cNvPr id="222" name="Rectangle 5">
                  <a:extLst>
                    <a:ext uri="{FF2B5EF4-FFF2-40B4-BE49-F238E27FC236}">
                      <a16:creationId xmlns:a16="http://schemas.microsoft.com/office/drawing/2014/main" id="{0EC0C723-E779-4E09-8867-AAC0DCBC460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3" name="Freeform 6">
                  <a:extLst>
                    <a:ext uri="{FF2B5EF4-FFF2-40B4-BE49-F238E27FC236}">
                      <a16:creationId xmlns:a16="http://schemas.microsoft.com/office/drawing/2014/main" id="{1AA6BDBD-5A35-4DFA-9373-938E8B05746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4" name="Freeform 7">
                  <a:extLst>
                    <a:ext uri="{FF2B5EF4-FFF2-40B4-BE49-F238E27FC236}">
                      <a16:creationId xmlns:a16="http://schemas.microsoft.com/office/drawing/2014/main" id="{238953D9-FD18-463C-B586-111DDC2DC492}"/>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5" name="Freeform 8">
                  <a:extLst>
                    <a:ext uri="{FF2B5EF4-FFF2-40B4-BE49-F238E27FC236}">
                      <a16:creationId xmlns:a16="http://schemas.microsoft.com/office/drawing/2014/main" id="{7E582843-A475-4E58-A943-0E07B684E0E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6" name="Freeform 9">
                  <a:extLst>
                    <a:ext uri="{FF2B5EF4-FFF2-40B4-BE49-F238E27FC236}">
                      <a16:creationId xmlns:a16="http://schemas.microsoft.com/office/drawing/2014/main" id="{02387F68-3DD2-42C5-AD74-9C7D6961F032}"/>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27" name="Group 226">
                  <a:extLst>
                    <a:ext uri="{FF2B5EF4-FFF2-40B4-BE49-F238E27FC236}">
                      <a16:creationId xmlns:a16="http://schemas.microsoft.com/office/drawing/2014/main" id="{2C9D424A-C618-4387-A061-2A9B3C60CC39}"/>
                    </a:ext>
                  </a:extLst>
                </p:cNvPr>
                <p:cNvGrpSpPr/>
                <p:nvPr/>
              </p:nvGrpSpPr>
              <p:grpSpPr>
                <a:xfrm>
                  <a:off x="1521861" y="5255179"/>
                  <a:ext cx="19398" cy="206484"/>
                  <a:chOff x="7742330" y="5312676"/>
                  <a:chExt cx="35450" cy="436485"/>
                </a:xfrm>
                <a:solidFill>
                  <a:schemeClr val="tx1"/>
                </a:solidFill>
              </p:grpSpPr>
              <p:sp>
                <p:nvSpPr>
                  <p:cNvPr id="228" name="Oval 14">
                    <a:extLst>
                      <a:ext uri="{FF2B5EF4-FFF2-40B4-BE49-F238E27FC236}">
                        <a16:creationId xmlns:a16="http://schemas.microsoft.com/office/drawing/2014/main" id="{7F474E58-BD05-4966-97A0-1A768A650BF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9" name="Oval 15">
                    <a:extLst>
                      <a:ext uri="{FF2B5EF4-FFF2-40B4-BE49-F238E27FC236}">
                        <a16:creationId xmlns:a16="http://schemas.microsoft.com/office/drawing/2014/main" id="{E4AAA31D-DDE2-4F63-B95C-32964034D033}"/>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0" name="Oval 16">
                    <a:extLst>
                      <a:ext uri="{FF2B5EF4-FFF2-40B4-BE49-F238E27FC236}">
                        <a16:creationId xmlns:a16="http://schemas.microsoft.com/office/drawing/2014/main" id="{1EA52D35-6ECC-403A-9006-01478CD4FBE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1" name="Oval 17">
                    <a:extLst>
                      <a:ext uri="{FF2B5EF4-FFF2-40B4-BE49-F238E27FC236}">
                        <a16:creationId xmlns:a16="http://schemas.microsoft.com/office/drawing/2014/main" id="{098E0BD3-7B6A-4A63-B0C0-B3CB7897BC6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nvGrpSpPr>
            <p:cNvPr id="185" name="Group 184">
              <a:extLst>
                <a:ext uri="{FF2B5EF4-FFF2-40B4-BE49-F238E27FC236}">
                  <a16:creationId xmlns:a16="http://schemas.microsoft.com/office/drawing/2014/main" id="{E018D48E-87CF-4FE6-98A6-F0E51834354F}"/>
                </a:ext>
              </a:extLst>
            </p:cNvPr>
            <p:cNvGrpSpPr/>
            <p:nvPr/>
          </p:nvGrpSpPr>
          <p:grpSpPr>
            <a:xfrm>
              <a:off x="9593351" y="6011980"/>
              <a:ext cx="851793" cy="476453"/>
              <a:chOff x="1240191" y="5112911"/>
              <a:chExt cx="982310" cy="549458"/>
            </a:xfrm>
          </p:grpSpPr>
          <p:sp>
            <p:nvSpPr>
              <p:cNvPr id="186" name="Rectangle 185">
                <a:extLst>
                  <a:ext uri="{FF2B5EF4-FFF2-40B4-BE49-F238E27FC236}">
                    <a16:creationId xmlns:a16="http://schemas.microsoft.com/office/drawing/2014/main" id="{6E0CC951-CCAE-4293-96DC-BD8DF1ED4D5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7" name="Group 186">
                <a:extLst>
                  <a:ext uri="{FF2B5EF4-FFF2-40B4-BE49-F238E27FC236}">
                    <a16:creationId xmlns:a16="http://schemas.microsoft.com/office/drawing/2014/main" id="{FA342CD0-BA27-4E0D-987A-FE34EB3B154A}"/>
                  </a:ext>
                </a:extLst>
              </p:cNvPr>
              <p:cNvGrpSpPr/>
              <p:nvPr/>
            </p:nvGrpSpPr>
            <p:grpSpPr>
              <a:xfrm>
                <a:off x="1672750" y="5209655"/>
                <a:ext cx="191307" cy="345271"/>
                <a:chOff x="1711103" y="5209655"/>
                <a:chExt cx="191307" cy="345271"/>
              </a:xfrm>
            </p:grpSpPr>
            <p:sp>
              <p:nvSpPr>
                <p:cNvPr id="200" name="Rectangle 199">
                  <a:extLst>
                    <a:ext uri="{FF2B5EF4-FFF2-40B4-BE49-F238E27FC236}">
                      <a16:creationId xmlns:a16="http://schemas.microsoft.com/office/drawing/2014/main" id="{DE5512A1-76A7-43EC-A636-AF5456BD14C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47D0CB2F-6D94-475A-BDB0-D34541A2A656}"/>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02" name="Straight Connector 201">
                  <a:extLst>
                    <a:ext uri="{FF2B5EF4-FFF2-40B4-BE49-F238E27FC236}">
                      <a16:creationId xmlns:a16="http://schemas.microsoft.com/office/drawing/2014/main" id="{9162958E-00FE-42CA-B2BF-A1018EADBD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0794240B-5DFA-48FF-88B1-6651F1C0C4E7}"/>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22F15DDE-1696-4552-8191-6C9F4A35B4F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05" name="Straight Connector 204">
                  <a:extLst>
                    <a:ext uri="{FF2B5EF4-FFF2-40B4-BE49-F238E27FC236}">
                      <a16:creationId xmlns:a16="http://schemas.microsoft.com/office/drawing/2014/main" id="{4FC0617C-2F3A-418A-A13C-5777489FA00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C162F190-9C75-4E88-AE04-46FA0CE9DD5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C0F95AAB-08C2-4A40-8C6E-3513E13446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08" name="Straight Connector 207">
                  <a:extLst>
                    <a:ext uri="{FF2B5EF4-FFF2-40B4-BE49-F238E27FC236}">
                      <a16:creationId xmlns:a16="http://schemas.microsoft.com/office/drawing/2014/main" id="{5088C168-A31F-47A9-BABB-18D38DBEB8D6}"/>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962635AC-0B47-4DAE-90F2-95409BC6E970}"/>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0" name="Oval 209">
                  <a:extLst>
                    <a:ext uri="{FF2B5EF4-FFF2-40B4-BE49-F238E27FC236}">
                      <a16:creationId xmlns:a16="http://schemas.microsoft.com/office/drawing/2014/main" id="{61A37C75-2E2F-435D-AB9A-BA14201CC384}"/>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11" name="Straight Connector 210">
                  <a:extLst>
                    <a:ext uri="{FF2B5EF4-FFF2-40B4-BE49-F238E27FC236}">
                      <a16:creationId xmlns:a16="http://schemas.microsoft.com/office/drawing/2014/main" id="{91C3EC85-7437-4B48-9759-8248EF03153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FE44E29F-2221-4FA6-873E-27CEFD83FA53}"/>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Oval 212">
                  <a:extLst>
                    <a:ext uri="{FF2B5EF4-FFF2-40B4-BE49-F238E27FC236}">
                      <a16:creationId xmlns:a16="http://schemas.microsoft.com/office/drawing/2014/main" id="{9E280A67-3326-45D4-B314-8D90A873EA26}"/>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14" name="Straight Connector 213">
                  <a:extLst>
                    <a:ext uri="{FF2B5EF4-FFF2-40B4-BE49-F238E27FC236}">
                      <a16:creationId xmlns:a16="http://schemas.microsoft.com/office/drawing/2014/main" id="{B80D18C7-DDD8-48C1-9040-DD4A9175156C}"/>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FB020004-DE30-4063-99FD-D85BB0C52095}"/>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Oval 215">
                  <a:extLst>
                    <a:ext uri="{FF2B5EF4-FFF2-40B4-BE49-F238E27FC236}">
                      <a16:creationId xmlns:a16="http://schemas.microsoft.com/office/drawing/2014/main" id="{BA3BCBC5-8E62-46D1-85F8-0179292D00A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E3EB2A15-CAAB-432B-B0F2-AAFA2A88E9E1}"/>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8" name="Flowchart: Direct Access Storage 187">
                <a:extLst>
                  <a:ext uri="{FF2B5EF4-FFF2-40B4-BE49-F238E27FC236}">
                    <a16:creationId xmlns:a16="http://schemas.microsoft.com/office/drawing/2014/main" id="{2C9E2C9B-F521-4447-97B5-809969A521F6}"/>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89" name="Group 188">
                <a:extLst>
                  <a:ext uri="{FF2B5EF4-FFF2-40B4-BE49-F238E27FC236}">
                    <a16:creationId xmlns:a16="http://schemas.microsoft.com/office/drawing/2014/main" id="{DA5DA770-C95E-4035-A2AF-7B3FECFB997A}"/>
                  </a:ext>
                </a:extLst>
              </p:cNvPr>
              <p:cNvGrpSpPr/>
              <p:nvPr/>
            </p:nvGrpSpPr>
            <p:grpSpPr>
              <a:xfrm>
                <a:off x="1351512" y="5207391"/>
                <a:ext cx="220437" cy="345503"/>
                <a:chOff x="1355289" y="5207391"/>
                <a:chExt cx="220437" cy="345503"/>
              </a:xfrm>
            </p:grpSpPr>
            <p:sp>
              <p:nvSpPr>
                <p:cNvPr id="190" name="Rectangle 5">
                  <a:extLst>
                    <a:ext uri="{FF2B5EF4-FFF2-40B4-BE49-F238E27FC236}">
                      <a16:creationId xmlns:a16="http://schemas.microsoft.com/office/drawing/2014/main" id="{4EFB1C80-C4C2-4534-9391-1142E01A441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1" name="Freeform 6">
                  <a:extLst>
                    <a:ext uri="{FF2B5EF4-FFF2-40B4-BE49-F238E27FC236}">
                      <a16:creationId xmlns:a16="http://schemas.microsoft.com/office/drawing/2014/main" id="{DEE1474D-1F80-4190-9057-C6D7C1A3BEE3}"/>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2" name="Freeform 7">
                  <a:extLst>
                    <a:ext uri="{FF2B5EF4-FFF2-40B4-BE49-F238E27FC236}">
                      <a16:creationId xmlns:a16="http://schemas.microsoft.com/office/drawing/2014/main" id="{B15664AE-2181-4435-AD1D-F8FCE8C67EC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Freeform 8">
                  <a:extLst>
                    <a:ext uri="{FF2B5EF4-FFF2-40B4-BE49-F238E27FC236}">
                      <a16:creationId xmlns:a16="http://schemas.microsoft.com/office/drawing/2014/main" id="{C6F555B3-A933-4EB0-A6B0-AD757EFF19C0}"/>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4" name="Freeform 9">
                  <a:extLst>
                    <a:ext uri="{FF2B5EF4-FFF2-40B4-BE49-F238E27FC236}">
                      <a16:creationId xmlns:a16="http://schemas.microsoft.com/office/drawing/2014/main" id="{1922253C-4577-4558-AE92-A323657B98E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5" name="Group 194">
                  <a:extLst>
                    <a:ext uri="{FF2B5EF4-FFF2-40B4-BE49-F238E27FC236}">
                      <a16:creationId xmlns:a16="http://schemas.microsoft.com/office/drawing/2014/main" id="{AA1E692A-E561-4D04-BE13-BA73BE8CA9F7}"/>
                    </a:ext>
                  </a:extLst>
                </p:cNvPr>
                <p:cNvGrpSpPr/>
                <p:nvPr/>
              </p:nvGrpSpPr>
              <p:grpSpPr>
                <a:xfrm>
                  <a:off x="1521861" y="5255179"/>
                  <a:ext cx="19398" cy="206484"/>
                  <a:chOff x="7742330" y="5312676"/>
                  <a:chExt cx="35450" cy="436485"/>
                </a:xfrm>
                <a:solidFill>
                  <a:schemeClr val="tx1"/>
                </a:solidFill>
              </p:grpSpPr>
              <p:sp>
                <p:nvSpPr>
                  <p:cNvPr id="196" name="Oval 14">
                    <a:extLst>
                      <a:ext uri="{FF2B5EF4-FFF2-40B4-BE49-F238E27FC236}">
                        <a16:creationId xmlns:a16="http://schemas.microsoft.com/office/drawing/2014/main" id="{76892D02-E318-48E4-960E-6CF456C4F5CD}"/>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7" name="Oval 15">
                    <a:extLst>
                      <a:ext uri="{FF2B5EF4-FFF2-40B4-BE49-F238E27FC236}">
                        <a16:creationId xmlns:a16="http://schemas.microsoft.com/office/drawing/2014/main" id="{E18A01FF-B3AF-4125-AEF2-3444D8EC345C}"/>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8" name="Oval 16">
                    <a:extLst>
                      <a:ext uri="{FF2B5EF4-FFF2-40B4-BE49-F238E27FC236}">
                        <a16:creationId xmlns:a16="http://schemas.microsoft.com/office/drawing/2014/main" id="{5221E3A7-E203-4B54-8405-FD1810602C3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9" name="Oval 17">
                    <a:extLst>
                      <a:ext uri="{FF2B5EF4-FFF2-40B4-BE49-F238E27FC236}">
                        <a16:creationId xmlns:a16="http://schemas.microsoft.com/office/drawing/2014/main" id="{2184F7C6-3740-4D76-A496-2AB969A2F7E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sp>
        <p:nvSpPr>
          <p:cNvPr id="314" name="TextBox 313">
            <a:extLst>
              <a:ext uri="{FF2B5EF4-FFF2-40B4-BE49-F238E27FC236}">
                <a16:creationId xmlns:a16="http://schemas.microsoft.com/office/drawing/2014/main" id="{5D617B60-CEEE-4823-9CD7-497B255451EC}"/>
              </a:ext>
            </a:extLst>
          </p:cNvPr>
          <p:cNvSpPr txBox="1"/>
          <p:nvPr/>
        </p:nvSpPr>
        <p:spPr>
          <a:xfrm>
            <a:off x="9793661" y="1527799"/>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315" name="TextBox 314">
            <a:extLst>
              <a:ext uri="{FF2B5EF4-FFF2-40B4-BE49-F238E27FC236}">
                <a16:creationId xmlns:a16="http://schemas.microsoft.com/office/drawing/2014/main" id="{0B8657FA-1579-4CCB-9B05-528D9CE3673C}"/>
              </a:ext>
            </a:extLst>
          </p:cNvPr>
          <p:cNvSpPr txBox="1"/>
          <p:nvPr/>
        </p:nvSpPr>
        <p:spPr>
          <a:xfrm>
            <a:off x="9793661" y="2616725"/>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316" name="TextBox 315">
            <a:extLst>
              <a:ext uri="{FF2B5EF4-FFF2-40B4-BE49-F238E27FC236}">
                <a16:creationId xmlns:a16="http://schemas.microsoft.com/office/drawing/2014/main" id="{74C5CDD9-3788-4ABF-BB88-CE221F3ED06B}"/>
              </a:ext>
            </a:extLst>
          </p:cNvPr>
          <p:cNvSpPr txBox="1"/>
          <p:nvPr/>
        </p:nvSpPr>
        <p:spPr>
          <a:xfrm>
            <a:off x="9793661" y="3978774"/>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317" name="TextBox 316">
            <a:extLst>
              <a:ext uri="{FF2B5EF4-FFF2-40B4-BE49-F238E27FC236}">
                <a16:creationId xmlns:a16="http://schemas.microsoft.com/office/drawing/2014/main" id="{8633DFF9-8D39-4304-9A92-76CF4CCA464B}"/>
              </a:ext>
            </a:extLst>
          </p:cNvPr>
          <p:cNvSpPr txBox="1"/>
          <p:nvPr/>
        </p:nvSpPr>
        <p:spPr>
          <a:xfrm>
            <a:off x="9793661" y="5410926"/>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318" name="Rectangle 317">
            <a:extLst>
              <a:ext uri="{FF2B5EF4-FFF2-40B4-BE49-F238E27FC236}">
                <a16:creationId xmlns:a16="http://schemas.microsoft.com/office/drawing/2014/main" id="{EEB61D10-9A16-42BC-A783-CBCBE3058781}"/>
              </a:ext>
            </a:extLst>
          </p:cNvPr>
          <p:cNvSpPr/>
          <p:nvPr/>
        </p:nvSpPr>
        <p:spPr bwMode="auto">
          <a:xfrm>
            <a:off x="8353067" y="1485272"/>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2750C56E-1640-4C7C-B9E7-8A647D44E0FF}"/>
              </a:ext>
            </a:extLst>
          </p:cNvPr>
          <p:cNvSpPr/>
          <p:nvPr/>
        </p:nvSpPr>
        <p:spPr bwMode="auto">
          <a:xfrm>
            <a:off x="8353067" y="3936247"/>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20" name="Group 319">
            <a:extLst>
              <a:ext uri="{FF2B5EF4-FFF2-40B4-BE49-F238E27FC236}">
                <a16:creationId xmlns:a16="http://schemas.microsoft.com/office/drawing/2014/main" id="{1A623B67-52D3-4F73-A0BD-0F370D644221}"/>
              </a:ext>
            </a:extLst>
          </p:cNvPr>
          <p:cNvGrpSpPr/>
          <p:nvPr/>
        </p:nvGrpSpPr>
        <p:grpSpPr>
          <a:xfrm>
            <a:off x="8350294" y="2571376"/>
            <a:ext cx="1159601" cy="580317"/>
            <a:chOff x="7919988" y="2744429"/>
            <a:chExt cx="1159601" cy="580317"/>
          </a:xfrm>
          <a:solidFill>
            <a:schemeClr val="bg1">
              <a:lumMod val="95000"/>
            </a:schemeClr>
          </a:solidFill>
        </p:grpSpPr>
        <p:sp>
          <p:nvSpPr>
            <p:cNvPr id="321" name="Rectangle 320">
              <a:extLst>
                <a:ext uri="{FF2B5EF4-FFF2-40B4-BE49-F238E27FC236}">
                  <a16:creationId xmlns:a16="http://schemas.microsoft.com/office/drawing/2014/main" id="{9830489D-386D-4801-BB2C-1D1FFC0ED8C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7DE2DF09-919E-415F-8123-8D2497FD18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E5BFDFFF-AC7D-43E3-9B92-A28488D9369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24" name="Group 323">
            <a:extLst>
              <a:ext uri="{FF2B5EF4-FFF2-40B4-BE49-F238E27FC236}">
                <a16:creationId xmlns:a16="http://schemas.microsoft.com/office/drawing/2014/main" id="{ED2E67CE-7CBB-4FF5-9150-738C59CB7F46}"/>
              </a:ext>
            </a:extLst>
          </p:cNvPr>
          <p:cNvGrpSpPr/>
          <p:nvPr/>
        </p:nvGrpSpPr>
        <p:grpSpPr>
          <a:xfrm>
            <a:off x="8350294" y="5286967"/>
            <a:ext cx="1159601" cy="580317"/>
            <a:chOff x="7919988" y="2744429"/>
            <a:chExt cx="1159601" cy="580317"/>
          </a:xfrm>
          <a:solidFill>
            <a:schemeClr val="bg1">
              <a:lumMod val="95000"/>
            </a:schemeClr>
          </a:solidFill>
        </p:grpSpPr>
        <p:sp>
          <p:nvSpPr>
            <p:cNvPr id="325" name="Rectangle 324">
              <a:extLst>
                <a:ext uri="{FF2B5EF4-FFF2-40B4-BE49-F238E27FC236}">
                  <a16:creationId xmlns:a16="http://schemas.microsoft.com/office/drawing/2014/main" id="{A6F84FD4-F924-45C9-B20A-BC60CCD418C9}"/>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4C480189-825F-4024-BADE-EE911512C8B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7" name="Rectangle 326">
              <a:extLst>
                <a:ext uri="{FF2B5EF4-FFF2-40B4-BE49-F238E27FC236}">
                  <a16:creationId xmlns:a16="http://schemas.microsoft.com/office/drawing/2014/main" id="{7A33692D-61D7-4C7A-B38B-B0BF43CFCDC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28" name="Rectangle 327">
            <a:extLst>
              <a:ext uri="{FF2B5EF4-FFF2-40B4-BE49-F238E27FC236}">
                <a16:creationId xmlns:a16="http://schemas.microsoft.com/office/drawing/2014/main" id="{65B220A8-CEAB-43DB-B802-985188E0A546}"/>
              </a:ext>
            </a:extLst>
          </p:cNvPr>
          <p:cNvSpPr/>
          <p:nvPr/>
        </p:nvSpPr>
        <p:spPr bwMode="auto">
          <a:xfrm>
            <a:off x="6434245" y="1244517"/>
            <a:ext cx="5035330"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9" name="Rectangle 328">
            <a:extLst>
              <a:ext uri="{FF2B5EF4-FFF2-40B4-BE49-F238E27FC236}">
                <a16:creationId xmlns:a16="http://schemas.microsoft.com/office/drawing/2014/main" id="{A168FA37-8670-4840-93BD-0E3D87493E55}"/>
              </a:ext>
            </a:extLst>
          </p:cNvPr>
          <p:cNvSpPr/>
          <p:nvPr/>
        </p:nvSpPr>
        <p:spPr bwMode="auto">
          <a:xfrm>
            <a:off x="6434245" y="2116676"/>
            <a:ext cx="5035331" cy="2738154"/>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0" name="Rectangle 329">
            <a:extLst>
              <a:ext uri="{FF2B5EF4-FFF2-40B4-BE49-F238E27FC236}">
                <a16:creationId xmlns:a16="http://schemas.microsoft.com/office/drawing/2014/main" id="{39555EDB-C1D6-4C0F-B956-C1F229CFDB4B}"/>
              </a:ext>
            </a:extLst>
          </p:cNvPr>
          <p:cNvSpPr/>
          <p:nvPr/>
        </p:nvSpPr>
        <p:spPr bwMode="auto">
          <a:xfrm>
            <a:off x="6434245" y="4865283"/>
            <a:ext cx="5035331" cy="1530153"/>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680128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2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p:bldP spid="328" grpId="1" animBg="1"/>
      <p:bldP spid="329" grpId="0" animBg="1"/>
      <p:bldP spid="329" grpId="1" animBg="1"/>
      <p:bldP spid="3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64E0-5264-4843-80DE-997917DF61E7}"/>
              </a:ext>
            </a:extLst>
          </p:cNvPr>
          <p:cNvSpPr>
            <a:spLocks noGrp="1"/>
          </p:cNvSpPr>
          <p:nvPr>
            <p:ph type="title"/>
          </p:nvPr>
        </p:nvSpPr>
        <p:spPr/>
        <p:txBody>
          <a:bodyPr/>
          <a:lstStyle/>
          <a:p>
            <a:r>
              <a:rPr lang="en-US"/>
              <a:t>How to estimate RU/s</a:t>
            </a:r>
          </a:p>
        </p:txBody>
      </p:sp>
      <p:sp>
        <p:nvSpPr>
          <p:cNvPr id="3" name="Text Placeholder 2">
            <a:extLst>
              <a:ext uri="{FF2B5EF4-FFF2-40B4-BE49-F238E27FC236}">
                <a16:creationId xmlns:a16="http://schemas.microsoft.com/office/drawing/2014/main" id="{C25B6659-06E2-4E81-8466-4DA7C7708946}"/>
              </a:ext>
            </a:extLst>
          </p:cNvPr>
          <p:cNvSpPr>
            <a:spLocks noGrp="1"/>
          </p:cNvSpPr>
          <p:nvPr>
            <p:ph type="body" sz="quarter" idx="10"/>
          </p:nvPr>
        </p:nvSpPr>
        <p:spPr>
          <a:xfrm>
            <a:off x="584200" y="1435497"/>
            <a:ext cx="11018520" cy="430887"/>
          </a:xfrm>
        </p:spPr>
        <p:txBody>
          <a:bodyPr/>
          <a:lstStyle/>
          <a:p>
            <a:pPr marL="0" indent="0">
              <a:buNone/>
            </a:pPr>
            <a:r>
              <a:rPr lang="en-US" b="1"/>
              <a:t>Demo</a:t>
            </a:r>
            <a:r>
              <a:rPr lang="en-US"/>
              <a:t>: cosmos.azure.com/</a:t>
            </a:r>
            <a:r>
              <a:rPr lang="en-US" err="1"/>
              <a:t>capacitycalculator</a:t>
            </a:r>
            <a:endParaRPr lang="en-US"/>
          </a:p>
        </p:txBody>
      </p:sp>
      <p:pic>
        <p:nvPicPr>
          <p:cNvPr id="4" name="Picture 3">
            <a:extLst>
              <a:ext uri="{FF2B5EF4-FFF2-40B4-BE49-F238E27FC236}">
                <a16:creationId xmlns:a16="http://schemas.microsoft.com/office/drawing/2014/main" id="{5B615763-6DBF-41B8-B82E-39983A9AF4FC}"/>
              </a:ext>
            </a:extLst>
          </p:cNvPr>
          <p:cNvPicPr>
            <a:picLocks noChangeAspect="1"/>
          </p:cNvPicPr>
          <p:nvPr/>
        </p:nvPicPr>
        <p:blipFill>
          <a:blip r:embed="rId2"/>
          <a:stretch>
            <a:fillRect/>
          </a:stretch>
        </p:blipFill>
        <p:spPr>
          <a:xfrm>
            <a:off x="588263" y="2290683"/>
            <a:ext cx="6787487" cy="3627880"/>
          </a:xfrm>
          <a:prstGeom prst="rect">
            <a:avLst/>
          </a:prstGeom>
          <a:ln>
            <a:solidFill>
              <a:schemeClr val="accent1"/>
            </a:solidFill>
          </a:ln>
        </p:spPr>
      </p:pic>
    </p:spTree>
    <p:extLst>
      <p:ext uri="{BB962C8B-B14F-4D97-AF65-F5344CB8AC3E}">
        <p14:creationId xmlns:p14="http://schemas.microsoft.com/office/powerpoint/2010/main" val="4309119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a:xfrm>
            <a:off x="585215" y="3035808"/>
            <a:ext cx="11606785" cy="498598"/>
          </a:xfrm>
        </p:spPr>
        <p:txBody>
          <a:bodyPr/>
          <a:lstStyle/>
          <a:p>
            <a:r>
              <a:rPr lang="en-US"/>
              <a:t>Partitioning</a:t>
            </a:r>
          </a:p>
        </p:txBody>
      </p:sp>
    </p:spTree>
    <p:extLst>
      <p:ext uri="{BB962C8B-B14F-4D97-AF65-F5344CB8AC3E}">
        <p14:creationId xmlns:p14="http://schemas.microsoft.com/office/powerpoint/2010/main" val="172061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Why do we partition in the first place? </a:t>
            </a:r>
          </a:p>
        </p:txBody>
      </p:sp>
      <p:sp>
        <p:nvSpPr>
          <p:cNvPr id="6" name="Text Placeholder 5"/>
          <p:cNvSpPr>
            <a:spLocks noGrp="1"/>
          </p:cNvSpPr>
          <p:nvPr>
            <p:ph type="body" sz="quarter" idx="10"/>
          </p:nvPr>
        </p:nvSpPr>
        <p:spPr>
          <a:xfrm>
            <a:off x="584200" y="1435497"/>
            <a:ext cx="11018520" cy="3964162"/>
          </a:xfrm>
        </p:spPr>
        <p:txBody>
          <a:bodyPr/>
          <a:lstStyle/>
          <a:p>
            <a:r>
              <a:rPr lang="en-US"/>
              <a:t>Scale</a:t>
            </a:r>
          </a:p>
          <a:p>
            <a:endParaRPr lang="en-US"/>
          </a:p>
          <a:p>
            <a:r>
              <a:rPr lang="en-US"/>
              <a:t>Instead of buying larger machines (scaling up) we distribute our data across multiple machines</a:t>
            </a:r>
          </a:p>
          <a:p>
            <a:endParaRPr lang="en-US"/>
          </a:p>
          <a:p>
            <a:r>
              <a:rPr lang="en-US"/>
              <a:t>Each machine is responsible for serving subset of the data.</a:t>
            </a:r>
          </a:p>
          <a:p>
            <a:endParaRPr lang="en-US"/>
          </a:p>
          <a:p>
            <a:r>
              <a:rPr lang="en-US"/>
              <a:t>Analogy: Working in a team</a:t>
            </a:r>
          </a:p>
        </p:txBody>
      </p:sp>
    </p:spTree>
    <p:extLst>
      <p:ext uri="{BB962C8B-B14F-4D97-AF65-F5344CB8AC3E}">
        <p14:creationId xmlns:p14="http://schemas.microsoft.com/office/powerpoint/2010/main" val="268301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apps face new challenges</a:t>
            </a:r>
          </a:p>
        </p:txBody>
      </p:sp>
      <p:sp>
        <p:nvSpPr>
          <p:cNvPr id="17" name="Rectangle 16"/>
          <p:cNvSpPr/>
          <p:nvPr/>
        </p:nvSpPr>
        <p:spPr>
          <a:xfrm>
            <a:off x="6136938" y="2962690"/>
            <a:ext cx="600426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Processing and analyzing large, complex data </a:t>
            </a:r>
          </a:p>
        </p:txBody>
      </p:sp>
      <p:sp>
        <p:nvSpPr>
          <p:cNvPr id="18" name="Rectangle 17"/>
          <p:cNvSpPr/>
          <p:nvPr/>
        </p:nvSpPr>
        <p:spPr>
          <a:xfrm>
            <a:off x="6136938" y="4404806"/>
            <a:ext cx="600426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Offering low-latency to global users</a:t>
            </a:r>
          </a:p>
        </p:txBody>
      </p:sp>
      <p:sp>
        <p:nvSpPr>
          <p:cNvPr id="20" name="Rectangle 19"/>
          <p:cNvSpPr/>
          <p:nvPr/>
        </p:nvSpPr>
        <p:spPr>
          <a:xfrm>
            <a:off x="6136937" y="1520574"/>
            <a:ext cx="600426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Managing and syncing data distributed around the globe</a:t>
            </a:r>
          </a:p>
        </p:txBody>
      </p:sp>
      <p:sp>
        <p:nvSpPr>
          <p:cNvPr id="21" name="Rectangle 20"/>
          <p:cNvSpPr/>
          <p:nvPr/>
        </p:nvSpPr>
        <p:spPr>
          <a:xfrm>
            <a:off x="6136937" y="2241632"/>
            <a:ext cx="600426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Delivering highly-responsive, real-time personalization</a:t>
            </a:r>
          </a:p>
        </p:txBody>
      </p:sp>
      <p:sp>
        <p:nvSpPr>
          <p:cNvPr id="22" name="Rectangle 21"/>
          <p:cNvSpPr/>
          <p:nvPr/>
        </p:nvSpPr>
        <p:spPr>
          <a:xfrm>
            <a:off x="6136938" y="3683748"/>
            <a:ext cx="600426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Scaling both throughput and storage based on global demand</a:t>
            </a:r>
          </a:p>
        </p:txBody>
      </p:sp>
      <p:sp>
        <p:nvSpPr>
          <p:cNvPr id="13" name="Rectangle 12"/>
          <p:cNvSpPr/>
          <p:nvPr/>
        </p:nvSpPr>
        <p:spPr>
          <a:xfrm>
            <a:off x="6136938" y="5125864"/>
            <a:ext cx="600426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Segoe UI Semilight" charset="0"/>
                <a:cs typeface="Segoe UI Semilight" panose="020B0402040204020203" pitchFamily="34" charset="0"/>
              </a:rPr>
              <a:t>Modernizing existing apps and data</a:t>
            </a:r>
          </a:p>
        </p:txBody>
      </p:sp>
      <p:grpSp>
        <p:nvGrpSpPr>
          <p:cNvPr id="11" name="Group 10">
            <a:extLst>
              <a:ext uri="{FF2B5EF4-FFF2-40B4-BE49-F238E27FC236}">
                <a16:creationId xmlns:a16="http://schemas.microsoft.com/office/drawing/2014/main" id="{82F1401A-DDC9-4D0E-A044-42BA375A73F0}"/>
              </a:ext>
            </a:extLst>
          </p:cNvPr>
          <p:cNvGrpSpPr/>
          <p:nvPr/>
        </p:nvGrpSpPr>
        <p:grpSpPr>
          <a:xfrm>
            <a:off x="5729537" y="1546674"/>
            <a:ext cx="299662" cy="275825"/>
            <a:chOff x="5596169" y="711194"/>
            <a:chExt cx="299662" cy="275825"/>
          </a:xfrm>
        </p:grpSpPr>
        <p:grpSp>
          <p:nvGrpSpPr>
            <p:cNvPr id="8" name="Group 7">
              <a:extLst>
                <a:ext uri="{FF2B5EF4-FFF2-40B4-BE49-F238E27FC236}">
                  <a16:creationId xmlns:a16="http://schemas.microsoft.com/office/drawing/2014/main" id="{B3E6F242-4BED-4D08-9BFD-70C55BFBCCD1}"/>
                </a:ext>
              </a:extLst>
            </p:cNvPr>
            <p:cNvGrpSpPr/>
            <p:nvPr/>
          </p:nvGrpSpPr>
          <p:grpSpPr>
            <a:xfrm>
              <a:off x="5596169" y="711194"/>
              <a:ext cx="275825" cy="275825"/>
              <a:chOff x="5596169" y="711194"/>
              <a:chExt cx="275825" cy="275825"/>
            </a:xfrm>
          </p:grpSpPr>
          <p:sp>
            <p:nvSpPr>
              <p:cNvPr id="7" name="Oval 6">
                <a:extLst>
                  <a:ext uri="{FF2B5EF4-FFF2-40B4-BE49-F238E27FC236}">
                    <a16:creationId xmlns:a16="http://schemas.microsoft.com/office/drawing/2014/main" id="{7860CE25-33B4-4FAE-BAA5-1A2432E0D2E7}"/>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ED52205F-95C7-434A-9EB6-971EEFA55C70}"/>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a:extLst>
                  <a:ext uri="{FF2B5EF4-FFF2-40B4-BE49-F238E27FC236}">
                    <a16:creationId xmlns:a16="http://schemas.microsoft.com/office/drawing/2014/main" id="{7475FF33-B56D-4548-9BD0-4984003EBF34}"/>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0" name="Straight Arrow Connector 9">
              <a:extLst>
                <a:ext uri="{FF2B5EF4-FFF2-40B4-BE49-F238E27FC236}">
                  <a16:creationId xmlns:a16="http://schemas.microsoft.com/office/drawing/2014/main" id="{ED944593-7927-425F-A978-886CF639111C}"/>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94CDB14A-A51C-402B-85DF-C62C4D9786FF}"/>
              </a:ext>
            </a:extLst>
          </p:cNvPr>
          <p:cNvGrpSpPr/>
          <p:nvPr/>
        </p:nvGrpSpPr>
        <p:grpSpPr>
          <a:xfrm>
            <a:off x="5729537" y="2280010"/>
            <a:ext cx="299662" cy="275825"/>
            <a:chOff x="5596169" y="711194"/>
            <a:chExt cx="299662" cy="275825"/>
          </a:xfrm>
        </p:grpSpPr>
        <p:grpSp>
          <p:nvGrpSpPr>
            <p:cNvPr id="68" name="Group 67">
              <a:extLst>
                <a:ext uri="{FF2B5EF4-FFF2-40B4-BE49-F238E27FC236}">
                  <a16:creationId xmlns:a16="http://schemas.microsoft.com/office/drawing/2014/main" id="{4CB1FF62-0EB5-42D4-A7DA-642D8DA9EE83}"/>
                </a:ext>
              </a:extLst>
            </p:cNvPr>
            <p:cNvGrpSpPr/>
            <p:nvPr/>
          </p:nvGrpSpPr>
          <p:grpSpPr>
            <a:xfrm>
              <a:off x="5596169" y="711194"/>
              <a:ext cx="275825" cy="275825"/>
              <a:chOff x="5596169" y="711194"/>
              <a:chExt cx="275825" cy="275825"/>
            </a:xfrm>
          </p:grpSpPr>
          <p:sp>
            <p:nvSpPr>
              <p:cNvPr id="70" name="Oval 69">
                <a:extLst>
                  <a:ext uri="{FF2B5EF4-FFF2-40B4-BE49-F238E27FC236}">
                    <a16:creationId xmlns:a16="http://schemas.microsoft.com/office/drawing/2014/main" id="{B074B83F-F169-4639-BD76-6DCB1C9E22E6}"/>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Oval 70">
                <a:extLst>
                  <a:ext uri="{FF2B5EF4-FFF2-40B4-BE49-F238E27FC236}">
                    <a16:creationId xmlns:a16="http://schemas.microsoft.com/office/drawing/2014/main" id="{226118FC-A933-4345-A70E-6C4C55BC39DD}"/>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1AF72A6A-8577-442D-9CD2-4D85E84F08D0}"/>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0AADF2E6-CD63-4297-B6BD-FA9B7E70C69C}"/>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72E6044-1473-4BFA-A713-B59F618B5203}"/>
              </a:ext>
            </a:extLst>
          </p:cNvPr>
          <p:cNvGrpSpPr/>
          <p:nvPr/>
        </p:nvGrpSpPr>
        <p:grpSpPr>
          <a:xfrm>
            <a:off x="5729537" y="3013346"/>
            <a:ext cx="299662" cy="275825"/>
            <a:chOff x="5596169" y="711194"/>
            <a:chExt cx="299662" cy="275825"/>
          </a:xfrm>
        </p:grpSpPr>
        <p:grpSp>
          <p:nvGrpSpPr>
            <p:cNvPr id="74" name="Group 73">
              <a:extLst>
                <a:ext uri="{FF2B5EF4-FFF2-40B4-BE49-F238E27FC236}">
                  <a16:creationId xmlns:a16="http://schemas.microsoft.com/office/drawing/2014/main" id="{77CA1CA2-A9A0-40C4-9BE9-316EBBD9DE0A}"/>
                </a:ext>
              </a:extLst>
            </p:cNvPr>
            <p:cNvGrpSpPr/>
            <p:nvPr/>
          </p:nvGrpSpPr>
          <p:grpSpPr>
            <a:xfrm>
              <a:off x="5596169" y="711194"/>
              <a:ext cx="275825" cy="275825"/>
              <a:chOff x="5596169" y="711194"/>
              <a:chExt cx="275825" cy="275825"/>
            </a:xfrm>
          </p:grpSpPr>
          <p:sp>
            <p:nvSpPr>
              <p:cNvPr id="76" name="Oval 75">
                <a:extLst>
                  <a:ext uri="{FF2B5EF4-FFF2-40B4-BE49-F238E27FC236}">
                    <a16:creationId xmlns:a16="http://schemas.microsoft.com/office/drawing/2014/main" id="{A7778D24-7140-4A7D-86FD-3DED48714055}"/>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032E7D3C-3AD1-4F99-9CC8-1FC019ADFFEE}"/>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a:extLst>
                  <a:ext uri="{FF2B5EF4-FFF2-40B4-BE49-F238E27FC236}">
                    <a16:creationId xmlns:a16="http://schemas.microsoft.com/office/drawing/2014/main" id="{583EC424-7888-4D95-A606-F48EB341DC14}"/>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75" name="Straight Arrow Connector 74">
              <a:extLst>
                <a:ext uri="{FF2B5EF4-FFF2-40B4-BE49-F238E27FC236}">
                  <a16:creationId xmlns:a16="http://schemas.microsoft.com/office/drawing/2014/main" id="{49FB56A3-FC74-48D1-AD7F-F6B1A47EF0C5}"/>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01DA0F1-CE9A-41D4-82B3-7C2CFC82F671}"/>
              </a:ext>
            </a:extLst>
          </p:cNvPr>
          <p:cNvGrpSpPr/>
          <p:nvPr/>
        </p:nvGrpSpPr>
        <p:grpSpPr>
          <a:xfrm>
            <a:off x="5729537" y="3746681"/>
            <a:ext cx="299662" cy="275825"/>
            <a:chOff x="5596169" y="711194"/>
            <a:chExt cx="299662" cy="275825"/>
          </a:xfrm>
        </p:grpSpPr>
        <p:grpSp>
          <p:nvGrpSpPr>
            <p:cNvPr id="80" name="Group 79">
              <a:extLst>
                <a:ext uri="{FF2B5EF4-FFF2-40B4-BE49-F238E27FC236}">
                  <a16:creationId xmlns:a16="http://schemas.microsoft.com/office/drawing/2014/main" id="{E1EEFD4B-66EA-4E3B-9040-4E90E8CD61D1}"/>
                </a:ext>
              </a:extLst>
            </p:cNvPr>
            <p:cNvGrpSpPr/>
            <p:nvPr/>
          </p:nvGrpSpPr>
          <p:grpSpPr>
            <a:xfrm>
              <a:off x="5596169" y="711194"/>
              <a:ext cx="275825" cy="275825"/>
              <a:chOff x="5596169" y="711194"/>
              <a:chExt cx="275825" cy="275825"/>
            </a:xfrm>
          </p:grpSpPr>
          <p:sp>
            <p:nvSpPr>
              <p:cNvPr id="82" name="Oval 81">
                <a:extLst>
                  <a:ext uri="{FF2B5EF4-FFF2-40B4-BE49-F238E27FC236}">
                    <a16:creationId xmlns:a16="http://schemas.microsoft.com/office/drawing/2014/main" id="{F4D5D7FF-28F2-4EBB-B3F8-BB20CDFF9629}"/>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892F723-A758-4AEF-94E3-C6E013DFC0CA}"/>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DE3B7D5C-0F52-4979-8570-CF97C155525F}"/>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1" name="Straight Arrow Connector 80">
              <a:extLst>
                <a:ext uri="{FF2B5EF4-FFF2-40B4-BE49-F238E27FC236}">
                  <a16:creationId xmlns:a16="http://schemas.microsoft.com/office/drawing/2014/main" id="{BDA18946-8052-4A88-85D3-243D2FF56FFF}"/>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0530E00-4B33-490C-8509-7D0E543342B9}"/>
              </a:ext>
            </a:extLst>
          </p:cNvPr>
          <p:cNvGrpSpPr/>
          <p:nvPr/>
        </p:nvGrpSpPr>
        <p:grpSpPr>
          <a:xfrm>
            <a:off x="5729537" y="4451955"/>
            <a:ext cx="299662" cy="275825"/>
            <a:chOff x="5596169" y="711194"/>
            <a:chExt cx="299662" cy="275825"/>
          </a:xfrm>
        </p:grpSpPr>
        <p:grpSp>
          <p:nvGrpSpPr>
            <p:cNvPr id="86" name="Group 85">
              <a:extLst>
                <a:ext uri="{FF2B5EF4-FFF2-40B4-BE49-F238E27FC236}">
                  <a16:creationId xmlns:a16="http://schemas.microsoft.com/office/drawing/2014/main" id="{CEA297E6-A3B9-4653-BD8F-91955AFF7C70}"/>
                </a:ext>
              </a:extLst>
            </p:cNvPr>
            <p:cNvGrpSpPr/>
            <p:nvPr/>
          </p:nvGrpSpPr>
          <p:grpSpPr>
            <a:xfrm>
              <a:off x="5596169" y="711194"/>
              <a:ext cx="275825" cy="275825"/>
              <a:chOff x="5596169" y="711194"/>
              <a:chExt cx="275825" cy="275825"/>
            </a:xfrm>
          </p:grpSpPr>
          <p:sp>
            <p:nvSpPr>
              <p:cNvPr id="88" name="Oval 87">
                <a:extLst>
                  <a:ext uri="{FF2B5EF4-FFF2-40B4-BE49-F238E27FC236}">
                    <a16:creationId xmlns:a16="http://schemas.microsoft.com/office/drawing/2014/main" id="{E5F88986-EAB0-4127-B3D5-52A6C22EBE89}"/>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37B0214A-2A96-4549-8ABB-86BB767032DB}"/>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DE2FD6DB-62B5-4AD7-AF9F-6121F248174D}"/>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7" name="Straight Arrow Connector 86">
              <a:extLst>
                <a:ext uri="{FF2B5EF4-FFF2-40B4-BE49-F238E27FC236}">
                  <a16:creationId xmlns:a16="http://schemas.microsoft.com/office/drawing/2014/main" id="{688BFD09-3B63-4E3F-87C5-D947E64D84B7}"/>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0B28C027-AFAC-46D6-AC41-784F8A1EAC16}"/>
              </a:ext>
            </a:extLst>
          </p:cNvPr>
          <p:cNvGrpSpPr/>
          <p:nvPr/>
        </p:nvGrpSpPr>
        <p:grpSpPr>
          <a:xfrm>
            <a:off x="5729537" y="5157228"/>
            <a:ext cx="299662" cy="275825"/>
            <a:chOff x="5596169" y="711194"/>
            <a:chExt cx="299662" cy="275825"/>
          </a:xfrm>
        </p:grpSpPr>
        <p:grpSp>
          <p:nvGrpSpPr>
            <p:cNvPr id="92" name="Group 91">
              <a:extLst>
                <a:ext uri="{FF2B5EF4-FFF2-40B4-BE49-F238E27FC236}">
                  <a16:creationId xmlns:a16="http://schemas.microsoft.com/office/drawing/2014/main" id="{96D565DC-402E-4E41-837E-6C686A61A202}"/>
                </a:ext>
              </a:extLst>
            </p:cNvPr>
            <p:cNvGrpSpPr/>
            <p:nvPr/>
          </p:nvGrpSpPr>
          <p:grpSpPr>
            <a:xfrm>
              <a:off x="5596169" y="711194"/>
              <a:ext cx="275825" cy="275825"/>
              <a:chOff x="5596169" y="711194"/>
              <a:chExt cx="275825" cy="275825"/>
            </a:xfrm>
          </p:grpSpPr>
          <p:sp>
            <p:nvSpPr>
              <p:cNvPr id="94" name="Oval 93">
                <a:extLst>
                  <a:ext uri="{FF2B5EF4-FFF2-40B4-BE49-F238E27FC236}">
                    <a16:creationId xmlns:a16="http://schemas.microsoft.com/office/drawing/2014/main" id="{D0B29DF1-0F4E-40E2-A7C2-3F533271903D}"/>
                  </a:ext>
                </a:extLst>
              </p:cNvPr>
              <p:cNvSpPr/>
              <p:nvPr/>
            </p:nvSpPr>
            <p:spPr bwMode="auto">
              <a:xfrm>
                <a:off x="5596169" y="711194"/>
                <a:ext cx="275825" cy="275825"/>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a:extLst>
                  <a:ext uri="{FF2B5EF4-FFF2-40B4-BE49-F238E27FC236}">
                    <a16:creationId xmlns:a16="http://schemas.microsoft.com/office/drawing/2014/main" id="{E490BDFC-6C8D-4726-845F-354BE72C37E4}"/>
                  </a:ext>
                </a:extLst>
              </p:cNvPr>
              <p:cNvSpPr/>
              <p:nvPr/>
            </p:nvSpPr>
            <p:spPr bwMode="auto">
              <a:xfrm>
                <a:off x="5641573" y="756599"/>
                <a:ext cx="185016" cy="18501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EAC08ADD-1C3C-4445-86FD-52E054129E86}"/>
                  </a:ext>
                </a:extLst>
              </p:cNvPr>
              <p:cNvSpPr/>
              <p:nvPr/>
            </p:nvSpPr>
            <p:spPr bwMode="auto">
              <a:xfrm>
                <a:off x="5689685" y="804711"/>
                <a:ext cx="88792" cy="8879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93" name="Straight Arrow Connector 92">
              <a:extLst>
                <a:ext uri="{FF2B5EF4-FFF2-40B4-BE49-F238E27FC236}">
                  <a16:creationId xmlns:a16="http://schemas.microsoft.com/office/drawing/2014/main" id="{43350303-DE5C-4FEA-8E64-97D4E2D7FC69}"/>
                </a:ext>
              </a:extLst>
            </p:cNvPr>
            <p:cNvCxnSpPr>
              <a:cxnSpLocks/>
            </p:cNvCxnSpPr>
            <p:nvPr/>
          </p:nvCxnSpPr>
          <p:spPr>
            <a:xfrm flipH="1">
              <a:off x="5733130" y="724150"/>
              <a:ext cx="162701" cy="127173"/>
            </a:xfrm>
            <a:prstGeom prst="straightConnector1">
              <a:avLst/>
            </a:prstGeom>
            <a:ln w="12700">
              <a:solidFill>
                <a:schemeClr val="tx2"/>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143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Partitioning Definitions </a:t>
            </a:r>
          </a:p>
        </p:txBody>
      </p:sp>
      <p:sp>
        <p:nvSpPr>
          <p:cNvPr id="6" name="Text Placeholder 5"/>
          <p:cNvSpPr>
            <a:spLocks noGrp="1"/>
          </p:cNvSpPr>
          <p:nvPr>
            <p:ph type="body" sz="quarter" idx="10"/>
          </p:nvPr>
        </p:nvSpPr>
        <p:spPr>
          <a:xfrm>
            <a:off x="584200" y="1435497"/>
            <a:ext cx="11018520" cy="5343001"/>
          </a:xfrm>
        </p:spPr>
        <p:txBody>
          <a:bodyPr/>
          <a:lstStyle/>
          <a:p>
            <a:r>
              <a:rPr lang="en-US">
                <a:solidFill>
                  <a:schemeClr val="accent1"/>
                </a:solidFill>
              </a:rPr>
              <a:t>Logical partition: </a:t>
            </a:r>
            <a:r>
              <a:rPr lang="en-US"/>
              <a:t>Stores all data associated with the same partition key value</a:t>
            </a:r>
          </a:p>
          <a:p>
            <a:pPr marL="0" indent="0">
              <a:buNone/>
            </a:pPr>
            <a:endParaRPr lang="en-US">
              <a:solidFill>
                <a:schemeClr val="accent1"/>
              </a:solidFill>
            </a:endParaRPr>
          </a:p>
          <a:p>
            <a:r>
              <a:rPr lang="en-US">
                <a:solidFill>
                  <a:schemeClr val="accent1"/>
                </a:solidFill>
              </a:rPr>
              <a:t>Physical partition: </a:t>
            </a:r>
            <a:r>
              <a:rPr lang="en-US"/>
              <a:t>Fixed amount of reserved SSD-backed storage + compute.</a:t>
            </a:r>
          </a:p>
          <a:p>
            <a:pPr marL="0" indent="0">
              <a:buNone/>
            </a:pPr>
            <a:endParaRPr lang="en-US"/>
          </a:p>
          <a:p>
            <a:r>
              <a:rPr lang="en-US"/>
              <a:t>Cosmos DB distributes logical partitions among a smaller number of physical partitions.</a:t>
            </a:r>
          </a:p>
          <a:p>
            <a:endParaRPr lang="en-US"/>
          </a:p>
          <a:p>
            <a:r>
              <a:rPr lang="en-US"/>
              <a:t>From user’s perspective: define 1 partition key per container</a:t>
            </a:r>
          </a:p>
          <a:p>
            <a:endParaRPr lang="en-US"/>
          </a:p>
        </p:txBody>
      </p:sp>
    </p:spTree>
    <p:extLst>
      <p:ext uri="{BB962C8B-B14F-4D97-AF65-F5344CB8AC3E}">
        <p14:creationId xmlns:p14="http://schemas.microsoft.com/office/powerpoint/2010/main" val="4249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a:xfrm>
            <a:off x="270066" y="289959"/>
            <a:ext cx="11654187" cy="899537"/>
          </a:xfrm>
        </p:spPr>
        <p:txBody>
          <a:bodyPr/>
          <a:lstStyle/>
          <a:p>
            <a:r>
              <a:rPr lang="en-US"/>
              <a:t>Partitions</a:t>
            </a:r>
          </a:p>
        </p:txBody>
      </p:sp>
      <p:sp>
        <p:nvSpPr>
          <p:cNvPr id="28" name="Cylinder 513">
            <a:extLst>
              <a:ext uri="{FF2B5EF4-FFF2-40B4-BE49-F238E27FC236}">
                <a16:creationId xmlns:a16="http://schemas.microsoft.com/office/drawing/2014/main" id="{D42C47BA-8B89-47A9-A814-D4FE48D5AB67}"/>
              </a:ext>
            </a:extLst>
          </p:cNvPr>
          <p:cNvSpPr/>
          <p:nvPr/>
        </p:nvSpPr>
        <p:spPr bwMode="auto">
          <a:xfrm>
            <a:off x="5295691" y="430981"/>
            <a:ext cx="481037" cy="6517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6" name="TextBox 15">
            <a:extLst>
              <a:ext uri="{FF2B5EF4-FFF2-40B4-BE49-F238E27FC236}">
                <a16:creationId xmlns:a16="http://schemas.microsoft.com/office/drawing/2014/main" id="{A179C0E0-A413-4BF5-8616-BBCC4635328D}"/>
              </a:ext>
            </a:extLst>
          </p:cNvPr>
          <p:cNvSpPr txBox="1"/>
          <p:nvPr/>
        </p:nvSpPr>
        <p:spPr>
          <a:xfrm>
            <a:off x="5676346" y="2596873"/>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227066"/>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hash(</a:t>
            </a:r>
            <a:r>
              <a:rPr lang="en-US" sz="1800">
                <a:solidFill>
                  <a:srgbClr val="0078D7"/>
                </a:solidFill>
                <a:latin typeface="Segoe UI Semilight"/>
              </a:rPr>
              <a:t>vin</a:t>
            </a:r>
            <a:r>
              <a:rPr kumimoji="0" lang="en-US" sz="18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19774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1861308"/>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1864297"/>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401910"/>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401909"/>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1995300"/>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692749" y="5405112"/>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223859" y="541824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338478" y="545584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N</a:t>
            </a:r>
          </a:p>
        </p:txBody>
      </p:sp>
      <p:cxnSp>
        <p:nvCxnSpPr>
          <p:cNvPr id="180" name="Straight Connector 179">
            <a:extLst>
              <a:ext uri="{FF2B5EF4-FFF2-40B4-BE49-F238E27FC236}">
                <a16:creationId xmlns:a16="http://schemas.microsoft.com/office/drawing/2014/main" id="{F01332C8-5B19-47C9-BBC5-0B9E56778BF0}"/>
              </a:ext>
            </a:extLst>
          </p:cNvPr>
          <p:cNvCxnSpPr/>
          <p:nvPr/>
        </p:nvCxnSpPr>
        <p:spPr>
          <a:xfrm flipH="1">
            <a:off x="2806897" y="6241392"/>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42550ED-D3CE-47BB-9981-D9473FDF0E42}"/>
              </a:ext>
            </a:extLst>
          </p:cNvPr>
          <p:cNvCxnSpPr/>
          <p:nvPr/>
        </p:nvCxnSpPr>
        <p:spPr>
          <a:xfrm flipH="1">
            <a:off x="4925162" y="6255346"/>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C304CB7-B757-496D-825F-172E7DF460B5}"/>
              </a:ext>
            </a:extLst>
          </p:cNvPr>
          <p:cNvCxnSpPr/>
          <p:nvPr/>
        </p:nvCxnSpPr>
        <p:spPr>
          <a:xfrm flipH="1">
            <a:off x="7273058" y="626650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A94A316-C2BC-4C8D-8541-E9CABBF34CB8}"/>
              </a:ext>
            </a:extLst>
          </p:cNvPr>
          <p:cNvCxnSpPr/>
          <p:nvPr/>
        </p:nvCxnSpPr>
        <p:spPr>
          <a:xfrm>
            <a:off x="584405" y="6376293"/>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90F6246A-D0EC-4AF1-8276-37F85570E3E9}"/>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1</a:t>
            </a:r>
          </a:p>
        </p:txBody>
      </p:sp>
      <p:sp>
        <p:nvSpPr>
          <p:cNvPr id="192" name="TextBox 191">
            <a:extLst>
              <a:ext uri="{FF2B5EF4-FFF2-40B4-BE49-F238E27FC236}">
                <a16:creationId xmlns:a16="http://schemas.microsoft.com/office/drawing/2014/main" id="{196FD8C7-7933-44F7-8A61-6E549B379F7E}"/>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2</a:t>
            </a:r>
          </a:p>
        </p:txBody>
      </p:sp>
      <p:sp>
        <p:nvSpPr>
          <p:cNvPr id="195" name="TextBox 194">
            <a:extLst>
              <a:ext uri="{FF2B5EF4-FFF2-40B4-BE49-F238E27FC236}">
                <a16:creationId xmlns:a16="http://schemas.microsoft.com/office/drawing/2014/main" id="{351867F2-E75C-4E09-8B8D-A3696437672D}"/>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a:t>
            </a:r>
          </a:p>
        </p:txBody>
      </p:sp>
    </p:spTree>
    <p:extLst>
      <p:ext uri="{BB962C8B-B14F-4D97-AF65-F5344CB8AC3E}">
        <p14:creationId xmlns:p14="http://schemas.microsoft.com/office/powerpoint/2010/main" val="18684411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28" name="Cylinder 513">
            <a:extLst>
              <a:ext uri="{FF2B5EF4-FFF2-40B4-BE49-F238E27FC236}">
                <a16:creationId xmlns:a16="http://schemas.microsoft.com/office/drawing/2014/main" id="{D42C47BA-8B89-47A9-A814-D4FE48D5AB67}"/>
              </a:ext>
            </a:extLst>
          </p:cNvPr>
          <p:cNvSpPr/>
          <p:nvPr/>
        </p:nvSpPr>
        <p:spPr bwMode="auto">
          <a:xfrm>
            <a:off x="5352841" y="762210"/>
            <a:ext cx="481037" cy="6517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201">
              <a:defRPr/>
            </a:pPr>
            <a:r>
              <a:rPr lang="en-US" sz="1800">
                <a:solidFill>
                  <a:srgbClr val="0078D7"/>
                </a:solidFill>
              </a:rPr>
              <a:t>hash(vin)</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629062"/>
              <a:chOff x="7919988" y="2744429"/>
              <a:chExt cx="1159601" cy="629062"/>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1042928" cy="466198"/>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ABC123</a:t>
                </a: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DFJDFP</a:t>
              </a: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lang="en-US" sz="1600">
                    <a:solidFill>
                      <a:srgbClr val="505050"/>
                    </a:solidFill>
                    <a:latin typeface="Segoe UI Semilight"/>
                    <a:ea typeface="Segoe UI" pitchFamily="34" charset="0"/>
                    <a:cs typeface="Segoe UI" pitchFamily="34" charset="0"/>
                  </a:rPr>
                  <a:t>IKDI3</a:t>
                </a:r>
                <a:endPar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2903434" y="171460"/>
            <a:ext cx="10046755" cy="96022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Documents </a:t>
            </a:r>
            <a:r>
              <a:rPr lang="en-US" sz="2400">
                <a:gradFill>
                  <a:gsLst>
                    <a:gs pos="2917">
                      <a:srgbClr val="505050"/>
                    </a:gs>
                    <a:gs pos="30000">
                      <a:srgbClr val="505050"/>
                    </a:gs>
                  </a:gsLst>
                  <a:lin ang="5400000" scaled="0"/>
                </a:gradFill>
                <a:latin typeface="Segoe UI Semilight"/>
              </a:rPr>
              <a:t>with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same partition key value (</a:t>
            </a:r>
            <a:r>
              <a:rPr lang="en-US" sz="2400">
                <a:gradFill>
                  <a:gsLst>
                    <a:gs pos="2917">
                      <a:srgbClr val="505050"/>
                    </a:gs>
                    <a:gs pos="30000">
                      <a:srgbClr val="505050"/>
                    </a:gs>
                  </a:gsLst>
                  <a:lin ang="5400000" scaled="0"/>
                </a:gradFill>
                <a:latin typeface="Segoe UI Semilight"/>
              </a:rPr>
              <a:t>vin)</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are in same logical, physical partition</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260281" y="4101695"/>
              <a:ext cx="1042930" cy="498885"/>
              <a:chOff x="8036659" y="2744429"/>
              <a:chExt cx="1042930" cy="498885"/>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rPr>
                <a:t>XYZ999</a:t>
              </a:r>
              <a:endParaRPr kumimoji="0" lang="en-US" sz="1600" b="0" i="0" u="none" strike="noStrike" kern="1200" cap="none" spc="0" normalizeH="0" baseline="0" noProof="0">
                <a:ln>
                  <a:noFill/>
                </a:ln>
                <a:solidFill>
                  <a:srgbClr val="505050"/>
                </a:solidFill>
                <a:effectLst/>
                <a:uLnTx/>
                <a:uFillTx/>
                <a:ea typeface="Segoe UI" pitchFamily="34" charset="0"/>
                <a:cs typeface="Segoe UI" pitchFamily="34" charset="0"/>
              </a:endParaRP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N</a:t>
            </a:r>
          </a:p>
        </p:txBody>
      </p:sp>
      <p:sp>
        <p:nvSpPr>
          <p:cNvPr id="95" name="Rectangle 94">
            <a:extLst>
              <a:ext uri="{FF2B5EF4-FFF2-40B4-BE49-F238E27FC236}">
                <a16:creationId xmlns:a16="http://schemas.microsoft.com/office/drawing/2014/main" id="{69527776-9529-46DC-9314-B7920FAF7123}"/>
              </a:ext>
            </a:extLst>
          </p:cNvPr>
          <p:cNvSpPr/>
          <p:nvPr/>
        </p:nvSpPr>
        <p:spPr bwMode="auto">
          <a:xfrm>
            <a:off x="7101211" y="1563212"/>
            <a:ext cx="1169091" cy="48027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ABC123</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A239757B-2BD2-454A-8C26-A795540AA842}"/>
              </a:ext>
            </a:extLst>
          </p:cNvPr>
          <p:cNvSpPr/>
          <p:nvPr/>
        </p:nvSpPr>
        <p:spPr bwMode="auto">
          <a:xfrm>
            <a:off x="7374607" y="1735879"/>
            <a:ext cx="1184058" cy="491201"/>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r>
              <a:rPr lang="en-US" sz="1400">
                <a:solidFill>
                  <a:srgbClr val="0451A5"/>
                </a:solidFill>
                <a:latin typeface="+mj-lt"/>
              </a:rPr>
              <a:t>XYZ999</a:t>
            </a:r>
            <a:endParaRPr lang="en-US" sz="1400">
              <a:solidFill>
                <a:srgbClr val="000000"/>
              </a:solidFill>
              <a:latin typeface="+mj-lt"/>
            </a:endParaRPr>
          </a:p>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a:t>
            </a:r>
          </a:p>
        </p:txBody>
      </p:sp>
      <p:sp>
        <p:nvSpPr>
          <p:cNvPr id="131" name="Rectangle 130">
            <a:extLst>
              <a:ext uri="{FF2B5EF4-FFF2-40B4-BE49-F238E27FC236}">
                <a16:creationId xmlns:a16="http://schemas.microsoft.com/office/drawing/2014/main" id="{5E706D48-50BC-4A33-8266-36D2FF96D560}"/>
              </a:ext>
            </a:extLst>
          </p:cNvPr>
          <p:cNvSpPr/>
          <p:nvPr/>
        </p:nvSpPr>
        <p:spPr bwMode="auto">
          <a:xfrm>
            <a:off x="3578343" y="3763641"/>
            <a:ext cx="926127" cy="41739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ea typeface="Segoe UI" pitchFamily="34" charset="0"/>
                <a:cs typeface="Segoe UI" pitchFamily="34" charset="0"/>
              </a:rPr>
              <a:t>EFJSF</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90363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0833E-6 -3.33333E-6 L -0.46901 0.28033 " pathEditMode="relative" rAng="0" ptsTypes="AA">
                                      <p:cBhvr>
                                        <p:cTn id="6" dur="2000" fill="hold"/>
                                        <p:tgtEl>
                                          <p:spTgt spid="95"/>
                                        </p:tgtEl>
                                        <p:attrNameLst>
                                          <p:attrName>ppt_x</p:attrName>
                                          <p:attrName>ppt_y</p:attrName>
                                        </p:attrNameLst>
                                      </p:cBhvr>
                                      <p:rCtr x="-23451" y="1400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0" nodeType="clickEffect">
                                  <p:stCondLst>
                                    <p:cond delay="0"/>
                                  </p:stCondLst>
                                  <p:childTnLst>
                                    <p:animMotion origin="layout" path="M -2.70833E-6 4.44444E-6 L -0.28346 0.3868 " pathEditMode="relative" rAng="0" ptsTypes="AA">
                                      <p:cBhvr>
                                        <p:cTn id="18" dur="2000" fill="hold"/>
                                        <p:tgtEl>
                                          <p:spTgt spid="96"/>
                                        </p:tgtEl>
                                        <p:attrNameLst>
                                          <p:attrName>ppt_x</p:attrName>
                                          <p:attrName>ppt_y</p:attrName>
                                        </p:attrNameLst>
                                      </p:cBhvr>
                                      <p:rCtr x="-14180" y="19329"/>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6" grpId="0" animBg="1"/>
      <p:bldP spid="96" grpId="1" animBg="1"/>
      <p:bldP spid="9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28" name="Cylinder 513">
            <a:extLst>
              <a:ext uri="{FF2B5EF4-FFF2-40B4-BE49-F238E27FC236}">
                <a16:creationId xmlns:a16="http://schemas.microsoft.com/office/drawing/2014/main" id="{D42C47BA-8B89-47A9-A814-D4FE48D5AB67}"/>
              </a:ext>
            </a:extLst>
          </p:cNvPr>
          <p:cNvSpPr/>
          <p:nvPr/>
        </p:nvSpPr>
        <p:spPr bwMode="auto">
          <a:xfrm>
            <a:off x="5295691" y="762210"/>
            <a:ext cx="481037" cy="6517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hash(vin)</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260281" y="4101695"/>
              <a:ext cx="1042930" cy="498885"/>
              <a:chOff x="8036659" y="2744429"/>
              <a:chExt cx="1042930" cy="498885"/>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505050"/>
                  </a:solidFill>
                  <a:ea typeface="Segoe UI" pitchFamily="34" charset="0"/>
                  <a:cs typeface="Segoe UI" pitchFamily="34" charset="0"/>
                </a:rPr>
                <a:t>DFJDFP</a:t>
              </a: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505050"/>
                    </a:solidFill>
                    <a:ea typeface="Segoe UI" pitchFamily="34" charset="0"/>
                    <a:cs typeface="Segoe UI" pitchFamily="34" charset="0"/>
                  </a:rPr>
                  <a:t>IKDI3</a:t>
                </a:r>
                <a:endPar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7116141" y="171459"/>
            <a:ext cx="5188979"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Automatically split when close to full</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ea typeface="Segoe UI" pitchFamily="34" charset="0"/>
                    <a:cs typeface="Segoe UI" pitchFamily="34" charset="0"/>
                  </a:rPr>
                  <a:t>EFJSF</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rPr>
                <a:t>XYZ999</a:t>
              </a:r>
              <a:endPar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ILHFD</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8"/>
                <a:chOff x="7950508" y="2926007"/>
                <a:chExt cx="1159601" cy="580318"/>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4"/>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EBHFI</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lang="en-US" sz="1600">
                    <a:solidFill>
                      <a:srgbClr val="505050"/>
                    </a:solidFill>
                    <a:latin typeface="Segoe UI Semilight"/>
                    <a:ea typeface="Segoe UI" pitchFamily="34" charset="0"/>
                    <a:cs typeface="Segoe UI" pitchFamily="34" charset="0"/>
                  </a:rPr>
                  <a:t>BHDN</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N</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a:t>
            </a:r>
          </a:p>
        </p:txBody>
      </p:sp>
      <p:cxnSp>
        <p:nvCxnSpPr>
          <p:cNvPr id="131" name="Straight Connector 130">
            <a:extLst>
              <a:ext uri="{FF2B5EF4-FFF2-40B4-BE49-F238E27FC236}">
                <a16:creationId xmlns:a16="http://schemas.microsoft.com/office/drawing/2014/main" id="{854BD3A7-EB10-441E-8DD6-74C0B3784771}"/>
              </a:ext>
            </a:extLst>
          </p:cNvPr>
          <p:cNvCxnSpPr>
            <a:cxnSpLocks/>
          </p:cNvCxnSpPr>
          <p:nvPr/>
        </p:nvCxnSpPr>
        <p:spPr>
          <a:xfrm>
            <a:off x="8404223" y="5748948"/>
            <a:ext cx="0" cy="5682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A2D292-8B18-463E-B081-D94A6A99F054}"/>
              </a:ext>
            </a:extLst>
          </p:cNvPr>
          <p:cNvGrpSpPr/>
          <p:nvPr/>
        </p:nvGrpSpPr>
        <p:grpSpPr>
          <a:xfrm>
            <a:off x="7165286" y="6225916"/>
            <a:ext cx="2883542" cy="374793"/>
            <a:chOff x="8197312" y="1923701"/>
            <a:chExt cx="2883951" cy="374844"/>
          </a:xfrm>
        </p:grpSpPr>
        <p:sp>
          <p:nvSpPr>
            <p:cNvPr id="153" name="TextBox 152">
              <a:extLst>
                <a:ext uri="{FF2B5EF4-FFF2-40B4-BE49-F238E27FC236}">
                  <a16:creationId xmlns:a16="http://schemas.microsoft.com/office/drawing/2014/main" id="{E5DEA057-1303-4DA9-A133-BE386E95CB5A}"/>
                </a:ext>
              </a:extLst>
            </p:cNvPr>
            <p:cNvSpPr txBox="1"/>
            <p:nvPr/>
          </p:nvSpPr>
          <p:spPr>
            <a:xfrm>
              <a:off x="8197312" y="1923701"/>
              <a:ext cx="1113433" cy="374844"/>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X1</a:t>
              </a:r>
            </a:p>
          </p:txBody>
        </p:sp>
        <p:sp>
          <p:nvSpPr>
            <p:cNvPr id="154" name="TextBox 153">
              <a:extLst>
                <a:ext uri="{FF2B5EF4-FFF2-40B4-BE49-F238E27FC236}">
                  <a16:creationId xmlns:a16="http://schemas.microsoft.com/office/drawing/2014/main" id="{9CAEBAC9-E4D3-464A-A84A-C18660E5E4A6}"/>
                </a:ext>
              </a:extLst>
            </p:cNvPr>
            <p:cNvSpPr txBox="1"/>
            <p:nvPr/>
          </p:nvSpPr>
          <p:spPr>
            <a:xfrm>
              <a:off x="9358481" y="1923701"/>
              <a:ext cx="1722782" cy="374844"/>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X2</a:t>
              </a:r>
            </a:p>
          </p:txBody>
        </p:sp>
      </p:grpSp>
      <p:sp>
        <p:nvSpPr>
          <p:cNvPr id="155" name="TextBox 154">
            <a:extLst>
              <a:ext uri="{FF2B5EF4-FFF2-40B4-BE49-F238E27FC236}">
                <a16:creationId xmlns:a16="http://schemas.microsoft.com/office/drawing/2014/main" id="{4F5DFDE2-294A-459E-8267-8804F3F1ACAA}"/>
              </a:ext>
            </a:extLst>
          </p:cNvPr>
          <p:cNvSpPr txBox="1"/>
          <p:nvPr/>
        </p:nvSpPr>
        <p:spPr>
          <a:xfrm>
            <a:off x="10784486" y="3965430"/>
            <a:ext cx="413176" cy="343443"/>
          </a:xfrm>
          <a:prstGeom prst="rect">
            <a:avLst/>
          </a:prstGeom>
          <a:noFill/>
          <a:ln>
            <a:noFill/>
          </a:ln>
        </p:spPr>
        <p:txBody>
          <a:bodyPr wrap="square" rtlCol="0">
            <a:spAutoFit/>
          </a:bodyPr>
          <a:lstStyle/>
          <a:p>
            <a:pPr marL="0" marR="0" lvl="0" indent="0" algn="ctr" defTabSz="93254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a:t>
            </a:r>
          </a:p>
        </p:txBody>
      </p:sp>
      <p:sp>
        <p:nvSpPr>
          <p:cNvPr id="156" name="TextBox 155">
            <a:extLst>
              <a:ext uri="{FF2B5EF4-FFF2-40B4-BE49-F238E27FC236}">
                <a16:creationId xmlns:a16="http://schemas.microsoft.com/office/drawing/2014/main" id="{B1EF2BF1-42BC-4B45-A7A8-C9107BC951D4}"/>
              </a:ext>
            </a:extLst>
          </p:cNvPr>
          <p:cNvSpPr txBox="1"/>
          <p:nvPr/>
        </p:nvSpPr>
        <p:spPr>
          <a:xfrm>
            <a:off x="9888101" y="5144249"/>
            <a:ext cx="915093" cy="280678"/>
          </a:xfrm>
          <a:prstGeom prst="rect">
            <a:avLst/>
          </a:prstGeom>
          <a:noFill/>
        </p:spPr>
        <p:txBody>
          <a:bodyPr wrap="square" rtlCol="0">
            <a:spAutoFit/>
          </a:bodyPr>
          <a:lstStyle/>
          <a:p>
            <a:pPr marL="0" marR="0" lvl="0" indent="0" algn="ctr" defTabSz="9325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Partition </a:t>
            </a:r>
            <a:r>
              <a:rPr kumimoji="0" lang="en-US" sz="1200" b="0" i="1"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x1</a:t>
            </a:r>
            <a:endParaRPr kumimoji="0" lang="en-US" sz="12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endParaRPr>
          </a:p>
        </p:txBody>
      </p:sp>
      <p:sp>
        <p:nvSpPr>
          <p:cNvPr id="160" name="TextBox 159">
            <a:extLst>
              <a:ext uri="{FF2B5EF4-FFF2-40B4-BE49-F238E27FC236}">
                <a16:creationId xmlns:a16="http://schemas.microsoft.com/office/drawing/2014/main" id="{B8A6BCE7-C3BA-42DF-B682-FF45F3DD48A0}"/>
              </a:ext>
            </a:extLst>
          </p:cNvPr>
          <p:cNvSpPr txBox="1"/>
          <p:nvPr/>
        </p:nvSpPr>
        <p:spPr>
          <a:xfrm>
            <a:off x="11181521" y="5131503"/>
            <a:ext cx="915093" cy="275200"/>
          </a:xfrm>
          <a:prstGeom prst="rect">
            <a:avLst/>
          </a:prstGeom>
          <a:noFill/>
        </p:spPr>
        <p:txBody>
          <a:bodyPr wrap="square" rtlCol="0">
            <a:spAutoFit/>
          </a:bodyPr>
          <a:lstStyle/>
          <a:p>
            <a:pPr marL="0" marR="0" lvl="0" indent="0" algn="ctr" defTabSz="9325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Partition </a:t>
            </a:r>
            <a:r>
              <a:rPr kumimoji="0" lang="en-US" sz="1200" b="0" i="1"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x2</a:t>
            </a:r>
          </a:p>
        </p:txBody>
      </p:sp>
      <p:graphicFrame>
        <p:nvGraphicFramePr>
          <p:cNvPr id="161" name="Table 160">
            <a:extLst>
              <a:ext uri="{FF2B5EF4-FFF2-40B4-BE49-F238E27FC236}">
                <a16:creationId xmlns:a16="http://schemas.microsoft.com/office/drawing/2014/main" id="{9F5ED8C6-948E-4AB9-98CC-626B32D8989B}"/>
              </a:ext>
            </a:extLst>
          </p:cNvPr>
          <p:cNvGraphicFramePr>
            <a:graphicFrameLocks noGrp="1"/>
          </p:cNvGraphicFramePr>
          <p:nvPr>
            <p:extLst>
              <p:ext uri="{D42A27DB-BD31-4B8C-83A1-F6EECF244321}">
                <p14:modId xmlns:p14="http://schemas.microsoft.com/office/powerpoint/2010/main" val="1454592572"/>
              </p:ext>
            </p:extLst>
          </p:nvPr>
        </p:nvGraphicFramePr>
        <p:xfrm>
          <a:off x="11274965" y="3178308"/>
          <a:ext cx="728204" cy="1912752"/>
        </p:xfrm>
        <a:graphic>
          <a:graphicData uri="http://schemas.openxmlformats.org/drawingml/2006/table">
            <a:tbl>
              <a:tblPr firstRow="1" bandRow="1">
                <a:tableStyleId>{5940675A-B579-460E-94D1-54222C63F5DA}</a:tableStyleId>
              </a:tblPr>
              <a:tblGrid>
                <a:gridCol w="728204">
                  <a:extLst>
                    <a:ext uri="{9D8B030D-6E8A-4147-A177-3AD203B41FA5}">
                      <a16:colId xmlns:a16="http://schemas.microsoft.com/office/drawing/2014/main" val="887149463"/>
                    </a:ext>
                  </a:extLst>
                </a:gridCol>
              </a:tblGrid>
              <a:tr h="637584">
                <a:tc>
                  <a:txBody>
                    <a:bodyPr/>
                    <a:lstStyle/>
                    <a:p>
                      <a:r>
                        <a:rPr kumimoji="0" lang="en-US" sz="1100" b="0" i="0" u="none" strike="noStrike" kern="1200" cap="none" spc="0" normalizeH="0" baseline="0" noProof="0">
                          <a:ln>
                            <a:noFill/>
                          </a:ln>
                          <a:solidFill>
                            <a:srgbClr val="505050"/>
                          </a:solidFill>
                          <a:effectLst/>
                          <a:uLnTx/>
                          <a:uFillTx/>
                          <a:latin typeface="+mn-lt"/>
                          <a:ea typeface="Segoe UI" pitchFamily="34" charset="0"/>
                          <a:cs typeface="Segoe UI" pitchFamily="34" charset="0"/>
                        </a:rPr>
                        <a:t>EBHFI</a:t>
                      </a:r>
                      <a:endParaRPr lang="en-US" sz="1100">
                        <a:solidFill>
                          <a:schemeClr val="tx2"/>
                        </a:solidFill>
                      </a:endParaRP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584">
                <a:tc>
                  <a:txBody>
                    <a:bodyPr/>
                    <a:lstStyle/>
                    <a:p>
                      <a:endParaRPr lang="en-US" sz="1100">
                        <a:solidFill>
                          <a:schemeClr val="tx2"/>
                        </a:solidFill>
                      </a:endParaRP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584">
                <a:tc>
                  <a:txBody>
                    <a:bodyPr/>
                    <a:lstStyle/>
                    <a:p>
                      <a:r>
                        <a:rPr lang="en-US" sz="1100">
                          <a:solidFill>
                            <a:schemeClr val="tx2"/>
                          </a:solidFill>
                        </a:rPr>
                        <a:t>…</a:t>
                      </a: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162" name="Table 161">
            <a:extLst>
              <a:ext uri="{FF2B5EF4-FFF2-40B4-BE49-F238E27FC236}">
                <a16:creationId xmlns:a16="http://schemas.microsoft.com/office/drawing/2014/main" id="{6726AC5E-306A-45D0-9311-F3EDE671FCF2}"/>
              </a:ext>
            </a:extLst>
          </p:cNvPr>
          <p:cNvGraphicFramePr>
            <a:graphicFrameLocks noGrp="1"/>
          </p:cNvGraphicFramePr>
          <p:nvPr>
            <p:extLst>
              <p:ext uri="{D42A27DB-BD31-4B8C-83A1-F6EECF244321}">
                <p14:modId xmlns:p14="http://schemas.microsoft.com/office/powerpoint/2010/main" val="615240784"/>
              </p:ext>
            </p:extLst>
          </p:nvPr>
        </p:nvGraphicFramePr>
        <p:xfrm>
          <a:off x="9978978" y="3178308"/>
          <a:ext cx="676497" cy="1912752"/>
        </p:xfrm>
        <a:graphic>
          <a:graphicData uri="http://schemas.openxmlformats.org/drawingml/2006/table">
            <a:tbl>
              <a:tblPr firstRow="1" bandRow="1">
                <a:tableStyleId>{5940675A-B579-460E-94D1-54222C63F5DA}</a:tableStyleId>
              </a:tblPr>
              <a:tblGrid>
                <a:gridCol w="676497">
                  <a:extLst>
                    <a:ext uri="{9D8B030D-6E8A-4147-A177-3AD203B41FA5}">
                      <a16:colId xmlns:a16="http://schemas.microsoft.com/office/drawing/2014/main" val="887149463"/>
                    </a:ext>
                  </a:extLst>
                </a:gridCol>
              </a:tblGrid>
              <a:tr h="637584">
                <a:tc>
                  <a:txBody>
                    <a:bodyPr/>
                    <a:lstStyle/>
                    <a:p>
                      <a:r>
                        <a:rPr kumimoji="0" lang="en-US" sz="1100" b="0" i="0" u="none" strike="noStrike" kern="1200" cap="none" spc="0" normalizeH="0" baseline="0" noProof="0">
                          <a:ln>
                            <a:noFill/>
                          </a:ln>
                          <a:solidFill>
                            <a:srgbClr val="505050"/>
                          </a:solidFill>
                          <a:effectLst/>
                          <a:uLnTx/>
                          <a:uFillTx/>
                          <a:latin typeface="+mn-lt"/>
                          <a:ea typeface="Segoe UI" pitchFamily="34" charset="0"/>
                          <a:cs typeface="Segoe UI" pitchFamily="34" charset="0"/>
                        </a:rPr>
                        <a:t>ILHFD</a:t>
                      </a:r>
                      <a:endParaRPr lang="en-US" sz="1100">
                        <a:solidFill>
                          <a:schemeClr val="tx2"/>
                        </a:solidFill>
                      </a:endParaRP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584">
                <a:tc>
                  <a:txBody>
                    <a:bodyPr/>
                    <a:lstStyle/>
                    <a:p>
                      <a:r>
                        <a:rPr lang="en-US" sz="1100">
                          <a:solidFill>
                            <a:srgbClr val="505050"/>
                          </a:solidFill>
                          <a:latin typeface="+mn-lt"/>
                          <a:ea typeface="Segoe UI" pitchFamily="34" charset="0"/>
                          <a:cs typeface="Segoe UI" pitchFamily="34" charset="0"/>
                        </a:rPr>
                        <a:t>BHDN</a:t>
                      </a:r>
                      <a:endParaRPr lang="en-US" sz="1100">
                        <a:solidFill>
                          <a:schemeClr val="tx2"/>
                        </a:solidFill>
                      </a:endParaRP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584">
                <a:tc>
                  <a:txBody>
                    <a:bodyPr/>
                    <a:lstStyle/>
                    <a:p>
                      <a:r>
                        <a:rPr lang="en-US" sz="1100">
                          <a:solidFill>
                            <a:schemeClr val="tx2"/>
                          </a:solidFill>
                        </a:rPr>
                        <a:t>…</a:t>
                      </a:r>
                    </a:p>
                  </a:txBody>
                  <a:tcPr marL="91427" marR="91427" marT="45713" marB="4571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164" name="Straight Arrow Connector 163">
            <a:extLst>
              <a:ext uri="{FF2B5EF4-FFF2-40B4-BE49-F238E27FC236}">
                <a16:creationId xmlns:a16="http://schemas.microsoft.com/office/drawing/2014/main" id="{1722EEAA-B244-47F9-900E-D222ABDFCF2C}"/>
              </a:ext>
            </a:extLst>
          </p:cNvPr>
          <p:cNvCxnSpPr>
            <a:cxnSpLocks/>
          </p:cNvCxnSpPr>
          <p:nvPr/>
        </p:nvCxnSpPr>
        <p:spPr>
          <a:xfrm>
            <a:off x="9327406" y="4148898"/>
            <a:ext cx="323090" cy="0"/>
          </a:xfrm>
          <a:prstGeom prst="straightConnector1">
            <a:avLst/>
          </a:prstGeom>
          <a:ln w="190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4B0FB5E5-C238-4A58-BFD7-63E1A340C232}"/>
              </a:ext>
            </a:extLst>
          </p:cNvPr>
          <p:cNvSpPr/>
          <p:nvPr/>
        </p:nvSpPr>
        <p:spPr bwMode="auto">
          <a:xfrm>
            <a:off x="1012760" y="3746885"/>
            <a:ext cx="1042781" cy="466132"/>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ABC123</a:t>
            </a:r>
          </a:p>
        </p:txBody>
      </p:sp>
    </p:spTree>
    <p:extLst>
      <p:ext uri="{BB962C8B-B14F-4D97-AF65-F5344CB8AC3E}">
        <p14:creationId xmlns:p14="http://schemas.microsoft.com/office/powerpoint/2010/main" val="334458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55" grpId="0"/>
      <p:bldP spid="156" grpId="0"/>
      <p:bldP spid="1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28" name="Cylinder 513">
            <a:extLst>
              <a:ext uri="{FF2B5EF4-FFF2-40B4-BE49-F238E27FC236}">
                <a16:creationId xmlns:a16="http://schemas.microsoft.com/office/drawing/2014/main" id="{D42C47BA-8B89-47A9-A814-D4FE48D5AB67}"/>
              </a:ext>
            </a:extLst>
          </p:cNvPr>
          <p:cNvSpPr/>
          <p:nvPr/>
        </p:nvSpPr>
        <p:spPr bwMode="auto">
          <a:xfrm>
            <a:off x="5295691" y="762210"/>
            <a:ext cx="481037" cy="6517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hash(vin)</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260281" y="4101695"/>
              <a:ext cx="1042930" cy="498885"/>
              <a:chOff x="8036659" y="2744429"/>
              <a:chExt cx="1042930" cy="498885"/>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505050"/>
                  </a:solidFill>
                  <a:ea typeface="Segoe UI" pitchFamily="34" charset="0"/>
                  <a:cs typeface="Segoe UI" pitchFamily="34" charset="0"/>
                </a:rPr>
                <a:t>DFJDFP</a:t>
              </a: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505050"/>
                    </a:solidFill>
                    <a:ea typeface="Segoe UI" pitchFamily="34" charset="0"/>
                    <a:cs typeface="Segoe UI" pitchFamily="34" charset="0"/>
                  </a:rPr>
                  <a:t>IKDI3</a:t>
                </a:r>
                <a:endPar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7450925" y="171459"/>
            <a:ext cx="4911910" cy="960222"/>
          </a:xfrm>
          <a:prstGeom prst="rect">
            <a:avLst/>
          </a:prstGeom>
          <a:noFill/>
        </p:spPr>
        <p:txBody>
          <a:bodyPr wrap="square" lIns="182854" tIns="146284" rIns="182854" bIns="146284" rtlCol="0">
            <a:spAutoFit/>
          </a:bodyPr>
          <a:lstStyle/>
          <a:p>
            <a:pPr lvl="0" defTabSz="914201">
              <a:lnSpc>
                <a:spcPct val="90000"/>
              </a:lnSpc>
              <a:spcAft>
                <a:spcPts val="600"/>
              </a:spcAft>
              <a:defRPr/>
            </a:pPr>
            <a:r>
              <a:rPr lang="en-US" sz="2400">
                <a:gradFill>
                  <a:gsLst>
                    <a:gs pos="2917">
                      <a:srgbClr val="505050"/>
                    </a:gs>
                    <a:gs pos="30000">
                      <a:srgbClr val="505050"/>
                    </a:gs>
                  </a:gsLst>
                  <a:lin ang="5400000" scaled="0"/>
                </a:gradFill>
              </a:rPr>
              <a:t>Cosmos DB distributes RU/s evenly across physical partitions</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ea typeface="Segoe UI" pitchFamily="34" charset="0"/>
                    <a:cs typeface="Segoe UI" pitchFamily="34" charset="0"/>
                  </a:rPr>
                  <a:t>EFJSF</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70" fontAlgn="base">
                <a:lnSpc>
                  <a:spcPct val="90000"/>
                </a:lnSpc>
                <a:spcBef>
                  <a:spcPct val="0"/>
                </a:spcBef>
                <a:spcAft>
                  <a:spcPct val="0"/>
                </a:spcAft>
                <a:defRPr/>
              </a:pPr>
              <a:r>
                <a:rPr lang="en-US" sz="1600">
                  <a:solidFill>
                    <a:srgbClr val="000000"/>
                  </a:solidFill>
                </a:rPr>
                <a:t>XYZ999</a:t>
              </a:r>
              <a:endPar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ILHFD</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8"/>
                <a:chOff x="7950508" y="2926007"/>
                <a:chExt cx="1159601" cy="580318"/>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4"/>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EBHFI</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lang="en-US" sz="1600">
                    <a:solidFill>
                      <a:srgbClr val="505050"/>
                    </a:solidFill>
                    <a:latin typeface="Segoe UI Semilight"/>
                    <a:ea typeface="Segoe UI" pitchFamily="34" charset="0"/>
                    <a:cs typeface="Segoe UI" pitchFamily="34" charset="0"/>
                  </a:rPr>
                  <a:t>BHDN</a:t>
                </a: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Partition 5</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Range 5</a:t>
            </a:r>
          </a:p>
        </p:txBody>
      </p:sp>
      <p:sp>
        <p:nvSpPr>
          <p:cNvPr id="165" name="Rectangle 164">
            <a:extLst>
              <a:ext uri="{FF2B5EF4-FFF2-40B4-BE49-F238E27FC236}">
                <a16:creationId xmlns:a16="http://schemas.microsoft.com/office/drawing/2014/main" id="{4B0FB5E5-C238-4A58-BFD7-63E1A340C232}"/>
              </a:ext>
            </a:extLst>
          </p:cNvPr>
          <p:cNvSpPr/>
          <p:nvPr/>
        </p:nvSpPr>
        <p:spPr bwMode="auto">
          <a:xfrm>
            <a:off x="1012760" y="3746885"/>
            <a:ext cx="1042781" cy="466132"/>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ABC123</a:t>
            </a:r>
          </a:p>
        </p:txBody>
      </p:sp>
      <p:sp>
        <p:nvSpPr>
          <p:cNvPr id="166" name="TextBox 165">
            <a:extLst>
              <a:ext uri="{FF2B5EF4-FFF2-40B4-BE49-F238E27FC236}">
                <a16:creationId xmlns:a16="http://schemas.microsoft.com/office/drawing/2014/main" id="{18B4BC2E-2A47-4A06-AC9B-25FD5A75E2A2}"/>
              </a:ext>
            </a:extLst>
          </p:cNvPr>
          <p:cNvSpPr txBox="1"/>
          <p:nvPr/>
        </p:nvSpPr>
        <p:spPr>
          <a:xfrm>
            <a:off x="5733445" y="691572"/>
            <a:ext cx="2312351"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2400" b="1">
                <a:gradFill>
                  <a:gsLst>
                    <a:gs pos="2917">
                      <a:srgbClr val="505050"/>
                    </a:gs>
                    <a:gs pos="30000">
                      <a:srgbClr val="505050"/>
                    </a:gs>
                  </a:gsLst>
                  <a:lin ang="5400000" scaled="0"/>
                </a:gradFill>
                <a:latin typeface="Segoe UI Semilight"/>
              </a:rPr>
              <a:t>3</a:t>
            </a:r>
            <a:r>
              <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0,000 RU/s</a:t>
            </a:r>
          </a:p>
        </p:txBody>
      </p:sp>
      <p:sp>
        <p:nvSpPr>
          <p:cNvPr id="167" name="TextBox 166">
            <a:extLst>
              <a:ext uri="{FF2B5EF4-FFF2-40B4-BE49-F238E27FC236}">
                <a16:creationId xmlns:a16="http://schemas.microsoft.com/office/drawing/2014/main" id="{F86D6271-837A-42B6-A26B-924F43213415}"/>
              </a:ext>
            </a:extLst>
          </p:cNvPr>
          <p:cNvSpPr txBox="1"/>
          <p:nvPr/>
        </p:nvSpPr>
        <p:spPr>
          <a:xfrm>
            <a:off x="875301" y="2321875"/>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6000 RU/s</a:t>
            </a:r>
          </a:p>
        </p:txBody>
      </p:sp>
      <p:sp>
        <p:nvSpPr>
          <p:cNvPr id="168" name="TextBox 167">
            <a:extLst>
              <a:ext uri="{FF2B5EF4-FFF2-40B4-BE49-F238E27FC236}">
                <a16:creationId xmlns:a16="http://schemas.microsoft.com/office/drawing/2014/main" id="{662469B4-309E-4337-9916-31561962B1C6}"/>
              </a:ext>
            </a:extLst>
          </p:cNvPr>
          <p:cNvSpPr txBox="1"/>
          <p:nvPr/>
        </p:nvSpPr>
        <p:spPr>
          <a:xfrm>
            <a:off x="8184975" y="2321875"/>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6000 RU/s</a:t>
            </a:r>
          </a:p>
        </p:txBody>
      </p:sp>
      <p:sp>
        <p:nvSpPr>
          <p:cNvPr id="169" name="TextBox 168">
            <a:extLst>
              <a:ext uri="{FF2B5EF4-FFF2-40B4-BE49-F238E27FC236}">
                <a16:creationId xmlns:a16="http://schemas.microsoft.com/office/drawing/2014/main" id="{E26A1D3D-73B1-4C6E-B729-DBF4ED99EC2B}"/>
              </a:ext>
            </a:extLst>
          </p:cNvPr>
          <p:cNvSpPr txBox="1"/>
          <p:nvPr/>
        </p:nvSpPr>
        <p:spPr>
          <a:xfrm>
            <a:off x="3603564" y="2321875"/>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6000 RU/s</a:t>
            </a:r>
          </a:p>
        </p:txBody>
      </p:sp>
      <p:cxnSp>
        <p:nvCxnSpPr>
          <p:cNvPr id="5" name="Straight Arrow Connector 4">
            <a:extLst>
              <a:ext uri="{FF2B5EF4-FFF2-40B4-BE49-F238E27FC236}">
                <a16:creationId xmlns:a16="http://schemas.microsoft.com/office/drawing/2014/main" id="{29B07D68-0662-48C0-A5CC-A0ED715AA4D6}"/>
              </a:ext>
            </a:extLst>
          </p:cNvPr>
          <p:cNvCxnSpPr>
            <a:cxnSpLocks/>
          </p:cNvCxnSpPr>
          <p:nvPr/>
        </p:nvCxnSpPr>
        <p:spPr>
          <a:xfrm>
            <a:off x="8607055" y="3883632"/>
            <a:ext cx="83489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8513AE-C145-41FB-8C34-9F7878EB56EA}"/>
              </a:ext>
            </a:extLst>
          </p:cNvPr>
          <p:cNvSpPr txBox="1"/>
          <p:nvPr/>
        </p:nvSpPr>
        <p:spPr>
          <a:xfrm>
            <a:off x="9558345" y="2763356"/>
            <a:ext cx="2544612" cy="2348335"/>
          </a:xfrm>
          <a:prstGeom prst="rect">
            <a:avLst/>
          </a:prstGeom>
          <a:noFill/>
          <a:ln>
            <a:solidFill>
              <a:schemeClr val="accent1"/>
            </a:solidFill>
          </a:ln>
        </p:spPr>
        <p:txBody>
          <a:bodyPr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Max logical partition size: </a:t>
            </a:r>
            <a:r>
              <a:rPr lang="en-US" b="1">
                <a:gradFill>
                  <a:gsLst>
                    <a:gs pos="2917">
                      <a:schemeClr val="tx1"/>
                    </a:gs>
                    <a:gs pos="30000">
                      <a:schemeClr val="tx1"/>
                    </a:gs>
                  </a:gsLst>
                  <a:lin ang="5400000" scaled="0"/>
                </a:gradFill>
              </a:rPr>
              <a:t>10GB</a:t>
            </a:r>
          </a:p>
          <a:p>
            <a:pPr>
              <a:lnSpc>
                <a:spcPct val="90000"/>
              </a:lnSpc>
              <a:spcAft>
                <a:spcPts val="600"/>
              </a:spcAft>
            </a:pPr>
            <a:endParaRPr lang="en-US" b="1">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Max logical partition RU/s: </a:t>
            </a:r>
            <a:r>
              <a:rPr lang="en-US" b="1">
                <a:gradFill>
                  <a:gsLst>
                    <a:gs pos="2917">
                      <a:schemeClr val="tx1"/>
                    </a:gs>
                    <a:gs pos="30000">
                      <a:schemeClr val="tx1"/>
                    </a:gs>
                  </a:gsLst>
                  <a:lin ang="5400000" scaled="0"/>
                </a:gradFill>
              </a:rPr>
              <a:t>10k RU/s</a:t>
            </a:r>
          </a:p>
          <a:p>
            <a:pPr>
              <a:lnSpc>
                <a:spcPct val="90000"/>
              </a:lnSpc>
              <a:spcAft>
                <a:spcPts val="600"/>
              </a:spcAft>
            </a:pPr>
            <a:endParaRPr lang="en-US">
              <a:gradFill>
                <a:gsLst>
                  <a:gs pos="2917">
                    <a:schemeClr val="tx1"/>
                  </a:gs>
                  <a:gs pos="30000">
                    <a:schemeClr val="tx1"/>
                  </a:gs>
                </a:gsLst>
                <a:lin ang="5400000" scaled="0"/>
              </a:gradFill>
            </a:endParaRPr>
          </a:p>
          <a:p>
            <a:pPr>
              <a:lnSpc>
                <a:spcPct val="90000"/>
              </a:lnSpc>
              <a:spcAft>
                <a:spcPts val="600"/>
              </a:spcAft>
            </a:pPr>
            <a:endParaRPr lang="en-US">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193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you should think about partition keys</a:t>
            </a:r>
          </a:p>
        </p:txBody>
      </p:sp>
      <p:sp>
        <p:nvSpPr>
          <p:cNvPr id="4" name="Content Placeholder 2">
            <a:extLst>
              <a:ext uri="{FF2B5EF4-FFF2-40B4-BE49-F238E27FC236}">
                <a16:creationId xmlns:a16="http://schemas.microsoft.com/office/drawing/2014/main" id="{959606F9-80AB-42FD-96F9-04DD4B1A55DA}"/>
              </a:ext>
            </a:extLst>
          </p:cNvPr>
          <p:cNvSpPr>
            <a:spLocks noGrp="1"/>
          </p:cNvSpPr>
          <p:nvPr>
            <p:ph sz="quarter" idx="10"/>
          </p:nvPr>
        </p:nvSpPr>
        <p:spPr>
          <a:xfrm>
            <a:off x="488978" y="1704735"/>
            <a:ext cx="4951190" cy="4825937"/>
          </a:xfrm>
        </p:spPr>
        <p:txBody>
          <a:bodyPr/>
          <a:lstStyle/>
          <a:p>
            <a:pPr marL="0" indent="0">
              <a:buNone/>
            </a:pPr>
            <a:r>
              <a:rPr lang="en-US" b="1"/>
              <a:t>All partition keys should have these properties:</a:t>
            </a:r>
          </a:p>
          <a:p>
            <a:pPr lvl="1"/>
            <a:r>
              <a:rPr lang="en-US" sz="2800">
                <a:solidFill>
                  <a:schemeClr val="tx1"/>
                </a:solidFill>
              </a:rPr>
              <a:t>Evenly distributes requests</a:t>
            </a:r>
          </a:p>
          <a:p>
            <a:pPr lvl="1"/>
            <a:r>
              <a:rPr lang="en-US" sz="2800">
                <a:solidFill>
                  <a:schemeClr val="tx1"/>
                </a:solidFill>
              </a:rPr>
              <a:t>Evenly distributes storage</a:t>
            </a:r>
          </a:p>
          <a:p>
            <a:pPr lvl="1"/>
            <a:r>
              <a:rPr lang="en-US" sz="2800">
                <a:solidFill>
                  <a:schemeClr val="tx1"/>
                </a:solidFill>
              </a:rPr>
              <a:t>Has a high cardinality</a:t>
            </a:r>
          </a:p>
          <a:p>
            <a:pPr lvl="1"/>
            <a:r>
              <a:rPr lang="en-US" sz="2800">
                <a:solidFill>
                  <a:schemeClr val="tx1"/>
                </a:solidFill>
              </a:rPr>
              <a:t>Is included in the filter of your most frequent query </a:t>
            </a:r>
          </a:p>
          <a:p>
            <a:pPr lvl="1"/>
            <a:r>
              <a:rPr lang="en-US" sz="2800"/>
              <a:t>Is the logical boundary for stored procedures</a:t>
            </a:r>
          </a:p>
          <a:p>
            <a:pPr marL="0" indent="0">
              <a:buNone/>
            </a:pPr>
            <a:endParaRPr lang="en-US"/>
          </a:p>
        </p:txBody>
      </p:sp>
    </p:spTree>
    <p:extLst>
      <p:ext uri="{BB962C8B-B14F-4D97-AF65-F5344CB8AC3E}">
        <p14:creationId xmlns:p14="http://schemas.microsoft.com/office/powerpoint/2010/main" val="420474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you should think about partition keys</a:t>
            </a:r>
          </a:p>
        </p:txBody>
      </p:sp>
      <p:sp>
        <p:nvSpPr>
          <p:cNvPr id="4" name="Content Placeholder 2">
            <a:extLst>
              <a:ext uri="{FF2B5EF4-FFF2-40B4-BE49-F238E27FC236}">
                <a16:creationId xmlns:a16="http://schemas.microsoft.com/office/drawing/2014/main" id="{959606F9-80AB-42FD-96F9-04DD4B1A55DA}"/>
              </a:ext>
            </a:extLst>
          </p:cNvPr>
          <p:cNvSpPr>
            <a:spLocks noGrp="1"/>
          </p:cNvSpPr>
          <p:nvPr>
            <p:ph sz="quarter" idx="10"/>
          </p:nvPr>
        </p:nvSpPr>
        <p:spPr>
          <a:xfrm>
            <a:off x="488978" y="1704735"/>
            <a:ext cx="4951190" cy="4825937"/>
          </a:xfrm>
        </p:spPr>
        <p:txBody>
          <a:bodyPr/>
          <a:lstStyle/>
          <a:p>
            <a:pPr marL="0" indent="0">
              <a:buNone/>
            </a:pPr>
            <a:r>
              <a:rPr lang="en-US" b="1"/>
              <a:t>All partition keys should have these properties:</a:t>
            </a:r>
          </a:p>
          <a:p>
            <a:pPr lvl="1"/>
            <a:r>
              <a:rPr lang="en-US" sz="2800">
                <a:solidFill>
                  <a:schemeClr val="tx1"/>
                </a:solidFill>
              </a:rPr>
              <a:t>Evenly distributes requests</a:t>
            </a:r>
          </a:p>
          <a:p>
            <a:pPr lvl="1"/>
            <a:r>
              <a:rPr lang="en-US" sz="2800">
                <a:solidFill>
                  <a:schemeClr val="tx1"/>
                </a:solidFill>
              </a:rPr>
              <a:t>Evenly distributes storage</a:t>
            </a:r>
          </a:p>
          <a:p>
            <a:pPr lvl="1"/>
            <a:r>
              <a:rPr lang="en-US" sz="2800">
                <a:solidFill>
                  <a:schemeClr val="tx1"/>
                </a:solidFill>
              </a:rPr>
              <a:t>Has a high cardinality</a:t>
            </a:r>
          </a:p>
          <a:p>
            <a:pPr lvl="1"/>
            <a:r>
              <a:rPr lang="en-US" sz="2800">
                <a:solidFill>
                  <a:schemeClr val="tx1"/>
                </a:solidFill>
              </a:rPr>
              <a:t>Is included in the filter of your most frequent query </a:t>
            </a:r>
          </a:p>
          <a:p>
            <a:pPr lvl="1"/>
            <a:r>
              <a:rPr lang="en-US" sz="2800">
                <a:solidFill>
                  <a:srgbClr val="C0C0C0"/>
                </a:solidFill>
              </a:rPr>
              <a:t>Is the logical boundary for stored procedures</a:t>
            </a:r>
          </a:p>
          <a:p>
            <a:pPr marL="0" indent="0">
              <a:buNone/>
            </a:pPr>
            <a:endParaRPr lang="en-US"/>
          </a:p>
        </p:txBody>
      </p:sp>
    </p:spTree>
    <p:extLst>
      <p:ext uri="{BB962C8B-B14F-4D97-AF65-F5344CB8AC3E}">
        <p14:creationId xmlns:p14="http://schemas.microsoft.com/office/powerpoint/2010/main" val="278891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you should think about partition keys</a:t>
            </a:r>
          </a:p>
        </p:txBody>
      </p:sp>
      <p:sp>
        <p:nvSpPr>
          <p:cNvPr id="4" name="Content Placeholder 2">
            <a:extLst>
              <a:ext uri="{FF2B5EF4-FFF2-40B4-BE49-F238E27FC236}">
                <a16:creationId xmlns:a16="http://schemas.microsoft.com/office/drawing/2014/main" id="{959606F9-80AB-42FD-96F9-04DD4B1A55DA}"/>
              </a:ext>
            </a:extLst>
          </p:cNvPr>
          <p:cNvSpPr>
            <a:spLocks noGrp="1"/>
          </p:cNvSpPr>
          <p:nvPr>
            <p:ph sz="quarter" idx="10"/>
          </p:nvPr>
        </p:nvSpPr>
        <p:spPr>
          <a:xfrm>
            <a:off x="488978" y="1704735"/>
            <a:ext cx="4951190" cy="3877985"/>
          </a:xfrm>
        </p:spPr>
        <p:txBody>
          <a:bodyPr/>
          <a:lstStyle/>
          <a:p>
            <a:pPr marL="0" indent="0">
              <a:buNone/>
            </a:pPr>
            <a:r>
              <a:rPr lang="en-US" b="1"/>
              <a:t>All partition keys should have these properties:</a:t>
            </a:r>
          </a:p>
          <a:p>
            <a:pPr lvl="1"/>
            <a:r>
              <a:rPr lang="en-US" sz="2800">
                <a:solidFill>
                  <a:schemeClr val="tx1"/>
                </a:solidFill>
              </a:rPr>
              <a:t>Evenly distributes requests</a:t>
            </a:r>
          </a:p>
          <a:p>
            <a:pPr lvl="1"/>
            <a:r>
              <a:rPr lang="en-US" sz="2800">
                <a:solidFill>
                  <a:schemeClr val="tx1"/>
                </a:solidFill>
              </a:rPr>
              <a:t>Evenly distributes storage</a:t>
            </a:r>
          </a:p>
          <a:p>
            <a:pPr lvl="1"/>
            <a:r>
              <a:rPr lang="en-US" sz="2800">
                <a:solidFill>
                  <a:schemeClr val="tx1"/>
                </a:solidFill>
              </a:rPr>
              <a:t>Has a high cardinality</a:t>
            </a:r>
          </a:p>
          <a:p>
            <a:pPr lvl="1"/>
            <a:r>
              <a:rPr lang="en-US" sz="2800" b="1">
                <a:solidFill>
                  <a:srgbClr val="FF0000"/>
                </a:solidFill>
              </a:rPr>
              <a:t>Is included in the filter of your most frequent query </a:t>
            </a:r>
          </a:p>
          <a:p>
            <a:pPr marL="0" indent="0">
              <a:buNone/>
            </a:pPr>
            <a:endParaRPr lang="en-US"/>
          </a:p>
        </p:txBody>
      </p:sp>
      <p:sp>
        <p:nvSpPr>
          <p:cNvPr id="2" name="Arrow: Right 1">
            <a:extLst>
              <a:ext uri="{FF2B5EF4-FFF2-40B4-BE49-F238E27FC236}">
                <a16:creationId xmlns:a16="http://schemas.microsoft.com/office/drawing/2014/main" id="{D66BE2F2-AB39-4F17-8F6A-5B85F436A7C4}"/>
              </a:ext>
            </a:extLst>
          </p:cNvPr>
          <p:cNvSpPr/>
          <p:nvPr/>
        </p:nvSpPr>
        <p:spPr bwMode="auto">
          <a:xfrm>
            <a:off x="5321876" y="4072538"/>
            <a:ext cx="1760304" cy="6498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3A89CA2-FA6F-4261-A7A5-9558A6C60DAA}"/>
              </a:ext>
            </a:extLst>
          </p:cNvPr>
          <p:cNvSpPr txBox="1"/>
          <p:nvPr/>
        </p:nvSpPr>
        <p:spPr>
          <a:xfrm>
            <a:off x="7240811" y="3966571"/>
            <a:ext cx="4951189" cy="861774"/>
          </a:xfrm>
          <a:prstGeom prst="rect">
            <a:avLst/>
          </a:prstGeom>
          <a:noFill/>
        </p:spPr>
        <p:txBody>
          <a:bodyPr wrap="square" lIns="0" tIns="0" rIns="0" bIns="0" rtlCol="0">
            <a:spAutoFit/>
          </a:bodyPr>
          <a:lstStyle/>
          <a:p>
            <a:pPr algn="l"/>
            <a:r>
              <a:rPr lang="en-US" sz="2800" b="1"/>
              <a:t>Only relevant for read-heavy workloads</a:t>
            </a:r>
          </a:p>
        </p:txBody>
      </p:sp>
    </p:spTree>
    <p:extLst>
      <p:ext uri="{BB962C8B-B14F-4D97-AF65-F5344CB8AC3E}">
        <p14:creationId xmlns:p14="http://schemas.microsoft.com/office/powerpoint/2010/main" val="23923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269240" y="1243077"/>
            <a:ext cx="5826759" cy="2978225"/>
          </a:xfrm>
        </p:spPr>
        <p:txBody>
          <a:bodyPr vert="horz" wrap="square" lIns="146284" tIns="91427" rIns="146284" bIns="91427" rtlCol="0" anchor="t">
            <a:spAutoFit/>
          </a:bodyPr>
          <a:lstStyle/>
          <a:p>
            <a:pPr lvl="0"/>
            <a:r>
              <a:rPr lang="en-US" sz="1765"/>
              <a:t>EXAMPLE SCENARIO</a:t>
            </a:r>
          </a:p>
          <a:p>
            <a:pPr marL="0" lvl="1" indent="0">
              <a:buNone/>
            </a:pPr>
            <a:r>
              <a:rPr lang="en-US" sz="1568"/>
              <a:t>Contoso Connected Car is a vehicle telematics company. They are planning to store vehicle telemetry data from millions of vehicles every second in Azure Cosmos DB to power predictive maintenance, fleet management, and driver risk analysis.</a:t>
            </a:r>
            <a:endParaRPr lang="en-US" sz="1568">
              <a:cs typeface="Segoe UI Semilight"/>
            </a:endParaRPr>
          </a:p>
          <a:p>
            <a:pPr marL="0" lvl="1" indent="0">
              <a:buNone/>
            </a:pPr>
            <a:endParaRPr lang="en-US" sz="1568">
              <a:cs typeface="Segoe UI Semilight"/>
            </a:endParaRPr>
          </a:p>
          <a:p>
            <a:r>
              <a:rPr lang="en-US" sz="2000" b="1">
                <a:highlight>
                  <a:srgbClr val="FFFF00"/>
                </a:highlight>
              </a:rPr>
              <a:t>WHAT ARE A FEW POTENTIAL PARTITION KEY CHOICES?</a:t>
            </a:r>
            <a:endParaRPr lang="en-US" sz="2000" b="1">
              <a:highlight>
                <a:srgbClr val="FFFF00"/>
              </a:highlight>
              <a:cs typeface="Segoe UI Light"/>
            </a:endParaRPr>
          </a:p>
        </p:txBody>
      </p:sp>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a:xfrm>
            <a:off x="269240" y="289511"/>
            <a:ext cx="6452194" cy="1617666"/>
          </a:xfrm>
        </p:spPr>
        <p:txBody>
          <a:bodyPr/>
          <a:lstStyle/>
          <a:p>
            <a:r>
              <a:rPr lang="en-US"/>
              <a:t>Warm-up: </a:t>
            </a:r>
            <a:br>
              <a:rPr lang="en-US"/>
            </a:br>
            <a:r>
              <a:rPr lang="en-US"/>
              <a:t>Partition Design</a:t>
            </a:r>
          </a:p>
        </p:txBody>
      </p:sp>
      <p:pic>
        <p:nvPicPr>
          <p:cNvPr id="54" name="Picture 54">
            <a:extLst>
              <a:ext uri="{FF2B5EF4-FFF2-40B4-BE49-F238E27FC236}">
                <a16:creationId xmlns:a16="http://schemas.microsoft.com/office/drawing/2014/main" id="{C8791E51-C6DF-489B-8640-375C3B433452}"/>
              </a:ext>
            </a:extLst>
          </p:cNvPr>
          <p:cNvPicPr>
            <a:picLocks noChangeAspect="1"/>
          </p:cNvPicPr>
          <p:nvPr/>
        </p:nvPicPr>
        <p:blipFill>
          <a:blip r:embed="rId3"/>
          <a:stretch>
            <a:fillRect/>
          </a:stretch>
        </p:blipFill>
        <p:spPr>
          <a:xfrm>
            <a:off x="8611415" y="2835751"/>
            <a:ext cx="1438071" cy="1057125"/>
          </a:xfrm>
          <a:prstGeom prst="rect">
            <a:avLst/>
          </a:prstGeom>
        </p:spPr>
      </p:pic>
      <p:pic>
        <p:nvPicPr>
          <p:cNvPr id="56" name="Picture 56">
            <a:extLst>
              <a:ext uri="{FF2B5EF4-FFF2-40B4-BE49-F238E27FC236}">
                <a16:creationId xmlns:a16="http://schemas.microsoft.com/office/drawing/2014/main" id="{DE095976-6696-4464-8237-159187DFE63F}"/>
              </a:ext>
            </a:extLst>
          </p:cNvPr>
          <p:cNvPicPr>
            <a:picLocks noChangeAspect="1"/>
          </p:cNvPicPr>
          <p:nvPr/>
        </p:nvPicPr>
        <p:blipFill>
          <a:blip r:embed="rId4"/>
          <a:stretch>
            <a:fillRect/>
          </a:stretch>
        </p:blipFill>
        <p:spPr>
          <a:xfrm>
            <a:off x="9718316" y="2073858"/>
            <a:ext cx="1438071" cy="1057125"/>
          </a:xfrm>
          <a:prstGeom prst="rect">
            <a:avLst/>
          </a:prstGeom>
        </p:spPr>
      </p:pic>
      <p:pic>
        <p:nvPicPr>
          <p:cNvPr id="58" name="Picture 58" descr="A picture containing pool ball&#10;&#10;Description generated with very high confidence">
            <a:extLst>
              <a:ext uri="{FF2B5EF4-FFF2-40B4-BE49-F238E27FC236}">
                <a16:creationId xmlns:a16="http://schemas.microsoft.com/office/drawing/2014/main" id="{3F647630-692C-486A-B085-6CAE42689E26}"/>
              </a:ext>
            </a:extLst>
          </p:cNvPr>
          <p:cNvPicPr>
            <a:picLocks noChangeAspect="1"/>
          </p:cNvPicPr>
          <p:nvPr/>
        </p:nvPicPr>
        <p:blipFill>
          <a:blip r:embed="rId5"/>
          <a:stretch>
            <a:fillRect/>
          </a:stretch>
        </p:blipFill>
        <p:spPr>
          <a:xfrm>
            <a:off x="9718312" y="3791707"/>
            <a:ext cx="1438071" cy="1057125"/>
          </a:xfrm>
          <a:prstGeom prst="rect">
            <a:avLst/>
          </a:prstGeom>
        </p:spPr>
      </p:pic>
      <p:pic>
        <p:nvPicPr>
          <p:cNvPr id="60" name="Picture 60" descr="A picture containing object&#10;&#10;Description generated with high confidence">
            <a:extLst>
              <a:ext uri="{FF2B5EF4-FFF2-40B4-BE49-F238E27FC236}">
                <a16:creationId xmlns:a16="http://schemas.microsoft.com/office/drawing/2014/main" id="{8D8A08B1-C31A-4182-9351-A6E39ADD34DA}"/>
              </a:ext>
            </a:extLst>
          </p:cNvPr>
          <p:cNvPicPr>
            <a:picLocks noChangeAspect="1"/>
          </p:cNvPicPr>
          <p:nvPr/>
        </p:nvPicPr>
        <p:blipFill>
          <a:blip r:embed="rId6"/>
          <a:stretch>
            <a:fillRect/>
          </a:stretch>
        </p:blipFill>
        <p:spPr>
          <a:xfrm>
            <a:off x="7490140" y="3791711"/>
            <a:ext cx="1438071" cy="1057125"/>
          </a:xfrm>
          <a:prstGeom prst="rect">
            <a:avLst/>
          </a:prstGeom>
        </p:spPr>
      </p:pic>
      <p:pic>
        <p:nvPicPr>
          <p:cNvPr id="62" name="Picture 62">
            <a:extLst>
              <a:ext uri="{FF2B5EF4-FFF2-40B4-BE49-F238E27FC236}">
                <a16:creationId xmlns:a16="http://schemas.microsoft.com/office/drawing/2014/main" id="{9D9C6B99-09E0-43D2-8123-F79823C2A43A}"/>
              </a:ext>
            </a:extLst>
          </p:cNvPr>
          <p:cNvPicPr>
            <a:picLocks noChangeAspect="1"/>
          </p:cNvPicPr>
          <p:nvPr/>
        </p:nvPicPr>
        <p:blipFill>
          <a:blip r:embed="rId7"/>
          <a:stretch>
            <a:fillRect/>
          </a:stretch>
        </p:blipFill>
        <p:spPr>
          <a:xfrm>
            <a:off x="7490140" y="2073858"/>
            <a:ext cx="1438071" cy="1057125"/>
          </a:xfrm>
          <a:prstGeom prst="rect">
            <a:avLst/>
          </a:prstGeom>
        </p:spPr>
      </p:pic>
      <p:grpSp>
        <p:nvGrpSpPr>
          <p:cNvPr id="9" name="Group 8">
            <a:extLst>
              <a:ext uri="{FF2B5EF4-FFF2-40B4-BE49-F238E27FC236}">
                <a16:creationId xmlns:a16="http://schemas.microsoft.com/office/drawing/2014/main" id="{2CF6037A-A80A-41B7-B379-70D4814916EE}"/>
              </a:ext>
            </a:extLst>
          </p:cNvPr>
          <p:cNvGrpSpPr/>
          <p:nvPr/>
        </p:nvGrpSpPr>
        <p:grpSpPr>
          <a:xfrm>
            <a:off x="271361" y="6497561"/>
            <a:ext cx="2296953" cy="138499"/>
            <a:chOff x="270533" y="6498005"/>
            <a:chExt cx="2297278" cy="138519"/>
          </a:xfrm>
        </p:grpSpPr>
        <p:sp>
          <p:nvSpPr>
            <p:cNvPr id="10" name="TextBox 9">
              <a:extLst>
                <a:ext uri="{FF2B5EF4-FFF2-40B4-BE49-F238E27FC236}">
                  <a16:creationId xmlns:a16="http://schemas.microsoft.com/office/drawing/2014/main" id="{0118AEAD-8D7E-4B84-A348-F8C7CCE6AD65}"/>
                </a:ext>
              </a:extLst>
            </p:cNvPr>
            <p:cNvSpPr txBox="1"/>
            <p:nvPr/>
          </p:nvSpPr>
          <p:spPr>
            <a:xfrm>
              <a:off x="556132" y="6498005"/>
              <a:ext cx="2011679" cy="138519"/>
            </a:xfrm>
            <a:prstGeom prst="rect">
              <a:avLst/>
            </a:prstGeom>
            <a:noFill/>
          </p:spPr>
          <p:txBody>
            <a:bodyPr wrap="square" lIns="0" tIns="0" rIns="0" bIns="0" rtlCol="0" anchor="ctr">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227B6D"/>
                  </a:solidFill>
                  <a:effectLst/>
                  <a:uLnTx/>
                  <a:uFillTx/>
                  <a:latin typeface="Segoe UI" panose="020B0502040204020203" pitchFamily="34" charset="0"/>
                  <a:ea typeface="+mn-ea"/>
                  <a:cs typeface="Segoe UI" panose="020B0502040204020203" pitchFamily="34" charset="0"/>
                </a:rPr>
                <a:t>Example – </a:t>
              </a:r>
              <a:r>
                <a:rPr kumimoji="0" lang="en-US" sz="1000" b="0" i="0" u="none" strike="noStrike" kern="0" cap="none" spc="0" normalizeH="0" baseline="0" noProof="0">
                  <a:ln>
                    <a:noFill/>
                  </a:ln>
                  <a:solidFill>
                    <a:srgbClr val="227B6D"/>
                  </a:solidFill>
                  <a:effectLst/>
                  <a:uLnTx/>
                  <a:uFillTx/>
                  <a:latin typeface="Segoe UI Semilight"/>
                  <a:ea typeface="+mn-ea"/>
                  <a:cs typeface="Segoe UI" panose="020B0502040204020203" pitchFamily="34" charset="0"/>
                </a:rPr>
                <a:t>Contoso Connected Car</a:t>
              </a:r>
            </a:p>
          </p:txBody>
        </p:sp>
        <p:pic>
          <p:nvPicPr>
            <p:cNvPr id="11" name="Picture 54">
              <a:extLst>
                <a:ext uri="{FF2B5EF4-FFF2-40B4-BE49-F238E27FC236}">
                  <a16:creationId xmlns:a16="http://schemas.microsoft.com/office/drawing/2014/main" id="{12AA534C-B65E-43BA-9758-593AA2218C5D}"/>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13712027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are some potential partition key choices? </a:t>
            </a:r>
          </a:p>
        </p:txBody>
      </p:sp>
      <p:sp>
        <p:nvSpPr>
          <p:cNvPr id="6" name="Text Placeholder 5"/>
          <p:cNvSpPr>
            <a:spLocks noGrp="1"/>
          </p:cNvSpPr>
          <p:nvPr>
            <p:ph type="body" sz="quarter" idx="10"/>
          </p:nvPr>
        </p:nvSpPr>
        <p:spPr>
          <a:xfrm>
            <a:off x="584200" y="1435497"/>
            <a:ext cx="11018520" cy="4555093"/>
          </a:xfrm>
        </p:spPr>
        <p:txBody>
          <a:bodyPr/>
          <a:lstStyle/>
          <a:p>
            <a:pPr lvl="1"/>
            <a:r>
              <a:rPr lang="en-US" sz="3200"/>
              <a:t>Vehicle Model</a:t>
            </a:r>
          </a:p>
          <a:p>
            <a:pPr lvl="1"/>
            <a:endParaRPr lang="en-US" sz="3200">
              <a:cs typeface="Segoe UI Semilight"/>
            </a:endParaRPr>
          </a:p>
          <a:p>
            <a:pPr lvl="1"/>
            <a:r>
              <a:rPr lang="en-US" sz="3200"/>
              <a:t>Current Time</a:t>
            </a:r>
          </a:p>
          <a:p>
            <a:pPr lvl="1"/>
            <a:endParaRPr lang="en-US" sz="3200">
              <a:cs typeface="Segoe UI Semilight"/>
            </a:endParaRPr>
          </a:p>
          <a:p>
            <a:pPr lvl="1"/>
            <a:r>
              <a:rPr lang="en-US" sz="3200"/>
              <a:t>Device Id</a:t>
            </a:r>
          </a:p>
          <a:p>
            <a:pPr lvl="1"/>
            <a:endParaRPr lang="en-US" sz="3200">
              <a:cs typeface="Segoe UI Semilight"/>
            </a:endParaRPr>
          </a:p>
          <a:p>
            <a:pPr lvl="1"/>
            <a:r>
              <a:rPr lang="en-US" sz="3200">
                <a:cs typeface="Segoe UI Semilight"/>
              </a:rPr>
              <a:t>Composite Key – Device ID + Current Time</a:t>
            </a:r>
          </a:p>
          <a:p>
            <a:endParaRPr lang="en-US"/>
          </a:p>
        </p:txBody>
      </p:sp>
    </p:spTree>
    <p:extLst>
      <p:ext uri="{BB962C8B-B14F-4D97-AF65-F5344CB8AC3E}">
        <p14:creationId xmlns:p14="http://schemas.microsoft.com/office/powerpoint/2010/main" val="346043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09D5-6876-451D-A129-E102B9B43238}"/>
              </a:ext>
            </a:extLst>
          </p:cNvPr>
          <p:cNvSpPr>
            <a:spLocks noGrp="1"/>
          </p:cNvSpPr>
          <p:nvPr>
            <p:ph type="title"/>
          </p:nvPr>
        </p:nvSpPr>
        <p:spPr/>
        <p:txBody>
          <a:bodyPr/>
          <a:lstStyle/>
          <a:p>
            <a:r>
              <a:rPr lang="en-US"/>
              <a:t>Our scenario</a:t>
            </a:r>
          </a:p>
        </p:txBody>
      </p:sp>
      <p:sp>
        <p:nvSpPr>
          <p:cNvPr id="3" name="Text Placeholder 2">
            <a:extLst>
              <a:ext uri="{FF2B5EF4-FFF2-40B4-BE49-F238E27FC236}">
                <a16:creationId xmlns:a16="http://schemas.microsoft.com/office/drawing/2014/main" id="{373BC158-C2DD-4BF3-8211-4183B0051E8A}"/>
              </a:ext>
            </a:extLst>
          </p:cNvPr>
          <p:cNvSpPr>
            <a:spLocks noGrp="1"/>
          </p:cNvSpPr>
          <p:nvPr>
            <p:ph type="body" sz="quarter" idx="10"/>
          </p:nvPr>
        </p:nvSpPr>
        <p:spPr>
          <a:xfrm>
            <a:off x="269240" y="912179"/>
            <a:ext cx="11653523" cy="553998"/>
          </a:xfrm>
        </p:spPr>
        <p:txBody>
          <a:bodyPr/>
          <a:lstStyle/>
          <a:p>
            <a:pPr algn="ctr"/>
            <a:r>
              <a:rPr lang="en-US"/>
              <a:t>IoT – streaming vehicle telemetry</a:t>
            </a:r>
          </a:p>
        </p:txBody>
      </p:sp>
      <p:pic>
        <p:nvPicPr>
          <p:cNvPr id="5" name="Picture 4" descr="A close up of a map&#10;&#10;Description automatically generated">
            <a:extLst>
              <a:ext uri="{FF2B5EF4-FFF2-40B4-BE49-F238E27FC236}">
                <a16:creationId xmlns:a16="http://schemas.microsoft.com/office/drawing/2014/main" id="{C9DB7253-779E-48BD-8E9B-7FC18EE5B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578" y="1466177"/>
            <a:ext cx="8568843" cy="4953715"/>
          </a:xfrm>
          <a:prstGeom prst="rect">
            <a:avLst/>
          </a:prstGeom>
          <a:ln>
            <a:solidFill>
              <a:schemeClr val="accent1"/>
            </a:solidFill>
          </a:ln>
        </p:spPr>
      </p:pic>
      <p:sp>
        <p:nvSpPr>
          <p:cNvPr id="4" name="Rectangle 3">
            <a:extLst>
              <a:ext uri="{FF2B5EF4-FFF2-40B4-BE49-F238E27FC236}">
                <a16:creationId xmlns:a16="http://schemas.microsoft.com/office/drawing/2014/main" id="{7E18A04A-C1FF-4823-8DE2-C2201E16CDAA}"/>
              </a:ext>
            </a:extLst>
          </p:cNvPr>
          <p:cNvSpPr/>
          <p:nvPr/>
        </p:nvSpPr>
        <p:spPr bwMode="auto">
          <a:xfrm>
            <a:off x="4876897" y="1466177"/>
            <a:ext cx="3905230" cy="1749634"/>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0B54C873-C391-452E-9B6B-106405684AE0}"/>
              </a:ext>
            </a:extLst>
          </p:cNvPr>
          <p:cNvSpPr/>
          <p:nvPr/>
        </p:nvSpPr>
        <p:spPr bwMode="auto">
          <a:xfrm>
            <a:off x="3036110" y="4335694"/>
            <a:ext cx="2635225" cy="1878458"/>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A519B48A-796D-4F91-B5F7-9FE271AF5AC7}"/>
              </a:ext>
            </a:extLst>
          </p:cNvPr>
          <p:cNvSpPr/>
          <p:nvPr/>
        </p:nvSpPr>
        <p:spPr bwMode="auto">
          <a:xfrm>
            <a:off x="8969728" y="4867696"/>
            <a:ext cx="1294155" cy="1346456"/>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60152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70066" y="1925901"/>
            <a:ext cx="4571352" cy="2114411"/>
          </a:xfrm>
        </p:spPr>
        <p:txBody>
          <a:bodyPr vert="horz" wrap="square" lIns="91427" tIns="45713" rIns="91427" bIns="45713" rtlCol="0" anchor="t">
            <a:spAutoFit/>
          </a:bodyPr>
          <a:lstStyle/>
          <a:p>
            <a:pPr algn="ctr"/>
            <a:r>
              <a:rPr lang="en-US" sz="1600"/>
              <a:t>VEHICLE MODEL </a:t>
            </a:r>
            <a:r>
              <a:rPr lang="en-US" sz="1600">
                <a:solidFill>
                  <a:srgbClr val="0078D7"/>
                </a:solidFill>
                <a:latin typeface="Segoe UI Semibold"/>
                <a:cs typeface="Segoe UI Semibold"/>
              </a:rPr>
              <a:t>(e.</a:t>
            </a:r>
            <a:r>
              <a:rPr lang="en-US" sz="1600"/>
              <a:t>g. Model A)</a:t>
            </a:r>
            <a:endParaRPr lang="en-US"/>
          </a:p>
          <a:p>
            <a:pPr algn="ctr"/>
            <a:endParaRPr lang="en-US" sz="1500">
              <a:solidFill>
                <a:srgbClr val="0078D7"/>
              </a:solidFill>
              <a:latin typeface="Segoe UI Semibold"/>
            </a:endParaRPr>
          </a:p>
          <a:p>
            <a:pPr algn="ctr"/>
            <a:r>
              <a:rPr lang="en-US" sz="1500" b="0">
                <a:solidFill>
                  <a:schemeClr val="tx1"/>
                </a:solidFill>
                <a:latin typeface="+mn-lt"/>
                <a:cs typeface="Segoe UI Semilight"/>
              </a:rPr>
              <a:t>Most auto manufactures only have a couple dozen models. This will create a fixed number of logical partition</a:t>
            </a:r>
            <a:r>
              <a:rPr lang="en-US" sz="1500" b="0">
                <a:solidFill>
                  <a:schemeClr val="tx1"/>
                </a:solidFill>
                <a:latin typeface="Segoe UI Semilight"/>
                <a:cs typeface="Segoe UI Semilight"/>
              </a:rPr>
              <a:t> key values; and is potentially the least granular option.</a:t>
            </a:r>
          </a:p>
          <a:p>
            <a:pPr algn="ctr"/>
            <a:r>
              <a:rPr lang="en-US" sz="1500" b="0">
                <a:solidFill>
                  <a:schemeClr val="tx1"/>
                </a:solidFill>
                <a:latin typeface="Segoe UI Semilight"/>
                <a:cs typeface="Segoe UI Semilight"/>
              </a:rPr>
              <a:t>Depending how uniform sales are across various models – this introduces possibilities for hot partition keys on both storage and throughput.</a:t>
            </a:r>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45990" y="1925899"/>
            <a:ext cx="4571352" cy="2092703"/>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0078D7"/>
                </a:solidFill>
                <a:effectLst/>
                <a:uLnTx/>
                <a:uFillTx/>
                <a:latin typeface="Segoe UI Semibold" charset="0"/>
                <a:cs typeface="Segoe UI Semibold" charset="0"/>
              </a:rPr>
              <a:t>CURRENT MONTH (e.g. 2018-04)</a:t>
            </a:r>
            <a:endParaRPr kumimoji="0" lang="en-US" sz="1400" b="1" i="0" u="none" strike="noStrike" kern="1200" cap="none" spc="0" normalizeH="0" baseline="0" noProof="0">
              <a:ln>
                <a:noFill/>
              </a:ln>
              <a:solidFill>
                <a:srgbClr val="0078D7"/>
              </a:solidFill>
              <a:effectLst/>
              <a:uLnTx/>
              <a:uFillTx/>
              <a:latin typeface="Segoe UI Semibold" charset="0"/>
              <a:cs typeface="Segoe UI Semibold" charset="0"/>
            </a:endParaRP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500" b="1" i="0" u="none" strike="noStrike" kern="1200" cap="none" spc="0" normalizeH="0" baseline="0" noProof="0">
              <a:ln>
                <a:noFill/>
              </a:ln>
              <a:solidFill>
                <a:srgbClr val="0078D7"/>
              </a:solidFill>
              <a:effectLst/>
              <a:uLnTx/>
              <a:uFillTx/>
              <a:latin typeface="Segoe UI Semibold"/>
              <a:cs typeface="Segoe UI Semibold" charset="0"/>
            </a:endParaRP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0" i="0" u="none" strike="noStrike" kern="1200" cap="none" spc="0" normalizeH="0" baseline="0" noProof="0">
                <a:ln>
                  <a:noFill/>
                </a:ln>
                <a:solidFill>
                  <a:srgbClr val="505050"/>
                </a:solidFill>
                <a:effectLst/>
                <a:uLnTx/>
                <a:uFillTx/>
                <a:latin typeface="Segoe UI Semilight"/>
                <a:cs typeface="Segoe UI Semilight"/>
              </a:rPr>
              <a:t>Auto manufacturers have transactions occurring throughout the year. This will create a more balanced distribution of storage across partition key values.</a:t>
            </a: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0" i="0" u="none" strike="noStrike" kern="1200" cap="none" spc="0" normalizeH="0" baseline="0" noProof="0">
                <a:ln>
                  <a:noFill/>
                </a:ln>
                <a:solidFill>
                  <a:srgbClr val="505050"/>
                </a:solidFill>
                <a:effectLst/>
                <a:uLnTx/>
                <a:uFillTx/>
                <a:latin typeface="Segoe UI Semilight"/>
                <a:cs typeface="Segoe UI Semilight"/>
              </a:rPr>
              <a:t>However, most business transactions occur on recent data creating the possibility of a hot partition key for the current month on throughput.</a:t>
            </a:r>
          </a:p>
        </p:txBody>
      </p:sp>
      <p:pic>
        <p:nvPicPr>
          <p:cNvPr id="59" name="Picture 60">
            <a:extLst>
              <a:ext uri="{FF2B5EF4-FFF2-40B4-BE49-F238E27FC236}">
                <a16:creationId xmlns:a16="http://schemas.microsoft.com/office/drawing/2014/main" id="{370A569A-9851-44CD-932A-52ABC1C84087}"/>
              </a:ext>
            </a:extLst>
          </p:cNvPr>
          <p:cNvPicPr>
            <a:picLocks noChangeAspect="1"/>
          </p:cNvPicPr>
          <p:nvPr/>
        </p:nvPicPr>
        <p:blipFill>
          <a:blip r:embed="rId3"/>
          <a:stretch>
            <a:fillRect/>
          </a:stretch>
        </p:blipFill>
        <p:spPr>
          <a:xfrm>
            <a:off x="5376967" y="2900440"/>
            <a:ext cx="1438071" cy="1057125"/>
          </a:xfrm>
          <a:prstGeom prst="rect">
            <a:avLst/>
          </a:prstGeom>
        </p:spPr>
      </p:pic>
      <p:grpSp>
        <p:nvGrpSpPr>
          <p:cNvPr id="9" name="Group 8">
            <a:extLst>
              <a:ext uri="{FF2B5EF4-FFF2-40B4-BE49-F238E27FC236}">
                <a16:creationId xmlns:a16="http://schemas.microsoft.com/office/drawing/2014/main" id="{F7547EDC-70BB-4808-B07B-9668A03C5A2F}"/>
              </a:ext>
            </a:extLst>
          </p:cNvPr>
          <p:cNvGrpSpPr/>
          <p:nvPr/>
        </p:nvGrpSpPr>
        <p:grpSpPr>
          <a:xfrm>
            <a:off x="320300" y="4660694"/>
            <a:ext cx="4470888" cy="1324981"/>
            <a:chOff x="269239" y="4673773"/>
            <a:chExt cx="4471523" cy="1325169"/>
          </a:xfrm>
        </p:grpSpPr>
        <p:grpSp>
          <p:nvGrpSpPr>
            <p:cNvPr id="77" name="Group 76">
              <a:extLst>
                <a:ext uri="{FF2B5EF4-FFF2-40B4-BE49-F238E27FC236}">
                  <a16:creationId xmlns:a16="http://schemas.microsoft.com/office/drawing/2014/main" id="{B3ED5EA3-F52B-4C55-A8B2-2332430607C2}"/>
                </a:ext>
              </a:extLst>
            </p:cNvPr>
            <p:cNvGrpSpPr/>
            <p:nvPr/>
          </p:nvGrpSpPr>
          <p:grpSpPr>
            <a:xfrm>
              <a:off x="330985" y="5087022"/>
              <a:ext cx="1933907" cy="911920"/>
              <a:chOff x="8367892" y="4738093"/>
              <a:chExt cx="2326999" cy="1097280"/>
            </a:xfrm>
          </p:grpSpPr>
          <p:grpSp>
            <p:nvGrpSpPr>
              <p:cNvPr id="78" name="Group 77">
                <a:extLst>
                  <a:ext uri="{FF2B5EF4-FFF2-40B4-BE49-F238E27FC236}">
                    <a16:creationId xmlns:a16="http://schemas.microsoft.com/office/drawing/2014/main" id="{3A2E002C-F312-4036-B1A8-6EF29F4EA8D5}"/>
                  </a:ext>
                </a:extLst>
              </p:cNvPr>
              <p:cNvGrpSpPr/>
              <p:nvPr/>
            </p:nvGrpSpPr>
            <p:grpSpPr>
              <a:xfrm>
                <a:off x="8367892" y="4812050"/>
                <a:ext cx="914400" cy="949374"/>
                <a:chOff x="7890518" y="4812050"/>
                <a:chExt cx="914400" cy="949374"/>
              </a:xfrm>
            </p:grpSpPr>
            <p:sp>
              <p:nvSpPr>
                <p:cNvPr id="85" name="TextBox 84">
                  <a:extLst>
                    <a:ext uri="{FF2B5EF4-FFF2-40B4-BE49-F238E27FC236}">
                      <a16:creationId xmlns:a16="http://schemas.microsoft.com/office/drawing/2014/main" id="{6E037FC5-4B6B-4DE3-828E-CEA980CA01AF}"/>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rPr>
                    <a:t>Rodel</a:t>
                  </a:r>
                  <a:endPar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86" name="TextBox 85">
                  <a:extLst>
                    <a:ext uri="{FF2B5EF4-FFF2-40B4-BE49-F238E27FC236}">
                      <a16:creationId xmlns:a16="http://schemas.microsoft.com/office/drawing/2014/main" id="{97CE4F15-E815-4504-A4FB-84C076027704}"/>
                    </a:ext>
                  </a:extLst>
                </p:cNvPr>
                <p:cNvSpPr txBox="1"/>
                <p:nvPr/>
              </p:nvSpPr>
              <p:spPr>
                <a:xfrm>
                  <a:off x="7890518" y="507011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Prisma</a:t>
                  </a:r>
                </a:p>
              </p:txBody>
            </p:sp>
            <p:sp>
              <p:nvSpPr>
                <p:cNvPr id="87" name="TextBox 86">
                  <a:extLst>
                    <a:ext uri="{FF2B5EF4-FFF2-40B4-BE49-F238E27FC236}">
                      <a16:creationId xmlns:a16="http://schemas.microsoft.com/office/drawing/2014/main" id="{C5C82C28-1E2D-4912-8E0F-C5917103B74F}"/>
                    </a:ext>
                  </a:extLst>
                </p:cNvPr>
                <p:cNvSpPr txBox="1"/>
                <p:nvPr/>
              </p:nvSpPr>
              <p:spPr>
                <a:xfrm>
                  <a:off x="7890518" y="532818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rPr>
                    <a:t>Turlic</a:t>
                  </a:r>
                  <a:endPar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88" name="TextBox 87">
                  <a:extLst>
                    <a:ext uri="{FF2B5EF4-FFF2-40B4-BE49-F238E27FC236}">
                      <a16:creationId xmlns:a16="http://schemas.microsoft.com/office/drawing/2014/main" id="{85D12017-4361-42C0-AB99-A72EDD66F326}"/>
                    </a:ext>
                  </a:extLst>
                </p:cNvPr>
                <p:cNvSpPr txBox="1"/>
                <p:nvPr/>
              </p:nvSpPr>
              <p:spPr>
                <a:xfrm>
                  <a:off x="7890518" y="5586261"/>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Coash</a:t>
                  </a:r>
                </a:p>
              </p:txBody>
            </p:sp>
          </p:grpSp>
          <p:cxnSp>
            <p:nvCxnSpPr>
              <p:cNvPr id="79" name="Straight Connector 78">
                <a:extLst>
                  <a:ext uri="{FF2B5EF4-FFF2-40B4-BE49-F238E27FC236}">
                    <a16:creationId xmlns:a16="http://schemas.microsoft.com/office/drawing/2014/main" id="{6D80EF3A-B6BF-4044-B156-6CED59446FA7}"/>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5E0D25C-EA59-4B7F-97BA-6BAD1BC4ADB9}"/>
                  </a:ext>
                </a:extLst>
              </p:cNvPr>
              <p:cNvGrpSpPr/>
              <p:nvPr/>
            </p:nvGrpSpPr>
            <p:grpSpPr>
              <a:xfrm>
                <a:off x="9643331" y="4821235"/>
                <a:ext cx="1051560" cy="930997"/>
                <a:chOff x="9643331" y="4821235"/>
                <a:chExt cx="1051560" cy="930997"/>
              </a:xfrm>
            </p:grpSpPr>
            <p:sp>
              <p:nvSpPr>
                <p:cNvPr id="81" name="Rectangle 80">
                  <a:extLst>
                    <a:ext uri="{FF2B5EF4-FFF2-40B4-BE49-F238E27FC236}">
                      <a16:creationId xmlns:a16="http://schemas.microsoft.com/office/drawing/2014/main" id="{52ADC728-A7C6-4B09-A754-D6EEDBF9C7B9}"/>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0BB1A34B-B46F-4744-8A19-6D3765E7D86C}"/>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8DC99A42-2152-485D-9CB1-2B5EB6C4B427}"/>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3348E875-6B77-48FD-B04F-9D06A6970760}"/>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5" name="Text Placeholder 4">
              <a:extLst>
                <a:ext uri="{FF2B5EF4-FFF2-40B4-BE49-F238E27FC236}">
                  <a16:creationId xmlns:a16="http://schemas.microsoft.com/office/drawing/2014/main" id="{9703ECA1-06EC-4286-BA9F-94DD92349FA1}"/>
                </a:ext>
              </a:extLst>
            </p:cNvPr>
            <p:cNvSpPr txBox="1">
              <a:spLocks/>
            </p:cNvSpPr>
            <p:nvPr/>
          </p:nvSpPr>
          <p:spPr>
            <a:xfrm>
              <a:off x="269239"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Storage</a:t>
              </a:r>
              <a:r>
                <a:rPr kumimoji="0" lang="en-US" sz="1200" b="1" i="0" u="none" strike="noStrike" kern="1200" cap="none" spc="0" normalizeH="0" baseline="0" noProof="0">
                  <a:ln>
                    <a:noFill/>
                  </a:ln>
                  <a:solidFill>
                    <a:srgbClr val="0078D7"/>
                  </a:solidFill>
                  <a:effectLst/>
                  <a:uLnTx/>
                  <a:uFillTx/>
                  <a:latin typeface="Segoe UI Semibold"/>
                  <a:cs typeface="Segoe UI Semibold"/>
                </a:rPr>
                <a: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sp>
          <p:nvSpPr>
            <p:cNvPr id="32" name="Text Placeholder 4">
              <a:extLst>
                <a:ext uri="{FF2B5EF4-FFF2-40B4-BE49-F238E27FC236}">
                  <a16:creationId xmlns:a16="http://schemas.microsoft.com/office/drawing/2014/main" id="{98F6027F-0EA8-45CB-A4AC-FFB97C2E3879}"/>
                </a:ext>
              </a:extLst>
            </p:cNvPr>
            <p:cNvSpPr txBox="1">
              <a:spLocks/>
            </p:cNvSpPr>
            <p:nvPr/>
          </p:nvSpPr>
          <p:spPr>
            <a:xfrm>
              <a:off x="2683362"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Throughput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grpSp>
          <p:nvGrpSpPr>
            <p:cNvPr id="72" name="Group 71">
              <a:extLst>
                <a:ext uri="{FF2B5EF4-FFF2-40B4-BE49-F238E27FC236}">
                  <a16:creationId xmlns:a16="http://schemas.microsoft.com/office/drawing/2014/main" id="{D689E683-C910-412F-A78C-B371CC3CE200}"/>
                </a:ext>
              </a:extLst>
            </p:cNvPr>
            <p:cNvGrpSpPr/>
            <p:nvPr/>
          </p:nvGrpSpPr>
          <p:grpSpPr>
            <a:xfrm>
              <a:off x="2745109" y="5087022"/>
              <a:ext cx="1933907" cy="911920"/>
              <a:chOff x="8367892" y="4738093"/>
              <a:chExt cx="2326999" cy="1097280"/>
            </a:xfrm>
          </p:grpSpPr>
          <p:grpSp>
            <p:nvGrpSpPr>
              <p:cNvPr id="76" name="Group 75">
                <a:extLst>
                  <a:ext uri="{FF2B5EF4-FFF2-40B4-BE49-F238E27FC236}">
                    <a16:creationId xmlns:a16="http://schemas.microsoft.com/office/drawing/2014/main" id="{346EA0D6-7647-48F8-A7EC-A8FF17037957}"/>
                  </a:ext>
                </a:extLst>
              </p:cNvPr>
              <p:cNvGrpSpPr/>
              <p:nvPr/>
            </p:nvGrpSpPr>
            <p:grpSpPr>
              <a:xfrm>
                <a:off x="8367892" y="4812050"/>
                <a:ext cx="914400" cy="949374"/>
                <a:chOff x="7890518" y="4812050"/>
                <a:chExt cx="914400" cy="949374"/>
              </a:xfrm>
            </p:grpSpPr>
            <p:sp>
              <p:nvSpPr>
                <p:cNvPr id="95" name="TextBox 94">
                  <a:extLst>
                    <a:ext uri="{FF2B5EF4-FFF2-40B4-BE49-F238E27FC236}">
                      <a16:creationId xmlns:a16="http://schemas.microsoft.com/office/drawing/2014/main" id="{FB5B6AC8-DF8D-4A3B-A770-D61CA8CD071F}"/>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rPr>
                    <a:t>Rodel</a:t>
                  </a:r>
                  <a:endPar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96" name="TextBox 95">
                  <a:extLst>
                    <a:ext uri="{FF2B5EF4-FFF2-40B4-BE49-F238E27FC236}">
                      <a16:creationId xmlns:a16="http://schemas.microsoft.com/office/drawing/2014/main" id="{28C71E25-CB24-469C-8B9C-EB80C73CB96D}"/>
                    </a:ext>
                  </a:extLst>
                </p:cNvPr>
                <p:cNvSpPr txBox="1"/>
                <p:nvPr/>
              </p:nvSpPr>
              <p:spPr>
                <a:xfrm>
                  <a:off x="7890518" y="507011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Prisma</a:t>
                  </a:r>
                </a:p>
              </p:txBody>
            </p:sp>
            <p:sp>
              <p:nvSpPr>
                <p:cNvPr id="97" name="TextBox 96">
                  <a:extLst>
                    <a:ext uri="{FF2B5EF4-FFF2-40B4-BE49-F238E27FC236}">
                      <a16:creationId xmlns:a16="http://schemas.microsoft.com/office/drawing/2014/main" id="{EF2E00DD-BA62-43F8-B515-13B4584169E5}"/>
                    </a:ext>
                  </a:extLst>
                </p:cNvPr>
                <p:cNvSpPr txBox="1"/>
                <p:nvPr/>
              </p:nvSpPr>
              <p:spPr>
                <a:xfrm>
                  <a:off x="7890518" y="532818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rPr>
                    <a:t>Turlic</a:t>
                  </a:r>
                  <a:endPar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98" name="TextBox 97">
                  <a:extLst>
                    <a:ext uri="{FF2B5EF4-FFF2-40B4-BE49-F238E27FC236}">
                      <a16:creationId xmlns:a16="http://schemas.microsoft.com/office/drawing/2014/main" id="{01DB8D28-7499-41B2-8164-22C6B6EB332D}"/>
                    </a:ext>
                  </a:extLst>
                </p:cNvPr>
                <p:cNvSpPr txBox="1"/>
                <p:nvPr/>
              </p:nvSpPr>
              <p:spPr>
                <a:xfrm>
                  <a:off x="7890518" y="5586261"/>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Coash</a:t>
                  </a:r>
                </a:p>
              </p:txBody>
            </p:sp>
          </p:grpSp>
          <p:cxnSp>
            <p:nvCxnSpPr>
              <p:cNvPr id="89" name="Straight Connector 88">
                <a:extLst>
                  <a:ext uri="{FF2B5EF4-FFF2-40B4-BE49-F238E27FC236}">
                    <a16:creationId xmlns:a16="http://schemas.microsoft.com/office/drawing/2014/main" id="{C7AE9985-9120-4B7B-BF50-AEC1DAEBA2E1}"/>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CA98A08-EBE6-42A2-8C27-27E9C2F1DEBB}"/>
                  </a:ext>
                </a:extLst>
              </p:cNvPr>
              <p:cNvGrpSpPr/>
              <p:nvPr/>
            </p:nvGrpSpPr>
            <p:grpSpPr>
              <a:xfrm>
                <a:off x="9643331" y="4821235"/>
                <a:ext cx="1051560" cy="930997"/>
                <a:chOff x="9643331" y="4821235"/>
                <a:chExt cx="1051560" cy="930997"/>
              </a:xfrm>
            </p:grpSpPr>
            <p:sp>
              <p:nvSpPr>
                <p:cNvPr id="91" name="Rectangle 90">
                  <a:extLst>
                    <a:ext uri="{FF2B5EF4-FFF2-40B4-BE49-F238E27FC236}">
                      <a16:creationId xmlns:a16="http://schemas.microsoft.com/office/drawing/2014/main" id="{E8868CC2-9CB3-4026-9BA4-DB587A529F75}"/>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1BF1439-81B4-4098-B6C3-BD26CEDA69A7}"/>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BD9BD529-97FF-408D-8ECA-9D3EA74DE315}"/>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676877FB-FA43-4EFC-B9E4-B3ADA1844A3F}"/>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99" name="Group 98">
            <a:extLst>
              <a:ext uri="{FF2B5EF4-FFF2-40B4-BE49-F238E27FC236}">
                <a16:creationId xmlns:a16="http://schemas.microsoft.com/office/drawing/2014/main" id="{3F7F4490-17A4-49D4-BD0E-7821F454C724}"/>
              </a:ext>
            </a:extLst>
          </p:cNvPr>
          <p:cNvGrpSpPr/>
          <p:nvPr/>
        </p:nvGrpSpPr>
        <p:grpSpPr>
          <a:xfrm>
            <a:off x="7396222" y="4660694"/>
            <a:ext cx="4470888" cy="1324981"/>
            <a:chOff x="269239" y="4673773"/>
            <a:chExt cx="4471523" cy="1325169"/>
          </a:xfrm>
        </p:grpSpPr>
        <p:grpSp>
          <p:nvGrpSpPr>
            <p:cNvPr id="100" name="Group 99">
              <a:extLst>
                <a:ext uri="{FF2B5EF4-FFF2-40B4-BE49-F238E27FC236}">
                  <a16:creationId xmlns:a16="http://schemas.microsoft.com/office/drawing/2014/main" id="{0F01F205-F33F-47F6-A218-DEA676CD6DC7}"/>
                </a:ext>
              </a:extLst>
            </p:cNvPr>
            <p:cNvGrpSpPr/>
            <p:nvPr/>
          </p:nvGrpSpPr>
          <p:grpSpPr>
            <a:xfrm>
              <a:off x="330984" y="5087022"/>
              <a:ext cx="1791503" cy="911920"/>
              <a:chOff x="8367892" y="4738093"/>
              <a:chExt cx="2155650" cy="1097280"/>
            </a:xfrm>
          </p:grpSpPr>
          <p:grpSp>
            <p:nvGrpSpPr>
              <p:cNvPr id="115" name="Group 114">
                <a:extLst>
                  <a:ext uri="{FF2B5EF4-FFF2-40B4-BE49-F238E27FC236}">
                    <a16:creationId xmlns:a16="http://schemas.microsoft.com/office/drawing/2014/main" id="{8314119D-8C9C-4F4C-A322-B947862ABF83}"/>
                  </a:ext>
                </a:extLst>
              </p:cNvPr>
              <p:cNvGrpSpPr/>
              <p:nvPr/>
            </p:nvGrpSpPr>
            <p:grpSpPr>
              <a:xfrm>
                <a:off x="8367892" y="4812050"/>
                <a:ext cx="914400" cy="949374"/>
                <a:chOff x="7890518" y="4812050"/>
                <a:chExt cx="914400" cy="949374"/>
              </a:xfrm>
            </p:grpSpPr>
            <p:sp>
              <p:nvSpPr>
                <p:cNvPr id="122" name="TextBox 121">
                  <a:extLst>
                    <a:ext uri="{FF2B5EF4-FFF2-40B4-BE49-F238E27FC236}">
                      <a16:creationId xmlns:a16="http://schemas.microsoft.com/office/drawing/2014/main" id="{11FC5E71-7C79-499D-AB50-CEF488FB18E6}"/>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2018-03</a:t>
                  </a:r>
                </a:p>
              </p:txBody>
            </p:sp>
            <p:sp>
              <p:nvSpPr>
                <p:cNvPr id="123" name="TextBox 122">
                  <a:extLst>
                    <a:ext uri="{FF2B5EF4-FFF2-40B4-BE49-F238E27FC236}">
                      <a16:creationId xmlns:a16="http://schemas.microsoft.com/office/drawing/2014/main" id="{D29F6AD6-229A-40D7-884C-05FAD869D92C}"/>
                    </a:ext>
                  </a:extLst>
                </p:cNvPr>
                <p:cNvSpPr txBox="1"/>
                <p:nvPr/>
              </p:nvSpPr>
              <p:spPr>
                <a:xfrm>
                  <a:off x="7890518" y="507011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2018-04</a:t>
                  </a:r>
                </a:p>
              </p:txBody>
            </p:sp>
            <p:sp>
              <p:nvSpPr>
                <p:cNvPr id="124" name="TextBox 123">
                  <a:extLst>
                    <a:ext uri="{FF2B5EF4-FFF2-40B4-BE49-F238E27FC236}">
                      <a16:creationId xmlns:a16="http://schemas.microsoft.com/office/drawing/2014/main" id="{0E7F3632-12D2-4001-A0AF-A710D79A23ED}"/>
                    </a:ext>
                  </a:extLst>
                </p:cNvPr>
                <p:cNvSpPr txBox="1"/>
                <p:nvPr/>
              </p:nvSpPr>
              <p:spPr>
                <a:xfrm>
                  <a:off x="7890518" y="532818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2018-05</a:t>
                  </a:r>
                </a:p>
              </p:txBody>
            </p:sp>
            <p:sp>
              <p:nvSpPr>
                <p:cNvPr id="125" name="TextBox 124">
                  <a:extLst>
                    <a:ext uri="{FF2B5EF4-FFF2-40B4-BE49-F238E27FC236}">
                      <a16:creationId xmlns:a16="http://schemas.microsoft.com/office/drawing/2014/main" id="{3CF06BFA-3351-47D6-892D-4B78C63EF4F4}"/>
                    </a:ext>
                  </a:extLst>
                </p:cNvPr>
                <p:cNvSpPr txBox="1"/>
                <p:nvPr/>
              </p:nvSpPr>
              <p:spPr>
                <a:xfrm>
                  <a:off x="7890518" y="5586261"/>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2018-06</a:t>
                  </a:r>
                </a:p>
              </p:txBody>
            </p:sp>
          </p:grpSp>
          <p:cxnSp>
            <p:nvCxnSpPr>
              <p:cNvPr id="116" name="Straight Connector 115">
                <a:extLst>
                  <a:ext uri="{FF2B5EF4-FFF2-40B4-BE49-F238E27FC236}">
                    <a16:creationId xmlns:a16="http://schemas.microsoft.com/office/drawing/2014/main" id="{3A6FE9BD-6B75-4B8F-A9F4-5C7D3E31483F}"/>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50C333B-14F1-4981-9814-FACF889B51B9}"/>
                  </a:ext>
                </a:extLst>
              </p:cNvPr>
              <p:cNvGrpSpPr/>
              <p:nvPr/>
            </p:nvGrpSpPr>
            <p:grpSpPr>
              <a:xfrm>
                <a:off x="9643331" y="4821235"/>
                <a:ext cx="880211" cy="930997"/>
                <a:chOff x="9643331" y="4821235"/>
                <a:chExt cx="880211" cy="930997"/>
              </a:xfrm>
            </p:grpSpPr>
            <p:sp>
              <p:nvSpPr>
                <p:cNvPr id="118" name="Rectangle 117">
                  <a:extLst>
                    <a:ext uri="{FF2B5EF4-FFF2-40B4-BE49-F238E27FC236}">
                      <a16:creationId xmlns:a16="http://schemas.microsoft.com/office/drawing/2014/main" id="{E73B4701-747D-4E4F-8FBD-5FAF3D684987}"/>
                    </a:ext>
                  </a:extLst>
                </p:cNvPr>
                <p:cNvSpPr/>
                <p:nvPr/>
              </p:nvSpPr>
              <p:spPr bwMode="auto">
                <a:xfrm>
                  <a:off x="9643331" y="4821235"/>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1E5BEB9B-E13C-453E-BD18-0280DDBD6CB4}"/>
                    </a:ext>
                  </a:extLst>
                </p:cNvPr>
                <p:cNvSpPr/>
                <p:nvPr/>
              </p:nvSpPr>
              <p:spPr bwMode="auto">
                <a:xfrm>
                  <a:off x="9643331" y="5070606"/>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7F58F87-115C-4B8C-8CC7-6B85C6FE4248}"/>
                    </a:ext>
                  </a:extLst>
                </p:cNvPr>
                <p:cNvSpPr/>
                <p:nvPr/>
              </p:nvSpPr>
              <p:spPr bwMode="auto">
                <a:xfrm>
                  <a:off x="9643331" y="5319979"/>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0DB89ADE-F678-44F7-B27C-A665031CBC42}"/>
                    </a:ext>
                  </a:extLst>
                </p:cNvPr>
                <p:cNvSpPr/>
                <p:nvPr/>
              </p:nvSpPr>
              <p:spPr bwMode="auto">
                <a:xfrm>
                  <a:off x="9643331" y="5569352"/>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01" name="Text Placeholder 4">
              <a:extLst>
                <a:ext uri="{FF2B5EF4-FFF2-40B4-BE49-F238E27FC236}">
                  <a16:creationId xmlns:a16="http://schemas.microsoft.com/office/drawing/2014/main" id="{5AFFCFCC-A7AE-4543-8D99-4239793FB0B7}"/>
                </a:ext>
              </a:extLst>
            </p:cNvPr>
            <p:cNvSpPr txBox="1">
              <a:spLocks/>
            </p:cNvSpPr>
            <p:nvPr/>
          </p:nvSpPr>
          <p:spPr>
            <a:xfrm>
              <a:off x="269239"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Storage</a:t>
              </a:r>
              <a:r>
                <a:rPr kumimoji="0" lang="en-US" sz="1200" b="1" i="0" u="none" strike="noStrike" kern="1200" cap="none" spc="0" normalizeH="0" baseline="0" noProof="0">
                  <a:ln>
                    <a:noFill/>
                  </a:ln>
                  <a:solidFill>
                    <a:srgbClr val="0078D7"/>
                  </a:solidFill>
                  <a:effectLst/>
                  <a:uLnTx/>
                  <a:uFillTx/>
                  <a:latin typeface="Segoe UI Semibold"/>
                  <a:cs typeface="Segoe UI Semibold"/>
                </a:rPr>
                <a: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sp>
          <p:nvSpPr>
            <p:cNvPr id="102" name="Text Placeholder 4">
              <a:extLst>
                <a:ext uri="{FF2B5EF4-FFF2-40B4-BE49-F238E27FC236}">
                  <a16:creationId xmlns:a16="http://schemas.microsoft.com/office/drawing/2014/main" id="{0589E302-2475-43D6-B064-CC8EE8B63F2F}"/>
                </a:ext>
              </a:extLst>
            </p:cNvPr>
            <p:cNvSpPr txBox="1">
              <a:spLocks/>
            </p:cNvSpPr>
            <p:nvPr/>
          </p:nvSpPr>
          <p:spPr>
            <a:xfrm>
              <a:off x="2683362"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Throughput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grpSp>
          <p:nvGrpSpPr>
            <p:cNvPr id="103" name="Group 102">
              <a:extLst>
                <a:ext uri="{FF2B5EF4-FFF2-40B4-BE49-F238E27FC236}">
                  <a16:creationId xmlns:a16="http://schemas.microsoft.com/office/drawing/2014/main" id="{393402FB-1A2F-449E-925E-85F9BE4A40E2}"/>
                </a:ext>
              </a:extLst>
            </p:cNvPr>
            <p:cNvGrpSpPr/>
            <p:nvPr/>
          </p:nvGrpSpPr>
          <p:grpSpPr>
            <a:xfrm>
              <a:off x="2745108" y="5087022"/>
              <a:ext cx="1791503" cy="911920"/>
              <a:chOff x="8367892" y="4738093"/>
              <a:chExt cx="2155650" cy="1097280"/>
            </a:xfrm>
          </p:grpSpPr>
          <p:grpSp>
            <p:nvGrpSpPr>
              <p:cNvPr id="104" name="Group 103">
                <a:extLst>
                  <a:ext uri="{FF2B5EF4-FFF2-40B4-BE49-F238E27FC236}">
                    <a16:creationId xmlns:a16="http://schemas.microsoft.com/office/drawing/2014/main" id="{8A8BB63A-D741-45E3-971C-6092C92E8C57}"/>
                  </a:ext>
                </a:extLst>
              </p:cNvPr>
              <p:cNvGrpSpPr/>
              <p:nvPr/>
            </p:nvGrpSpPr>
            <p:grpSpPr>
              <a:xfrm>
                <a:off x="8367892" y="4812050"/>
                <a:ext cx="914400" cy="949374"/>
                <a:chOff x="7890518" y="4812050"/>
                <a:chExt cx="914400" cy="949374"/>
              </a:xfrm>
            </p:grpSpPr>
            <p:sp>
              <p:nvSpPr>
                <p:cNvPr id="111" name="TextBox 110">
                  <a:extLst>
                    <a:ext uri="{FF2B5EF4-FFF2-40B4-BE49-F238E27FC236}">
                      <a16:creationId xmlns:a16="http://schemas.microsoft.com/office/drawing/2014/main" id="{3668FC9D-8E3D-494C-BECE-9FD6011B784A}"/>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2018-03</a:t>
                  </a:r>
                </a:p>
              </p:txBody>
            </p:sp>
            <p:sp>
              <p:nvSpPr>
                <p:cNvPr id="112" name="TextBox 111">
                  <a:extLst>
                    <a:ext uri="{FF2B5EF4-FFF2-40B4-BE49-F238E27FC236}">
                      <a16:creationId xmlns:a16="http://schemas.microsoft.com/office/drawing/2014/main" id="{86B2F2AD-B5D7-4EED-B9BF-10AF92E306E1}"/>
                    </a:ext>
                  </a:extLst>
                </p:cNvPr>
                <p:cNvSpPr txBox="1"/>
                <p:nvPr/>
              </p:nvSpPr>
              <p:spPr>
                <a:xfrm>
                  <a:off x="7890518" y="507011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2018-04</a:t>
                  </a:r>
                </a:p>
              </p:txBody>
            </p:sp>
            <p:sp>
              <p:nvSpPr>
                <p:cNvPr id="113" name="TextBox 112">
                  <a:extLst>
                    <a:ext uri="{FF2B5EF4-FFF2-40B4-BE49-F238E27FC236}">
                      <a16:creationId xmlns:a16="http://schemas.microsoft.com/office/drawing/2014/main" id="{CD9BD86A-9B9C-4983-910B-1568822CD00D}"/>
                    </a:ext>
                  </a:extLst>
                </p:cNvPr>
                <p:cNvSpPr txBox="1"/>
                <p:nvPr/>
              </p:nvSpPr>
              <p:spPr>
                <a:xfrm>
                  <a:off x="7890518" y="532818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2018-05</a:t>
                  </a:r>
                </a:p>
              </p:txBody>
            </p:sp>
            <p:sp>
              <p:nvSpPr>
                <p:cNvPr id="114" name="TextBox 113">
                  <a:extLst>
                    <a:ext uri="{FF2B5EF4-FFF2-40B4-BE49-F238E27FC236}">
                      <a16:creationId xmlns:a16="http://schemas.microsoft.com/office/drawing/2014/main" id="{56A07EAE-6424-434B-99B2-47FAFD1F1E64}"/>
                    </a:ext>
                  </a:extLst>
                </p:cNvPr>
                <p:cNvSpPr txBox="1"/>
                <p:nvPr/>
              </p:nvSpPr>
              <p:spPr>
                <a:xfrm>
                  <a:off x="7890518" y="5586261"/>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2018-06</a:t>
                  </a:r>
                </a:p>
              </p:txBody>
            </p:sp>
          </p:grpSp>
          <p:cxnSp>
            <p:nvCxnSpPr>
              <p:cNvPr id="105" name="Straight Connector 104">
                <a:extLst>
                  <a:ext uri="{FF2B5EF4-FFF2-40B4-BE49-F238E27FC236}">
                    <a16:creationId xmlns:a16="http://schemas.microsoft.com/office/drawing/2014/main" id="{1956BCF3-ED83-4A61-9EC7-1963C2C5DF80}"/>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E524037-40DB-4248-9E32-FC47B7A9BAE9}"/>
                  </a:ext>
                </a:extLst>
              </p:cNvPr>
              <p:cNvGrpSpPr/>
              <p:nvPr/>
            </p:nvGrpSpPr>
            <p:grpSpPr>
              <a:xfrm>
                <a:off x="9643331" y="4821235"/>
                <a:ext cx="880211" cy="930997"/>
                <a:chOff x="9643331" y="4821235"/>
                <a:chExt cx="880211" cy="930997"/>
              </a:xfrm>
            </p:grpSpPr>
            <p:sp>
              <p:nvSpPr>
                <p:cNvPr id="107" name="Rectangle 106">
                  <a:extLst>
                    <a:ext uri="{FF2B5EF4-FFF2-40B4-BE49-F238E27FC236}">
                      <a16:creationId xmlns:a16="http://schemas.microsoft.com/office/drawing/2014/main" id="{A5D311A0-67B8-4383-B5F6-9D785E904FA9}"/>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1662D71-3815-4583-B6EA-8022AABE036D}"/>
                    </a:ext>
                  </a:extLst>
                </p:cNvPr>
                <p:cNvSpPr/>
                <p:nvPr/>
              </p:nvSpPr>
              <p:spPr bwMode="auto">
                <a:xfrm>
                  <a:off x="9643331" y="5070606"/>
                  <a:ext cx="220053"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50773FA4-CDD1-4F43-805F-9F65F84B2EEE}"/>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50323CCE-7EA8-4F99-B5D9-0001971EAE64}"/>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126" name="Group 125">
            <a:extLst>
              <a:ext uri="{FF2B5EF4-FFF2-40B4-BE49-F238E27FC236}">
                <a16:creationId xmlns:a16="http://schemas.microsoft.com/office/drawing/2014/main" id="{99B7132F-8D88-4D35-97C0-8BCB63F46F5E}"/>
              </a:ext>
            </a:extLst>
          </p:cNvPr>
          <p:cNvGrpSpPr/>
          <p:nvPr/>
        </p:nvGrpSpPr>
        <p:grpSpPr>
          <a:xfrm>
            <a:off x="271361" y="6497561"/>
            <a:ext cx="2296953" cy="138499"/>
            <a:chOff x="270533" y="6498005"/>
            <a:chExt cx="2297278" cy="138519"/>
          </a:xfrm>
        </p:grpSpPr>
        <p:sp>
          <p:nvSpPr>
            <p:cNvPr id="127" name="TextBox 126">
              <a:extLst>
                <a:ext uri="{FF2B5EF4-FFF2-40B4-BE49-F238E27FC236}">
                  <a16:creationId xmlns:a16="http://schemas.microsoft.com/office/drawing/2014/main" id="{54F456AE-652D-4535-B36D-F0893FE7060A}"/>
                </a:ext>
              </a:extLst>
            </p:cNvPr>
            <p:cNvSpPr txBox="1"/>
            <p:nvPr/>
          </p:nvSpPr>
          <p:spPr>
            <a:xfrm>
              <a:off x="556132" y="6498005"/>
              <a:ext cx="2011679" cy="138519"/>
            </a:xfrm>
            <a:prstGeom prst="rect">
              <a:avLst/>
            </a:prstGeom>
            <a:noFill/>
          </p:spPr>
          <p:txBody>
            <a:bodyPr wrap="square" lIns="0" tIns="0" rIns="0" bIns="0" rtlCol="0" anchor="ctr">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227B6D"/>
                  </a:solidFill>
                  <a:effectLst/>
                  <a:uLnTx/>
                  <a:uFillTx/>
                  <a:latin typeface="Segoe UI" panose="020B0502040204020203" pitchFamily="34" charset="0"/>
                  <a:ea typeface="+mn-ea"/>
                  <a:cs typeface="Segoe UI" panose="020B0502040204020203" pitchFamily="34" charset="0"/>
                </a:rPr>
                <a:t>Example – </a:t>
              </a:r>
              <a:r>
                <a:rPr kumimoji="0" lang="en-US" sz="1000" b="0" i="0" u="none" strike="noStrike" kern="0" cap="none" spc="0" normalizeH="0" baseline="0" noProof="0">
                  <a:ln>
                    <a:noFill/>
                  </a:ln>
                  <a:solidFill>
                    <a:srgbClr val="227B6D"/>
                  </a:solidFill>
                  <a:effectLst/>
                  <a:uLnTx/>
                  <a:uFillTx/>
                  <a:latin typeface="Segoe UI Semilight"/>
                  <a:ea typeface="+mn-ea"/>
                  <a:cs typeface="Segoe UI" panose="020B0502040204020203" pitchFamily="34" charset="0"/>
                </a:rPr>
                <a:t>Contoso Connected Car</a:t>
              </a:r>
            </a:p>
          </p:txBody>
        </p:sp>
        <p:pic>
          <p:nvPicPr>
            <p:cNvPr id="128" name="Picture 54">
              <a:extLst>
                <a:ext uri="{FF2B5EF4-FFF2-40B4-BE49-F238E27FC236}">
                  <a16:creationId xmlns:a16="http://schemas.microsoft.com/office/drawing/2014/main" id="{B0797360-1014-42C4-9B9B-28E4EBCC4E7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DD0EAD9A-328D-49A0-A4D4-EEF3757BE96B}"/>
              </a:ext>
            </a:extLst>
          </p:cNvPr>
          <p:cNvSpPr/>
          <p:nvPr/>
        </p:nvSpPr>
        <p:spPr bwMode="auto">
          <a:xfrm>
            <a:off x="382037" y="1617215"/>
            <a:ext cx="5034616" cy="84401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69A90CC1-DE91-4987-8642-612E0585CD90}"/>
              </a:ext>
            </a:extLst>
          </p:cNvPr>
          <p:cNvSpPr/>
          <p:nvPr/>
        </p:nvSpPr>
        <p:spPr bwMode="auto">
          <a:xfrm>
            <a:off x="6936023" y="1561818"/>
            <a:ext cx="5034616" cy="84401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644832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4" grpId="0" animBg="1"/>
      <p:bldP spid="6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1211329-B3E0-49B5-B978-334ABE4F9657}"/>
              </a:ext>
            </a:extLst>
          </p:cNvPr>
          <p:cNvGrpSpPr/>
          <p:nvPr/>
        </p:nvGrpSpPr>
        <p:grpSpPr>
          <a:xfrm>
            <a:off x="7102154" y="4660697"/>
            <a:ext cx="4764329" cy="1324982"/>
            <a:chOff x="-24243" y="4673773"/>
            <a:chExt cx="4765005" cy="1325169"/>
          </a:xfrm>
        </p:grpSpPr>
        <p:grpSp>
          <p:nvGrpSpPr>
            <p:cNvPr id="65" name="Group 64">
              <a:extLst>
                <a:ext uri="{FF2B5EF4-FFF2-40B4-BE49-F238E27FC236}">
                  <a16:creationId xmlns:a16="http://schemas.microsoft.com/office/drawing/2014/main" id="{74417325-D748-4C8F-B3D6-502C277EF0E1}"/>
                </a:ext>
              </a:extLst>
            </p:cNvPr>
            <p:cNvGrpSpPr/>
            <p:nvPr/>
          </p:nvGrpSpPr>
          <p:grpSpPr>
            <a:xfrm>
              <a:off x="-24243" y="5087022"/>
              <a:ext cx="2055295" cy="911920"/>
              <a:chOff x="7940454" y="4738093"/>
              <a:chExt cx="2473059" cy="1097280"/>
            </a:xfrm>
          </p:grpSpPr>
          <p:grpSp>
            <p:nvGrpSpPr>
              <p:cNvPr id="80" name="Group 79">
                <a:extLst>
                  <a:ext uri="{FF2B5EF4-FFF2-40B4-BE49-F238E27FC236}">
                    <a16:creationId xmlns:a16="http://schemas.microsoft.com/office/drawing/2014/main" id="{DFDE23F4-D145-4085-B070-17817C80E0E9}"/>
                  </a:ext>
                </a:extLst>
              </p:cNvPr>
              <p:cNvGrpSpPr/>
              <p:nvPr/>
            </p:nvGrpSpPr>
            <p:grpSpPr>
              <a:xfrm>
                <a:off x="7940454" y="4812050"/>
                <a:ext cx="1375338" cy="949372"/>
                <a:chOff x="7463080" y="4812050"/>
                <a:chExt cx="1375338" cy="949372"/>
              </a:xfrm>
            </p:grpSpPr>
            <p:sp>
              <p:nvSpPr>
                <p:cNvPr id="87" name="TextBox 86">
                  <a:extLst>
                    <a:ext uri="{FF2B5EF4-FFF2-40B4-BE49-F238E27FC236}">
                      <a16:creationId xmlns:a16="http://schemas.microsoft.com/office/drawing/2014/main" id="{265EB9AD-3599-41EC-A2C4-23F5EBE3B13B}"/>
                    </a:ext>
                  </a:extLst>
                </p:cNvPr>
                <p:cNvSpPr txBox="1"/>
                <p:nvPr/>
              </p:nvSpPr>
              <p:spPr>
                <a:xfrm>
                  <a:off x="7463086" y="4812050"/>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C49E27EB-2018-05</a:t>
                  </a:r>
                </a:p>
              </p:txBody>
            </p:sp>
            <p:sp>
              <p:nvSpPr>
                <p:cNvPr id="88" name="TextBox 87">
                  <a:extLst>
                    <a:ext uri="{FF2B5EF4-FFF2-40B4-BE49-F238E27FC236}">
                      <a16:creationId xmlns:a16="http://schemas.microsoft.com/office/drawing/2014/main" id="{DC81F6CB-C799-4194-920A-986A1678F0C9}"/>
                    </a:ext>
                  </a:extLst>
                </p:cNvPr>
                <p:cNvSpPr txBox="1"/>
                <p:nvPr/>
              </p:nvSpPr>
              <p:spPr>
                <a:xfrm>
                  <a:off x="7463086" y="5070118"/>
                  <a:ext cx="137533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C49E27EB-2018-06</a:t>
                  </a:r>
                </a:p>
              </p:txBody>
            </p:sp>
            <p:sp>
              <p:nvSpPr>
                <p:cNvPr id="89" name="TextBox 88">
                  <a:extLst>
                    <a:ext uri="{FF2B5EF4-FFF2-40B4-BE49-F238E27FC236}">
                      <a16:creationId xmlns:a16="http://schemas.microsoft.com/office/drawing/2014/main" id="{BAF0C34B-8674-4899-B7E2-D978DE32B186}"/>
                    </a:ext>
                  </a:extLst>
                </p:cNvPr>
                <p:cNvSpPr txBox="1"/>
                <p:nvPr/>
              </p:nvSpPr>
              <p:spPr>
                <a:xfrm>
                  <a:off x="7463086" y="5328188"/>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4376B4BC-2018-05</a:t>
                  </a:r>
                </a:p>
              </p:txBody>
            </p:sp>
            <p:sp>
              <p:nvSpPr>
                <p:cNvPr id="90" name="TextBox 89">
                  <a:extLst>
                    <a:ext uri="{FF2B5EF4-FFF2-40B4-BE49-F238E27FC236}">
                      <a16:creationId xmlns:a16="http://schemas.microsoft.com/office/drawing/2014/main" id="{43230AD9-22DC-4756-8C55-EAEF65845121}"/>
                    </a:ext>
                  </a:extLst>
                </p:cNvPr>
                <p:cNvSpPr txBox="1"/>
                <p:nvPr/>
              </p:nvSpPr>
              <p:spPr>
                <a:xfrm>
                  <a:off x="7463080" y="5586259"/>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4376B4BC-2018-06</a:t>
                  </a:r>
                </a:p>
              </p:txBody>
            </p:sp>
          </p:grpSp>
          <p:cxnSp>
            <p:nvCxnSpPr>
              <p:cNvPr id="81" name="Straight Connector 80">
                <a:extLst>
                  <a:ext uri="{FF2B5EF4-FFF2-40B4-BE49-F238E27FC236}">
                    <a16:creationId xmlns:a16="http://schemas.microsoft.com/office/drawing/2014/main" id="{D33A1717-9FAA-4BC3-B391-65C6B9B4575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0EE2664-EB5F-4D04-B2B3-9A84EAA80588}"/>
                  </a:ext>
                </a:extLst>
              </p:cNvPr>
              <p:cNvGrpSpPr/>
              <p:nvPr/>
            </p:nvGrpSpPr>
            <p:grpSpPr>
              <a:xfrm>
                <a:off x="9643329" y="4821235"/>
                <a:ext cx="770184" cy="930997"/>
                <a:chOff x="9643329" y="4821235"/>
                <a:chExt cx="770184" cy="930997"/>
              </a:xfrm>
            </p:grpSpPr>
            <p:sp>
              <p:nvSpPr>
                <p:cNvPr id="83" name="Rectangle 82">
                  <a:extLst>
                    <a:ext uri="{FF2B5EF4-FFF2-40B4-BE49-F238E27FC236}">
                      <a16:creationId xmlns:a16="http://schemas.microsoft.com/office/drawing/2014/main" id="{DE93C7C0-D1DD-48B0-A731-74205ABDB625}"/>
                    </a:ext>
                  </a:extLst>
                </p:cNvPr>
                <p:cNvSpPr/>
                <p:nvPr/>
              </p:nvSpPr>
              <p:spPr bwMode="auto">
                <a:xfrm>
                  <a:off x="9643329"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4F14B0AA-6A8F-410E-8F8D-DB17F417F1C4}"/>
                    </a:ext>
                  </a:extLst>
                </p:cNvPr>
                <p:cNvSpPr/>
                <p:nvPr/>
              </p:nvSpPr>
              <p:spPr bwMode="auto">
                <a:xfrm>
                  <a:off x="9643331" y="5070606"/>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DE93D50-7F1E-43D8-BF96-444A873039A7}"/>
                    </a:ext>
                  </a:extLst>
                </p:cNvPr>
                <p:cNvSpPr/>
                <p:nvPr/>
              </p:nvSpPr>
              <p:spPr bwMode="auto">
                <a:xfrm>
                  <a:off x="9643331" y="5319979"/>
                  <a:ext cx="55013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B882986-F56D-42D8-83D3-846424790927}"/>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66" name="Text Placeholder 4">
              <a:extLst>
                <a:ext uri="{FF2B5EF4-FFF2-40B4-BE49-F238E27FC236}">
                  <a16:creationId xmlns:a16="http://schemas.microsoft.com/office/drawing/2014/main" id="{96643400-C4F5-43F2-AF90-33E4FCDFE6AC}"/>
                </a:ext>
              </a:extLst>
            </p:cNvPr>
            <p:cNvSpPr txBox="1">
              <a:spLocks/>
            </p:cNvSpPr>
            <p:nvPr/>
          </p:nvSpPr>
          <p:spPr>
            <a:xfrm>
              <a:off x="269240"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Storage</a:t>
              </a:r>
              <a:r>
                <a:rPr kumimoji="0" lang="en-US" sz="1200" b="1" i="0" u="none" strike="noStrike" kern="1200" cap="none" spc="0" normalizeH="0" baseline="0" noProof="0">
                  <a:ln>
                    <a:noFill/>
                  </a:ln>
                  <a:solidFill>
                    <a:srgbClr val="0078D7"/>
                  </a:solidFill>
                  <a:effectLst/>
                  <a:uLnTx/>
                  <a:uFillTx/>
                  <a:latin typeface="Segoe UI Semibold"/>
                  <a:cs typeface="Segoe UI Semibold"/>
                </a:rPr>
                <a: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sp>
          <p:nvSpPr>
            <p:cNvPr id="67" name="Text Placeholder 4">
              <a:extLst>
                <a:ext uri="{FF2B5EF4-FFF2-40B4-BE49-F238E27FC236}">
                  <a16:creationId xmlns:a16="http://schemas.microsoft.com/office/drawing/2014/main" id="{2470E9E8-EFA8-41CA-8106-BEF08AE4780E}"/>
                </a:ext>
              </a:extLst>
            </p:cNvPr>
            <p:cNvSpPr txBox="1">
              <a:spLocks/>
            </p:cNvSpPr>
            <p:nvPr/>
          </p:nvSpPr>
          <p:spPr>
            <a:xfrm>
              <a:off x="2683362"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Throughput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grpSp>
          <p:nvGrpSpPr>
            <p:cNvPr id="68" name="Group 67">
              <a:extLst>
                <a:ext uri="{FF2B5EF4-FFF2-40B4-BE49-F238E27FC236}">
                  <a16:creationId xmlns:a16="http://schemas.microsoft.com/office/drawing/2014/main" id="{EEC1CE18-69E5-48EA-A3C6-F760E46F9E00}"/>
                </a:ext>
              </a:extLst>
            </p:cNvPr>
            <p:cNvGrpSpPr/>
            <p:nvPr/>
          </p:nvGrpSpPr>
          <p:grpSpPr>
            <a:xfrm>
              <a:off x="2389881" y="5087022"/>
              <a:ext cx="2055297" cy="911920"/>
              <a:chOff x="7940454" y="4738093"/>
              <a:chExt cx="2473061" cy="1097280"/>
            </a:xfrm>
          </p:grpSpPr>
          <p:grpSp>
            <p:nvGrpSpPr>
              <p:cNvPr id="69" name="Group 68">
                <a:extLst>
                  <a:ext uri="{FF2B5EF4-FFF2-40B4-BE49-F238E27FC236}">
                    <a16:creationId xmlns:a16="http://schemas.microsoft.com/office/drawing/2014/main" id="{E09FB11C-0F4F-45C9-B888-A3C62999DB0C}"/>
                  </a:ext>
                </a:extLst>
              </p:cNvPr>
              <p:cNvGrpSpPr/>
              <p:nvPr/>
            </p:nvGrpSpPr>
            <p:grpSpPr>
              <a:xfrm>
                <a:off x="7940454" y="4812049"/>
                <a:ext cx="1375338" cy="949373"/>
                <a:chOff x="7463080" y="4812049"/>
                <a:chExt cx="1375338" cy="949373"/>
              </a:xfrm>
            </p:grpSpPr>
            <p:sp>
              <p:nvSpPr>
                <p:cNvPr id="76" name="TextBox 75">
                  <a:extLst>
                    <a:ext uri="{FF2B5EF4-FFF2-40B4-BE49-F238E27FC236}">
                      <a16:creationId xmlns:a16="http://schemas.microsoft.com/office/drawing/2014/main" id="{EC4D963D-DFBA-44A9-B6A3-78921E92A133}"/>
                    </a:ext>
                  </a:extLst>
                </p:cNvPr>
                <p:cNvSpPr txBox="1"/>
                <p:nvPr/>
              </p:nvSpPr>
              <p:spPr>
                <a:xfrm>
                  <a:off x="7463080" y="4812049"/>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C49E27EB-2018-05</a:t>
                  </a:r>
                </a:p>
              </p:txBody>
            </p:sp>
            <p:sp>
              <p:nvSpPr>
                <p:cNvPr id="77" name="TextBox 76">
                  <a:extLst>
                    <a:ext uri="{FF2B5EF4-FFF2-40B4-BE49-F238E27FC236}">
                      <a16:creationId xmlns:a16="http://schemas.microsoft.com/office/drawing/2014/main" id="{D36107D7-15F6-47DC-AF1E-4D0F5478887C}"/>
                    </a:ext>
                  </a:extLst>
                </p:cNvPr>
                <p:cNvSpPr txBox="1"/>
                <p:nvPr/>
              </p:nvSpPr>
              <p:spPr>
                <a:xfrm>
                  <a:off x="7463086" y="5070121"/>
                  <a:ext cx="137533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C49E27EB-2018-06</a:t>
                  </a:r>
                </a:p>
              </p:txBody>
            </p:sp>
            <p:sp>
              <p:nvSpPr>
                <p:cNvPr id="78" name="TextBox 77">
                  <a:extLst>
                    <a:ext uri="{FF2B5EF4-FFF2-40B4-BE49-F238E27FC236}">
                      <a16:creationId xmlns:a16="http://schemas.microsoft.com/office/drawing/2014/main" id="{2A7B84C1-51EE-42A0-AD6E-26DFE049498E}"/>
                    </a:ext>
                  </a:extLst>
                </p:cNvPr>
                <p:cNvSpPr txBox="1"/>
                <p:nvPr/>
              </p:nvSpPr>
              <p:spPr>
                <a:xfrm>
                  <a:off x="7463086" y="5328190"/>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4376B4BC-2018-05</a:t>
                  </a:r>
                </a:p>
              </p:txBody>
            </p:sp>
            <p:sp>
              <p:nvSpPr>
                <p:cNvPr id="79" name="TextBox 78">
                  <a:extLst>
                    <a:ext uri="{FF2B5EF4-FFF2-40B4-BE49-F238E27FC236}">
                      <a16:creationId xmlns:a16="http://schemas.microsoft.com/office/drawing/2014/main" id="{DF9B4A27-5905-4171-9B0C-EB7EBCA37439}"/>
                    </a:ext>
                  </a:extLst>
                </p:cNvPr>
                <p:cNvSpPr txBox="1"/>
                <p:nvPr/>
              </p:nvSpPr>
              <p:spPr>
                <a:xfrm>
                  <a:off x="7463086" y="5586259"/>
                  <a:ext cx="1375332"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4376B4BC-2018-06</a:t>
                  </a:r>
                </a:p>
              </p:txBody>
            </p:sp>
          </p:grpSp>
          <p:cxnSp>
            <p:nvCxnSpPr>
              <p:cNvPr id="70" name="Straight Connector 69">
                <a:extLst>
                  <a:ext uri="{FF2B5EF4-FFF2-40B4-BE49-F238E27FC236}">
                    <a16:creationId xmlns:a16="http://schemas.microsoft.com/office/drawing/2014/main" id="{A4674573-A47A-4005-919E-302DC6A28D32}"/>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A9850A1-16AA-4D8A-B82E-0029985258B9}"/>
                  </a:ext>
                </a:extLst>
              </p:cNvPr>
              <p:cNvGrpSpPr/>
              <p:nvPr/>
            </p:nvGrpSpPr>
            <p:grpSpPr>
              <a:xfrm>
                <a:off x="9643331" y="4821235"/>
                <a:ext cx="770184" cy="930997"/>
                <a:chOff x="9643331" y="4821235"/>
                <a:chExt cx="770184" cy="930997"/>
              </a:xfrm>
            </p:grpSpPr>
            <p:sp>
              <p:nvSpPr>
                <p:cNvPr id="72" name="Rectangle 71">
                  <a:extLst>
                    <a:ext uri="{FF2B5EF4-FFF2-40B4-BE49-F238E27FC236}">
                      <a16:creationId xmlns:a16="http://schemas.microsoft.com/office/drawing/2014/main" id="{FBEAE555-0EAB-4458-9B64-D57208F9CBB5}"/>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A34F8FE0-7891-4F3C-9B99-6C2F5F29E9FB}"/>
                    </a:ext>
                  </a:extLst>
                </p:cNvPr>
                <p:cNvSpPr/>
                <p:nvPr/>
              </p:nvSpPr>
              <p:spPr bwMode="auto">
                <a:xfrm>
                  <a:off x="9643331"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D92D650D-8E73-4E4E-BB98-9EB5E684974A}"/>
                    </a:ext>
                  </a:extLst>
                </p:cNvPr>
                <p:cNvSpPr/>
                <p:nvPr/>
              </p:nvSpPr>
              <p:spPr bwMode="auto">
                <a:xfrm>
                  <a:off x="9643331" y="5319979"/>
                  <a:ext cx="22005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CBF9CEE8-3D2A-44F5-B694-D68586C09D2D}"/>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70066" y="1925898"/>
            <a:ext cx="4571352" cy="1906662"/>
          </a:xfrm>
        </p:spPr>
        <p:txBody>
          <a:bodyPr vert="horz" wrap="square" lIns="91427" tIns="45713" rIns="91427" bIns="45713" rtlCol="0" anchor="t">
            <a:spAutoFit/>
          </a:bodyPr>
          <a:lstStyle/>
          <a:p>
            <a:pPr lvl="0" algn="ctr"/>
            <a:r>
              <a:rPr lang="en-US" sz="1600"/>
              <a:t>DEVICE ID (e.g. Device123)</a:t>
            </a:r>
            <a:endParaRPr lang="en-US">
              <a:solidFill>
                <a:srgbClr val="0078D7"/>
              </a:solidFill>
            </a:endParaRPr>
          </a:p>
          <a:p>
            <a:pPr lvl="0" algn="ctr"/>
            <a:endParaRPr lang="en-US" sz="1500">
              <a:solidFill>
                <a:srgbClr val="0078D7"/>
              </a:solidFill>
              <a:latin typeface="Segoe UI Semibold"/>
            </a:endParaRPr>
          </a:p>
          <a:p>
            <a:pPr lvl="0" algn="ctr"/>
            <a:r>
              <a:rPr lang="en-US" sz="1500" b="0">
                <a:solidFill>
                  <a:srgbClr val="505050"/>
                </a:solidFill>
                <a:latin typeface="Segoe UI Semilight"/>
                <a:cs typeface="Segoe UI Semilight"/>
              </a:rPr>
              <a:t>Each car would have a unique device ID. This creates a large number of partition key values and would have a significant amount of granularity.</a:t>
            </a:r>
          </a:p>
          <a:p>
            <a:pPr lvl="0" algn="ctr"/>
            <a:r>
              <a:rPr lang="en-US" sz="1500" b="0">
                <a:solidFill>
                  <a:srgbClr val="505050"/>
                </a:solidFill>
                <a:latin typeface="Segoe UI Semilight"/>
                <a:cs typeface="Segoe UI Semilight"/>
              </a:rPr>
              <a:t>Depending on how many transactions occur per vehicle, it is possible to a specific partition key that reaches the storage limit per partition key</a:t>
            </a:r>
            <a:endParaRPr lang="en-US" sz="1500"/>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52902" y="1925898"/>
            <a:ext cx="4571352" cy="2554344"/>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0078D7"/>
                </a:solidFill>
                <a:effectLst/>
                <a:uLnTx/>
                <a:uFillTx/>
                <a:latin typeface="Segoe UI Semibold"/>
                <a:cs typeface="Segoe UI Semibold"/>
              </a:rPr>
              <a:t>COMPOSITE KEY </a:t>
            </a:r>
            <a:r>
              <a:rPr kumimoji="0" lang="en-US" sz="1600" b="1" i="0" u="none" strike="noStrike" kern="1200" cap="none" spc="0" normalizeH="0" baseline="0" noProof="0">
                <a:ln>
                  <a:noFill/>
                </a:ln>
                <a:solidFill>
                  <a:srgbClr val="0078D7"/>
                </a:solidFill>
                <a:effectLst/>
                <a:uLnTx/>
                <a:uFillTx/>
                <a:latin typeface="Segoe UI Semibold" charset="0"/>
                <a:cs typeface="Segoe UI Semibold" charset="0"/>
              </a:rPr>
              <a:t>(Device ID + Time)</a:t>
            </a:r>
            <a:endParaRPr kumimoji="0" lang="en-US" sz="1400" b="1" i="0" u="none" strike="noStrike" kern="1200" cap="none" spc="0" normalizeH="0" baseline="0" noProof="0">
              <a:ln>
                <a:noFill/>
              </a:ln>
              <a:solidFill>
                <a:srgbClr val="0078D7"/>
              </a:solidFill>
              <a:effectLst/>
              <a:uLnTx/>
              <a:uFillTx/>
              <a:latin typeface="Segoe UI Semibold" charset="0"/>
              <a:cs typeface="Segoe UI Semibold" charset="0"/>
            </a:endParaRP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500" b="1" i="0" u="none" strike="noStrike" kern="1200" cap="none" spc="0" normalizeH="0" baseline="0" noProof="0">
              <a:ln>
                <a:noFill/>
              </a:ln>
              <a:solidFill>
                <a:srgbClr val="0078D7"/>
              </a:solidFill>
              <a:effectLst/>
              <a:uLnTx/>
              <a:uFillTx/>
              <a:latin typeface="Segoe UI Semibold"/>
              <a:cs typeface="Segoe UI Semibold" charset="0"/>
            </a:endParaRP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0" i="0" u="none" strike="noStrike" kern="1200" cap="none" spc="0" normalizeH="0" baseline="0" noProof="0">
                <a:ln>
                  <a:noFill/>
                </a:ln>
                <a:solidFill>
                  <a:srgbClr val="505050"/>
                </a:solidFill>
                <a:effectLst/>
                <a:uLnTx/>
                <a:uFillTx/>
                <a:latin typeface="Segoe UI Semilight"/>
                <a:cs typeface="Segoe UI Semilight"/>
              </a:rPr>
              <a:t>This composite option increases the granularity of partition key values by combining the current month and a device ID. Specific partition key values have less of a risk of hitting storage limitations as they only relate to a single month of data for a specific vehicle.</a:t>
            </a:r>
          </a:p>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500" b="0" i="0" u="none" strike="noStrike" kern="1200" cap="none" spc="0" normalizeH="0" baseline="0" noProof="0">
                <a:ln>
                  <a:noFill/>
                </a:ln>
                <a:solidFill>
                  <a:srgbClr val="505050"/>
                </a:solidFill>
                <a:effectLst/>
                <a:uLnTx/>
                <a:uFillTx/>
                <a:latin typeface="Segoe UI Semilight"/>
                <a:cs typeface="Segoe UI Semilight"/>
              </a:rPr>
              <a:t>Throughput in this example would be distributed more to logical partition key values for the current month.</a:t>
            </a:r>
          </a:p>
        </p:txBody>
      </p:sp>
      <p:pic>
        <p:nvPicPr>
          <p:cNvPr id="59" name="Picture 60">
            <a:extLst>
              <a:ext uri="{FF2B5EF4-FFF2-40B4-BE49-F238E27FC236}">
                <a16:creationId xmlns:a16="http://schemas.microsoft.com/office/drawing/2014/main" id="{A69ABA1E-564D-4FE5-ADFC-3FD94A54B33A}"/>
              </a:ext>
            </a:extLst>
          </p:cNvPr>
          <p:cNvPicPr>
            <a:picLocks noChangeAspect="1"/>
          </p:cNvPicPr>
          <p:nvPr/>
        </p:nvPicPr>
        <p:blipFill>
          <a:blip r:embed="rId3"/>
          <a:stretch>
            <a:fillRect/>
          </a:stretch>
        </p:blipFill>
        <p:spPr>
          <a:xfrm>
            <a:off x="5376967" y="2900440"/>
            <a:ext cx="1438071" cy="1057125"/>
          </a:xfrm>
          <a:prstGeom prst="rect">
            <a:avLst/>
          </a:prstGeom>
        </p:spPr>
      </p:pic>
      <p:grpSp>
        <p:nvGrpSpPr>
          <p:cNvPr id="118" name="Group 117">
            <a:extLst>
              <a:ext uri="{FF2B5EF4-FFF2-40B4-BE49-F238E27FC236}">
                <a16:creationId xmlns:a16="http://schemas.microsoft.com/office/drawing/2014/main" id="{26A949F6-C1C3-4D9E-97CE-81972A2E6D6E}"/>
              </a:ext>
            </a:extLst>
          </p:cNvPr>
          <p:cNvGrpSpPr/>
          <p:nvPr/>
        </p:nvGrpSpPr>
        <p:grpSpPr>
          <a:xfrm>
            <a:off x="472678" y="4660696"/>
            <a:ext cx="4470888" cy="1324982"/>
            <a:chOff x="269239" y="4673773"/>
            <a:chExt cx="4471523" cy="1325169"/>
          </a:xfrm>
        </p:grpSpPr>
        <p:grpSp>
          <p:nvGrpSpPr>
            <p:cNvPr id="119" name="Group 118">
              <a:extLst>
                <a:ext uri="{FF2B5EF4-FFF2-40B4-BE49-F238E27FC236}">
                  <a16:creationId xmlns:a16="http://schemas.microsoft.com/office/drawing/2014/main" id="{D5717957-CBAC-448E-BAA5-B492EC31EA92}"/>
                </a:ext>
              </a:extLst>
            </p:cNvPr>
            <p:cNvGrpSpPr/>
            <p:nvPr/>
          </p:nvGrpSpPr>
          <p:grpSpPr>
            <a:xfrm>
              <a:off x="330985" y="5087022"/>
              <a:ext cx="1933907" cy="911920"/>
              <a:chOff x="8367892" y="4738093"/>
              <a:chExt cx="2326999" cy="1097280"/>
            </a:xfrm>
          </p:grpSpPr>
          <p:grpSp>
            <p:nvGrpSpPr>
              <p:cNvPr id="134" name="Group 133">
                <a:extLst>
                  <a:ext uri="{FF2B5EF4-FFF2-40B4-BE49-F238E27FC236}">
                    <a16:creationId xmlns:a16="http://schemas.microsoft.com/office/drawing/2014/main" id="{14A6C092-F0DB-42F3-A88D-5B591C49D19D}"/>
                  </a:ext>
                </a:extLst>
              </p:cNvPr>
              <p:cNvGrpSpPr/>
              <p:nvPr/>
            </p:nvGrpSpPr>
            <p:grpSpPr>
              <a:xfrm>
                <a:off x="8367892" y="4812050"/>
                <a:ext cx="914400" cy="949372"/>
                <a:chOff x="7890518" y="4812050"/>
                <a:chExt cx="914400" cy="949372"/>
              </a:xfrm>
            </p:grpSpPr>
            <p:sp>
              <p:nvSpPr>
                <p:cNvPr id="141" name="TextBox 140">
                  <a:extLst>
                    <a:ext uri="{FF2B5EF4-FFF2-40B4-BE49-F238E27FC236}">
                      <a16:creationId xmlns:a16="http://schemas.microsoft.com/office/drawing/2014/main" id="{FD13EC23-AABD-41F1-B1D8-1149AB1EC282}"/>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a:t>
                  </a:r>
                </a:p>
              </p:txBody>
            </p:sp>
            <p:sp>
              <p:nvSpPr>
                <p:cNvPr id="142" name="TextBox 141">
                  <a:extLst>
                    <a:ext uri="{FF2B5EF4-FFF2-40B4-BE49-F238E27FC236}">
                      <a16:creationId xmlns:a16="http://schemas.microsoft.com/office/drawing/2014/main" id="{E53025CE-A4D3-4DF0-9E28-FF3A32826DE7}"/>
                    </a:ext>
                  </a:extLst>
                </p:cNvPr>
                <p:cNvSpPr txBox="1"/>
                <p:nvPr/>
              </p:nvSpPr>
              <p:spPr>
                <a:xfrm>
                  <a:off x="7890518" y="507011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FE53547A</a:t>
                  </a:r>
                </a:p>
              </p:txBody>
            </p:sp>
            <p:sp>
              <p:nvSpPr>
                <p:cNvPr id="143" name="TextBox 142">
                  <a:extLst>
                    <a:ext uri="{FF2B5EF4-FFF2-40B4-BE49-F238E27FC236}">
                      <a16:creationId xmlns:a16="http://schemas.microsoft.com/office/drawing/2014/main" id="{053EC840-B60C-4085-8DDE-5CB61308404D}"/>
                    </a:ext>
                  </a:extLst>
                </p:cNvPr>
                <p:cNvSpPr txBox="1"/>
                <p:nvPr/>
              </p:nvSpPr>
              <p:spPr>
                <a:xfrm>
                  <a:off x="7890518" y="532819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E84906BE</a:t>
                  </a:r>
                </a:p>
              </p:txBody>
            </p:sp>
            <p:sp>
              <p:nvSpPr>
                <p:cNvPr id="144" name="TextBox 143">
                  <a:extLst>
                    <a:ext uri="{FF2B5EF4-FFF2-40B4-BE49-F238E27FC236}">
                      <a16:creationId xmlns:a16="http://schemas.microsoft.com/office/drawing/2014/main" id="{1321D2D1-B76F-4C0F-B3BB-A090065ACBE0}"/>
                    </a:ext>
                  </a:extLst>
                </p:cNvPr>
                <p:cNvSpPr txBox="1"/>
                <p:nvPr/>
              </p:nvSpPr>
              <p:spPr>
                <a:xfrm>
                  <a:off x="7890518" y="558625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a:t>
                  </a:r>
                </a:p>
              </p:txBody>
            </p:sp>
          </p:grpSp>
          <p:cxnSp>
            <p:nvCxnSpPr>
              <p:cNvPr id="135" name="Straight Connector 134">
                <a:extLst>
                  <a:ext uri="{FF2B5EF4-FFF2-40B4-BE49-F238E27FC236}">
                    <a16:creationId xmlns:a16="http://schemas.microsoft.com/office/drawing/2014/main" id="{CD4DFF75-F219-476C-B14E-3D42EC624283}"/>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80883BB4-F016-48A2-86F7-42AE60E46EFE}"/>
                  </a:ext>
                </a:extLst>
              </p:cNvPr>
              <p:cNvGrpSpPr/>
              <p:nvPr/>
            </p:nvGrpSpPr>
            <p:grpSpPr>
              <a:xfrm>
                <a:off x="9643331" y="4821235"/>
                <a:ext cx="1051560" cy="930997"/>
                <a:chOff x="9643331" y="4821235"/>
                <a:chExt cx="1051560" cy="930997"/>
              </a:xfrm>
            </p:grpSpPr>
            <p:sp>
              <p:nvSpPr>
                <p:cNvPr id="137" name="Rectangle 136">
                  <a:extLst>
                    <a:ext uri="{FF2B5EF4-FFF2-40B4-BE49-F238E27FC236}">
                      <a16:creationId xmlns:a16="http://schemas.microsoft.com/office/drawing/2014/main" id="{9CC7B5F3-B722-493F-9EBA-E75B231ABDFA}"/>
                    </a:ext>
                  </a:extLst>
                </p:cNvPr>
                <p:cNvSpPr/>
                <p:nvPr/>
              </p:nvSpPr>
              <p:spPr bwMode="auto">
                <a:xfrm>
                  <a:off x="9643331"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F09C447C-457D-4ED5-8AFD-419F4707012F}"/>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3A2A6B59-A099-4E47-96EE-E93415BA3553}"/>
                    </a:ext>
                  </a:extLst>
                </p:cNvPr>
                <p:cNvSpPr/>
                <p:nvPr/>
              </p:nvSpPr>
              <p:spPr bwMode="auto">
                <a:xfrm>
                  <a:off x="9643331" y="5319979"/>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58D8CEC3-33D8-41C8-87F1-B85833A9C961}"/>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20" name="Text Placeholder 4">
              <a:extLst>
                <a:ext uri="{FF2B5EF4-FFF2-40B4-BE49-F238E27FC236}">
                  <a16:creationId xmlns:a16="http://schemas.microsoft.com/office/drawing/2014/main" id="{EBA9F23D-825D-4FD4-8A69-563F65A71889}"/>
                </a:ext>
              </a:extLst>
            </p:cNvPr>
            <p:cNvSpPr txBox="1">
              <a:spLocks/>
            </p:cNvSpPr>
            <p:nvPr/>
          </p:nvSpPr>
          <p:spPr>
            <a:xfrm>
              <a:off x="269239"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Storage</a:t>
              </a:r>
              <a:r>
                <a:rPr kumimoji="0" lang="en-US" sz="1200" b="1" i="0" u="none" strike="noStrike" kern="1200" cap="none" spc="0" normalizeH="0" baseline="0" noProof="0">
                  <a:ln>
                    <a:noFill/>
                  </a:ln>
                  <a:solidFill>
                    <a:srgbClr val="0078D7"/>
                  </a:solidFill>
                  <a:effectLst/>
                  <a:uLnTx/>
                  <a:uFillTx/>
                  <a:latin typeface="Segoe UI Semibold"/>
                  <a:cs typeface="Segoe UI Semibold"/>
                </a:rPr>
                <a: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sp>
          <p:nvSpPr>
            <p:cNvPr id="121" name="Text Placeholder 4">
              <a:extLst>
                <a:ext uri="{FF2B5EF4-FFF2-40B4-BE49-F238E27FC236}">
                  <a16:creationId xmlns:a16="http://schemas.microsoft.com/office/drawing/2014/main" id="{A458CA22-21D0-4C6F-B78B-75E9BF071D8B}"/>
                </a:ext>
              </a:extLst>
            </p:cNvPr>
            <p:cNvSpPr txBox="1">
              <a:spLocks/>
            </p:cNvSpPr>
            <p:nvPr/>
          </p:nvSpPr>
          <p:spPr>
            <a:xfrm>
              <a:off x="2683362" y="4673773"/>
              <a:ext cx="2057400" cy="280718"/>
            </a:xfrm>
            <a:prstGeom prst="rect">
              <a:avLst/>
            </a:prstGeom>
            <a:noFill/>
          </p:spPr>
          <p:txBody>
            <a:bodyPr vert="horz" wrap="square" lIns="91427" tIns="45713" rIns="91427" bIns="45713"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68" rtl="0" eaLnBrk="1" fontAlgn="auto" latinLnBrk="0" hangingPunct="1">
                <a:lnSpc>
                  <a:spcPct val="100000"/>
                </a:lnSpc>
                <a:spcBef>
                  <a:spcPct val="200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78D7"/>
                  </a:solidFill>
                  <a:effectLst/>
                  <a:uLnTx/>
                  <a:uFillTx/>
                  <a:latin typeface="Segoe UI Semibold" charset="0"/>
                  <a:cs typeface="Segoe UI Semibold" charset="0"/>
                </a:rPr>
                <a:t>Throughput Distribution</a:t>
              </a:r>
              <a:endParaRPr kumimoji="0" lang="en-US" sz="1200" b="0" i="0" u="none" strike="noStrike" kern="1200" cap="none" spc="0" normalizeH="0" baseline="0" noProof="0">
                <a:ln>
                  <a:noFill/>
                </a:ln>
                <a:solidFill>
                  <a:srgbClr val="505050"/>
                </a:solidFill>
                <a:effectLst/>
                <a:uLnTx/>
                <a:uFillTx/>
                <a:latin typeface="Segoe UI Semilight"/>
                <a:cs typeface="Segoe UI Semilight"/>
              </a:endParaRPr>
            </a:p>
          </p:txBody>
        </p:sp>
        <p:grpSp>
          <p:nvGrpSpPr>
            <p:cNvPr id="122" name="Group 121">
              <a:extLst>
                <a:ext uri="{FF2B5EF4-FFF2-40B4-BE49-F238E27FC236}">
                  <a16:creationId xmlns:a16="http://schemas.microsoft.com/office/drawing/2014/main" id="{4D16971B-BFA6-4425-99C4-B4CAAEE5FFFF}"/>
                </a:ext>
              </a:extLst>
            </p:cNvPr>
            <p:cNvGrpSpPr/>
            <p:nvPr/>
          </p:nvGrpSpPr>
          <p:grpSpPr>
            <a:xfrm>
              <a:off x="2745108" y="5087022"/>
              <a:ext cx="1882943" cy="911920"/>
              <a:chOff x="8367892" y="4738093"/>
              <a:chExt cx="2265676" cy="1097280"/>
            </a:xfrm>
          </p:grpSpPr>
          <p:grpSp>
            <p:nvGrpSpPr>
              <p:cNvPr id="123" name="Group 122">
                <a:extLst>
                  <a:ext uri="{FF2B5EF4-FFF2-40B4-BE49-F238E27FC236}">
                    <a16:creationId xmlns:a16="http://schemas.microsoft.com/office/drawing/2014/main" id="{338FD4E7-D64D-4F1E-9383-3FE8CC3F2BB4}"/>
                  </a:ext>
                </a:extLst>
              </p:cNvPr>
              <p:cNvGrpSpPr/>
              <p:nvPr/>
            </p:nvGrpSpPr>
            <p:grpSpPr>
              <a:xfrm>
                <a:off x="8367892" y="4812050"/>
                <a:ext cx="914400" cy="949372"/>
                <a:chOff x="7890518" y="4812050"/>
                <a:chExt cx="914400" cy="949372"/>
              </a:xfrm>
            </p:grpSpPr>
            <p:sp>
              <p:nvSpPr>
                <p:cNvPr id="130" name="TextBox 129">
                  <a:extLst>
                    <a:ext uri="{FF2B5EF4-FFF2-40B4-BE49-F238E27FC236}">
                      <a16:creationId xmlns:a16="http://schemas.microsoft.com/office/drawing/2014/main" id="{DFB9B4DA-5791-4CB4-B29A-75F4AB786211}"/>
                    </a:ext>
                  </a:extLst>
                </p:cNvPr>
                <p:cNvSpPr txBox="1"/>
                <p:nvPr/>
              </p:nvSpPr>
              <p:spPr>
                <a:xfrm>
                  <a:off x="7890518" y="481205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C49E27EB</a:t>
                  </a:r>
                </a:p>
              </p:txBody>
            </p:sp>
            <p:sp>
              <p:nvSpPr>
                <p:cNvPr id="131" name="TextBox 130">
                  <a:extLst>
                    <a:ext uri="{FF2B5EF4-FFF2-40B4-BE49-F238E27FC236}">
                      <a16:creationId xmlns:a16="http://schemas.microsoft.com/office/drawing/2014/main" id="{67C33B33-D536-4F7D-84F7-590AEBB1FC65}"/>
                    </a:ext>
                  </a:extLst>
                </p:cNvPr>
                <p:cNvSpPr txBox="1"/>
                <p:nvPr/>
              </p:nvSpPr>
              <p:spPr>
                <a:xfrm>
                  <a:off x="7890518" y="5070118"/>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FE53547A</a:t>
                  </a:r>
                </a:p>
              </p:txBody>
            </p:sp>
            <p:sp>
              <p:nvSpPr>
                <p:cNvPr id="132" name="TextBox 131">
                  <a:extLst>
                    <a:ext uri="{FF2B5EF4-FFF2-40B4-BE49-F238E27FC236}">
                      <a16:creationId xmlns:a16="http://schemas.microsoft.com/office/drawing/2014/main" id="{0F174926-EF01-4C6C-8D55-BE7A5BD1A367}"/>
                    </a:ext>
                  </a:extLst>
                </p:cNvPr>
                <p:cNvSpPr txBox="1"/>
                <p:nvPr/>
              </p:nvSpPr>
              <p:spPr>
                <a:xfrm>
                  <a:off x="7890518" y="5328190"/>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E84906BE</a:t>
                  </a:r>
                </a:p>
              </p:txBody>
            </p:sp>
            <p:sp>
              <p:nvSpPr>
                <p:cNvPr id="133" name="TextBox 132">
                  <a:extLst>
                    <a:ext uri="{FF2B5EF4-FFF2-40B4-BE49-F238E27FC236}">
                      <a16:creationId xmlns:a16="http://schemas.microsoft.com/office/drawing/2014/main" id="{19739BC1-388B-4071-ADBD-A2C3D1F1C1BA}"/>
                    </a:ext>
                  </a:extLst>
                </p:cNvPr>
                <p:cNvSpPr txBox="1"/>
                <p:nvPr/>
              </p:nvSpPr>
              <p:spPr>
                <a:xfrm>
                  <a:off x="7890518" y="5586259"/>
                  <a:ext cx="914400" cy="175163"/>
                </a:xfrm>
                <a:prstGeom prst="rect">
                  <a:avLst/>
                </a:prstGeom>
                <a:noFill/>
              </p:spPr>
              <p:txBody>
                <a:bodyPr wrap="square" lIns="0" tIns="0" rIns="0" bIns="0" rtlCol="0" anchor="ctr">
                  <a:spAutoFit/>
                </a:bodyPr>
                <a:lstStyle/>
                <a:p>
                  <a:pPr marL="0" marR="0" lvl="0" indent="0" algn="r" defTabSz="914201" rtl="0" eaLnBrk="1" fontAlgn="auto" latinLnBrk="0" hangingPunct="1">
                    <a:lnSpc>
                      <a:spcPct val="90000"/>
                    </a:lnSpc>
                    <a:spcBef>
                      <a:spcPts val="0"/>
                    </a:spcBef>
                    <a:spcAft>
                      <a:spcPts val="600"/>
                    </a:spcAft>
                    <a:buClrTx/>
                    <a:buSzTx/>
                    <a:buFontTx/>
                    <a:buNone/>
                    <a:tabLst/>
                    <a:defRPr/>
                  </a:pPr>
                  <a:r>
                    <a:rPr kumimoji="0" lang="en-US" sz="105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4376B4BC</a:t>
                  </a:r>
                </a:p>
              </p:txBody>
            </p:sp>
          </p:grpSp>
          <p:cxnSp>
            <p:nvCxnSpPr>
              <p:cNvPr id="124" name="Straight Connector 123">
                <a:extLst>
                  <a:ext uri="{FF2B5EF4-FFF2-40B4-BE49-F238E27FC236}">
                    <a16:creationId xmlns:a16="http://schemas.microsoft.com/office/drawing/2014/main" id="{6BA78BCC-0104-483A-A845-67EB7E46639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8C37342-7503-4387-B8ED-5E6F16406A05}"/>
                  </a:ext>
                </a:extLst>
              </p:cNvPr>
              <p:cNvGrpSpPr/>
              <p:nvPr/>
            </p:nvGrpSpPr>
            <p:grpSpPr>
              <a:xfrm>
                <a:off x="9643330" y="4821235"/>
                <a:ext cx="990238" cy="930997"/>
                <a:chOff x="9643330" y="4821235"/>
                <a:chExt cx="990238" cy="930997"/>
              </a:xfrm>
            </p:grpSpPr>
            <p:sp>
              <p:nvSpPr>
                <p:cNvPr id="126" name="Rectangle 125">
                  <a:extLst>
                    <a:ext uri="{FF2B5EF4-FFF2-40B4-BE49-F238E27FC236}">
                      <a16:creationId xmlns:a16="http://schemas.microsoft.com/office/drawing/2014/main" id="{CC1EE0A4-3554-4454-9D6A-FA1367A529B2}"/>
                    </a:ext>
                  </a:extLst>
                </p:cNvPr>
                <p:cNvSpPr/>
                <p:nvPr/>
              </p:nvSpPr>
              <p:spPr bwMode="auto">
                <a:xfrm>
                  <a:off x="9643331" y="4821235"/>
                  <a:ext cx="88021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BA0888AB-A6CE-46DA-AF93-668A8A3B6B85}"/>
                    </a:ext>
                  </a:extLst>
                </p:cNvPr>
                <p:cNvSpPr/>
                <p:nvPr/>
              </p:nvSpPr>
              <p:spPr bwMode="auto">
                <a:xfrm>
                  <a:off x="9643332"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0C0AF0D2-02E0-4D25-BC64-F95E1120E3D6}"/>
                    </a:ext>
                  </a:extLst>
                </p:cNvPr>
                <p:cNvSpPr/>
                <p:nvPr/>
              </p:nvSpPr>
              <p:spPr bwMode="auto">
                <a:xfrm>
                  <a:off x="9643331" y="5319979"/>
                  <a:ext cx="66015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C12D155E-E17E-4597-B6B1-064538E767C9}"/>
                    </a:ext>
                  </a:extLst>
                </p:cNvPr>
                <p:cNvSpPr/>
                <p:nvPr/>
              </p:nvSpPr>
              <p:spPr bwMode="auto">
                <a:xfrm>
                  <a:off x="9643330" y="5569352"/>
                  <a:ext cx="99023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145" name="Group 144">
            <a:extLst>
              <a:ext uri="{FF2B5EF4-FFF2-40B4-BE49-F238E27FC236}">
                <a16:creationId xmlns:a16="http://schemas.microsoft.com/office/drawing/2014/main" id="{4D3CB587-AC6B-4964-A7D2-78EFFBE31221}"/>
              </a:ext>
            </a:extLst>
          </p:cNvPr>
          <p:cNvGrpSpPr/>
          <p:nvPr/>
        </p:nvGrpSpPr>
        <p:grpSpPr>
          <a:xfrm>
            <a:off x="271361" y="6497561"/>
            <a:ext cx="2296953" cy="138499"/>
            <a:chOff x="270533" y="6498005"/>
            <a:chExt cx="2297278" cy="138519"/>
          </a:xfrm>
        </p:grpSpPr>
        <p:sp>
          <p:nvSpPr>
            <p:cNvPr id="146" name="TextBox 145">
              <a:extLst>
                <a:ext uri="{FF2B5EF4-FFF2-40B4-BE49-F238E27FC236}">
                  <a16:creationId xmlns:a16="http://schemas.microsoft.com/office/drawing/2014/main" id="{E1A40930-8FC9-4B31-8D26-2A32B65F4EB2}"/>
                </a:ext>
              </a:extLst>
            </p:cNvPr>
            <p:cNvSpPr txBox="1"/>
            <p:nvPr/>
          </p:nvSpPr>
          <p:spPr>
            <a:xfrm>
              <a:off x="556132" y="6498005"/>
              <a:ext cx="2011679" cy="138519"/>
            </a:xfrm>
            <a:prstGeom prst="rect">
              <a:avLst/>
            </a:prstGeom>
            <a:noFill/>
          </p:spPr>
          <p:txBody>
            <a:bodyPr wrap="square" lIns="0" tIns="0" rIns="0" bIns="0" rtlCol="0" anchor="ctr">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227B6D"/>
                  </a:solidFill>
                  <a:effectLst/>
                  <a:uLnTx/>
                  <a:uFillTx/>
                  <a:latin typeface="Segoe UI" panose="020B0502040204020203" pitchFamily="34" charset="0"/>
                  <a:ea typeface="+mn-ea"/>
                  <a:cs typeface="Segoe UI" panose="020B0502040204020203" pitchFamily="34" charset="0"/>
                </a:rPr>
                <a:t>Example – </a:t>
              </a:r>
              <a:r>
                <a:rPr kumimoji="0" lang="en-US" sz="1000" b="0" i="0" u="none" strike="noStrike" kern="0" cap="none" spc="0" normalizeH="0" baseline="0" noProof="0">
                  <a:ln>
                    <a:noFill/>
                  </a:ln>
                  <a:solidFill>
                    <a:srgbClr val="227B6D"/>
                  </a:solidFill>
                  <a:effectLst/>
                  <a:uLnTx/>
                  <a:uFillTx/>
                  <a:latin typeface="Segoe UI Semilight"/>
                  <a:ea typeface="+mn-ea"/>
                  <a:cs typeface="Segoe UI" panose="020B0502040204020203" pitchFamily="34" charset="0"/>
                </a:rPr>
                <a:t>Contoso Connected Car</a:t>
              </a:r>
            </a:p>
          </p:txBody>
        </p:sp>
        <p:pic>
          <p:nvPicPr>
            <p:cNvPr id="147" name="Picture 54">
              <a:extLst>
                <a:ext uri="{FF2B5EF4-FFF2-40B4-BE49-F238E27FC236}">
                  <a16:creationId xmlns:a16="http://schemas.microsoft.com/office/drawing/2014/main" id="{44314511-A5BA-4CB9-96DA-1DA0AEAC339B}"/>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840C80CA-BDA8-403E-BC66-903BDB005D8A}"/>
              </a:ext>
            </a:extLst>
          </p:cNvPr>
          <p:cNvSpPr/>
          <p:nvPr/>
        </p:nvSpPr>
        <p:spPr bwMode="auto">
          <a:xfrm>
            <a:off x="382037" y="1617215"/>
            <a:ext cx="5034616" cy="84401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CB30DDD8-286A-43FE-81B3-E9B44D36FA28}"/>
              </a:ext>
            </a:extLst>
          </p:cNvPr>
          <p:cNvSpPr/>
          <p:nvPr/>
        </p:nvSpPr>
        <p:spPr bwMode="auto">
          <a:xfrm>
            <a:off x="6998628" y="1639400"/>
            <a:ext cx="5034616" cy="84401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52837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91" grpId="0" animBg="1"/>
      <p:bldP spid="9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“telemetry” collection </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7"/>
            <a:ext cx="11018520" cy="4789003"/>
          </a:xfrm>
        </p:spPr>
        <p:txBody>
          <a:bodyPr/>
          <a:lstStyle/>
          <a:p>
            <a:r>
              <a:rPr lang="en-US"/>
              <a:t>We use a property “/</a:t>
            </a:r>
            <a:r>
              <a:rPr lang="en-US" err="1"/>
              <a:t>partitionKey</a:t>
            </a:r>
            <a:r>
              <a:rPr lang="en-US"/>
              <a:t>” </a:t>
            </a:r>
          </a:p>
          <a:p>
            <a:r>
              <a:rPr lang="en-US"/>
              <a:t>Partition key: </a:t>
            </a:r>
            <a:r>
              <a:rPr lang="en-US" b="1" err="1"/>
              <a:t>vin_year_month</a:t>
            </a:r>
            <a:endParaRPr lang="en-US" b="1"/>
          </a:p>
          <a:p>
            <a:pPr marL="0" indent="0">
              <a:buNone/>
            </a:pPr>
            <a:endParaRPr lang="en-US"/>
          </a:p>
          <a:p>
            <a:r>
              <a:rPr lang="en-US"/>
              <a:t>Why? </a:t>
            </a:r>
          </a:p>
          <a:p>
            <a:pPr lvl="1"/>
            <a:r>
              <a:rPr lang="en-US"/>
              <a:t>High cardinality for high write ingest</a:t>
            </a:r>
          </a:p>
          <a:p>
            <a:pPr lvl="1"/>
            <a:r>
              <a:rPr lang="en-US"/>
              <a:t>Won’t hit 10GB logical partition key value</a:t>
            </a:r>
          </a:p>
          <a:p>
            <a:pPr lvl="1"/>
            <a:r>
              <a:rPr lang="en-US"/>
              <a:t>Can still query on VIN:</a:t>
            </a:r>
          </a:p>
          <a:p>
            <a:pPr lvl="2"/>
            <a:r>
              <a:rPr lang="en-US"/>
              <a:t>SELECT * FROM c WHERE </a:t>
            </a:r>
            <a:r>
              <a:rPr lang="en-US" err="1"/>
              <a:t>c.partitionKey</a:t>
            </a:r>
            <a:r>
              <a:rPr lang="en-US"/>
              <a:t> IN (…)</a:t>
            </a:r>
          </a:p>
          <a:p>
            <a:endParaRPr lang="en-US"/>
          </a:p>
          <a:p>
            <a:r>
              <a:rPr lang="en-US"/>
              <a:t>Optimizes for write-heavy scenario</a:t>
            </a:r>
          </a:p>
          <a:p>
            <a:pPr lvl="1"/>
            <a:endParaRPr lang="en-US"/>
          </a:p>
        </p:txBody>
      </p:sp>
      <p:sp>
        <p:nvSpPr>
          <p:cNvPr id="4" name="Rectangle 3">
            <a:extLst>
              <a:ext uri="{FF2B5EF4-FFF2-40B4-BE49-F238E27FC236}">
                <a16:creationId xmlns:a16="http://schemas.microsoft.com/office/drawing/2014/main" id="{A258F771-36C4-465D-ADC1-C270CDD6488F}"/>
              </a:ext>
            </a:extLst>
          </p:cNvPr>
          <p:cNvSpPr/>
          <p:nvPr/>
        </p:nvSpPr>
        <p:spPr>
          <a:xfrm>
            <a:off x="6219191" y="1977183"/>
            <a:ext cx="5736589" cy="3877985"/>
          </a:xfrm>
          <a:prstGeom prst="rect">
            <a:avLst/>
          </a:prstGeom>
          <a:ln>
            <a:solidFill>
              <a:schemeClr val="accent1"/>
            </a:solidFill>
          </a:ln>
        </p:spPr>
        <p:txBody>
          <a:bodyPr wrap="square">
            <a:spAutoFit/>
          </a:bodyPr>
          <a:lstStyle/>
          <a:p>
            <a:r>
              <a:rPr lang="en-US" sz="1600">
                <a:solidFill>
                  <a:srgbClr val="000000"/>
                </a:solidFill>
                <a:latin typeface="Consolas" panose="020B0609020204030204" pitchFamily="49" charset="0"/>
              </a:rPr>
              <a:t>{</a:t>
            </a:r>
          </a:p>
          <a:p>
            <a:pPr lvl="1"/>
            <a:r>
              <a:rPr lang="en-US" sz="1600">
                <a:solidFill>
                  <a:srgbClr val="A31515"/>
                </a:solidFill>
                <a:highlight>
                  <a:srgbClr val="FFFF00"/>
                </a:highlight>
                <a:latin typeface="Consolas" panose="020B0609020204030204" pitchFamily="49" charset="0"/>
              </a:rPr>
              <a:t>"</a:t>
            </a:r>
            <a:r>
              <a:rPr lang="en-US" sz="1600" err="1">
                <a:solidFill>
                  <a:srgbClr val="A31515"/>
                </a:solidFill>
                <a:highlight>
                  <a:srgbClr val="FFFF00"/>
                </a:highlight>
                <a:latin typeface="Consolas" panose="020B0609020204030204" pitchFamily="49" charset="0"/>
              </a:rPr>
              <a:t>partitionKey</a:t>
            </a:r>
            <a:r>
              <a:rPr lang="en-US" sz="1600">
                <a:solidFill>
                  <a:srgbClr val="A31515"/>
                </a:solidFill>
                <a:highlight>
                  <a:srgbClr val="FFFF00"/>
                </a:highlight>
                <a:latin typeface="Consolas" panose="020B0609020204030204" pitchFamily="49" charset="0"/>
              </a:rPr>
              <a:t>"</a:t>
            </a:r>
            <a:r>
              <a:rPr lang="en-US" sz="1600">
                <a:solidFill>
                  <a:srgbClr val="000000"/>
                </a:solidFill>
                <a:highlight>
                  <a:srgbClr val="FFFF00"/>
                </a:highlight>
                <a:latin typeface="Consolas" panose="020B0609020204030204" pitchFamily="49" charset="0"/>
              </a:rPr>
              <a:t>: </a:t>
            </a:r>
            <a:r>
              <a:rPr lang="en-US" sz="1600">
                <a:solidFill>
                  <a:srgbClr val="0451A5"/>
                </a:solidFill>
                <a:highlight>
                  <a:srgbClr val="FFFF00"/>
                </a:highlight>
                <a:latin typeface="Consolas" panose="020B0609020204030204" pitchFamily="49" charset="0"/>
              </a:rPr>
              <a:t>"PB2GAMT1UBQC0N2BW-2019-10"</a:t>
            </a:r>
            <a:r>
              <a:rPr lang="en-US" sz="1600">
                <a:solidFill>
                  <a:srgbClr val="000000"/>
                </a:solidFill>
                <a:highlight>
                  <a:srgbClr val="FFFF00"/>
                </a:highlight>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entityType</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a:t>
            </a:r>
            <a:r>
              <a:rPr lang="en-US" sz="1600" err="1">
                <a:solidFill>
                  <a:srgbClr val="0451A5"/>
                </a:solidFill>
                <a:latin typeface="Consolas" panose="020B0609020204030204" pitchFamily="49" charset="0"/>
              </a:rPr>
              <a:t>VehicleTelemetry</a:t>
            </a:r>
            <a:r>
              <a:rPr lang="en-US" sz="1600">
                <a:solidFill>
                  <a:srgbClr val="0451A5"/>
                </a:solidFill>
                <a:latin typeface="Consolas" panose="020B0609020204030204" pitchFamily="49" charset="0"/>
              </a:rPr>
              <a:t>"</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ttl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9885A"/>
                </a:solidFill>
                <a:latin typeface="Consolas" panose="020B0609020204030204" pitchFamily="49" charset="0"/>
              </a:rPr>
              <a:t>5184000</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tripId</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null</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"vin"</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"PB2GAMT1UBQC0N2BW"</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"state"</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"MN"</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"region"</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null</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"odometer"</a:t>
            </a:r>
            <a:r>
              <a:rPr lang="en-US" sz="1600">
                <a:solidFill>
                  <a:srgbClr val="000000"/>
                </a:solidFill>
                <a:latin typeface="Consolas" panose="020B0609020204030204" pitchFamily="49" charset="0"/>
              </a:rPr>
              <a:t>: </a:t>
            </a:r>
            <a:r>
              <a:rPr lang="en-US" sz="1600">
                <a:solidFill>
                  <a:srgbClr val="09885A"/>
                </a:solidFill>
                <a:latin typeface="Consolas" panose="020B0609020204030204" pitchFamily="49" charset="0"/>
              </a:rPr>
              <a:t>27929.01</a:t>
            </a:r>
            <a:r>
              <a:rPr lang="en-US" sz="1600">
                <a:solidFill>
                  <a:srgbClr val="000000"/>
                </a:solidFill>
                <a:latin typeface="Consolas" panose="020B0609020204030204" pitchFamily="49" charset="0"/>
              </a:rPr>
              <a:t>,</a:t>
            </a:r>
          </a:p>
          <a:p>
            <a:pPr lvl="1"/>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refrigerationUnitKw</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9885A"/>
                </a:solidFill>
                <a:latin typeface="Consolas" panose="020B0609020204030204" pitchFamily="49" charset="0"/>
              </a:rPr>
              <a:t>69.99</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refrigerationUnitTemp</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9885A"/>
                </a:solidFill>
                <a:latin typeface="Consolas" panose="020B0609020204030204" pitchFamily="49" charset="0"/>
              </a:rPr>
              <a:t>17.49</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"timestamp"</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"2019-10-20T04:46:52.6877746Z"</a:t>
            </a:r>
            <a:r>
              <a:rPr lang="en-US" sz="1600">
                <a:solidFill>
                  <a:srgbClr val="000000"/>
                </a:solidFill>
                <a:latin typeface="Consolas" panose="020B0609020204030204" pitchFamily="49" charset="0"/>
              </a:rPr>
              <a:t>,</a:t>
            </a:r>
          </a:p>
          <a:p>
            <a:pPr lvl="1"/>
            <a:r>
              <a:rPr lang="en-US" sz="1600">
                <a:solidFill>
                  <a:srgbClr val="A31515"/>
                </a:solidFill>
                <a:latin typeface="Consolas" panose="020B0609020204030204" pitchFamily="49" charset="0"/>
              </a:rPr>
              <a:t>"id"</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"9c5cb3b6-d47c-4625-b925-460e23a0a0f1"</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a:t>
            </a:r>
            <a:endParaRPr lang="en-US" sz="16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1403123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“telemetry” collection </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7"/>
            <a:ext cx="11018520" cy="4124206"/>
          </a:xfrm>
        </p:spPr>
        <p:txBody>
          <a:bodyPr/>
          <a:lstStyle/>
          <a:p>
            <a:r>
              <a:rPr lang="en-US"/>
              <a:t>We tune the indexing policy to reduce RU charge on writes </a:t>
            </a:r>
          </a:p>
          <a:p>
            <a:r>
              <a:rPr lang="en-US"/>
              <a:t>Only index vin, state, partition key</a:t>
            </a:r>
          </a:p>
          <a:p>
            <a:pPr marL="0" indent="0">
              <a:buNone/>
            </a:pPr>
            <a:endParaRPr lang="en-US"/>
          </a:p>
          <a:p>
            <a:r>
              <a:rPr lang="en-US"/>
              <a:t>Why? </a:t>
            </a:r>
          </a:p>
          <a:p>
            <a:pPr lvl="1"/>
            <a:r>
              <a:rPr lang="en-US"/>
              <a:t>Indexing fewer properties reduces RU charge on writes</a:t>
            </a:r>
          </a:p>
          <a:p>
            <a:pPr lvl="1"/>
            <a:r>
              <a:rPr lang="en-US"/>
              <a:t>Increase # writes/sec for same provisioned RU/s</a:t>
            </a:r>
          </a:p>
          <a:p>
            <a:endParaRPr lang="en-US"/>
          </a:p>
          <a:p>
            <a:r>
              <a:rPr lang="en-US"/>
              <a:t>Optimizes for write-heavy scenario</a:t>
            </a:r>
          </a:p>
          <a:p>
            <a:pPr lvl="1"/>
            <a:endParaRPr lang="en-US"/>
          </a:p>
        </p:txBody>
      </p:sp>
      <p:sp>
        <p:nvSpPr>
          <p:cNvPr id="4" name="Rectangle 3">
            <a:extLst>
              <a:ext uri="{FF2B5EF4-FFF2-40B4-BE49-F238E27FC236}">
                <a16:creationId xmlns:a16="http://schemas.microsoft.com/office/drawing/2014/main" id="{A258F771-36C4-465D-ADC1-C270CDD6488F}"/>
              </a:ext>
            </a:extLst>
          </p:cNvPr>
          <p:cNvSpPr/>
          <p:nvPr/>
        </p:nvSpPr>
        <p:spPr>
          <a:xfrm>
            <a:off x="7523481" y="2215972"/>
            <a:ext cx="4079239" cy="3539430"/>
          </a:xfrm>
          <a:prstGeom prst="rect">
            <a:avLst/>
          </a:prstGeom>
          <a:ln>
            <a:solidFill>
              <a:schemeClr val="accent1"/>
            </a:solidFill>
          </a:ln>
        </p:spPr>
        <p:txBody>
          <a:bodyPr wrap="square">
            <a:spAutoFit/>
          </a:bodyPr>
          <a:lstStyle/>
          <a:p>
            <a:r>
              <a:rPr lang="en-US" sz="1600">
                <a:solidFill>
                  <a:srgbClr val="000000"/>
                </a:solidFill>
                <a:latin typeface="Consolas" panose="020B0609020204030204" pitchFamily="49" charset="0"/>
              </a:rPr>
              <a:t>{</a:t>
            </a:r>
          </a:p>
          <a:p>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indexingMode</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"consistent"</a:t>
            </a:r>
            <a:r>
              <a:rPr lang="en-US" sz="1600">
                <a:solidFill>
                  <a:srgbClr val="000000"/>
                </a:solidFill>
                <a:latin typeface="Consolas" panose="020B0609020204030204" pitchFamily="49" charset="0"/>
              </a:rPr>
              <a:t>,</a:t>
            </a:r>
          </a:p>
          <a:p>
            <a:r>
              <a:rPr lang="en-US" sz="1600">
                <a:solidFill>
                  <a:srgbClr val="A31515"/>
                </a:solidFill>
                <a:latin typeface="Consolas" panose="020B0609020204030204" pitchFamily="49" charset="0"/>
              </a:rPr>
              <a:t>"automatic"</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true</a:t>
            </a:r>
            <a:r>
              <a:rPr lang="en-US" sz="1600">
                <a:solidFill>
                  <a:srgbClr val="000000"/>
                </a:solidFill>
                <a:latin typeface="Consolas" panose="020B0609020204030204" pitchFamily="49" charset="0"/>
              </a:rPr>
              <a:t>,</a:t>
            </a:r>
          </a:p>
          <a:p>
            <a:r>
              <a:rPr lang="en-US" sz="1600">
                <a:solidFill>
                  <a:srgbClr val="A31515"/>
                </a:solidFill>
                <a:latin typeface="Consolas" panose="020B0609020204030204" pitchFamily="49" charset="0"/>
              </a:rPr>
              <a:t>"</a:t>
            </a:r>
            <a:r>
              <a:rPr lang="en-US" sz="1600" err="1">
                <a:solidFill>
                  <a:srgbClr val="A31515"/>
                </a:solidFill>
                <a:highlight>
                  <a:srgbClr val="FFFF00"/>
                </a:highlight>
                <a:latin typeface="Consolas" panose="020B0609020204030204" pitchFamily="49" charset="0"/>
              </a:rPr>
              <a:t>includedPaths</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"/vin/?"</a:t>
            </a:r>
            <a:r>
              <a:rPr lang="en-US" sz="1600">
                <a:solidFill>
                  <a:srgbClr val="000000"/>
                </a:solidFill>
                <a:latin typeface="Consolas" panose="020B0609020204030204" pitchFamily="49" charset="0"/>
              </a:rPr>
              <a:t>},</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"/state/?"</a:t>
            </a:r>
            <a:r>
              <a:rPr lang="en-US" sz="1600">
                <a:solidFill>
                  <a:srgbClr val="000000"/>
                </a:solidFill>
                <a:latin typeface="Consolas" panose="020B0609020204030204" pitchFamily="49" charset="0"/>
              </a:rPr>
              <a:t>},</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a:t>
            </a:r>
            <a:r>
              <a:rPr lang="en-US" sz="1600" err="1">
                <a:solidFill>
                  <a:srgbClr val="0451A5"/>
                </a:solidFill>
                <a:latin typeface="Consolas" panose="020B0609020204030204" pitchFamily="49" charset="0"/>
              </a:rPr>
              <a:t>partitionKey</a:t>
            </a:r>
            <a:r>
              <a:rPr lang="en-US" sz="1600">
                <a:solidFill>
                  <a:srgbClr val="0451A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A31515"/>
                </a:solidFill>
                <a:latin typeface="Consolas" panose="020B0609020204030204" pitchFamily="49" charset="0"/>
              </a:rPr>
              <a:t>"</a:t>
            </a:r>
            <a:r>
              <a:rPr lang="en-US" sz="1600" err="1">
                <a:solidFill>
                  <a:srgbClr val="A31515"/>
                </a:solidFill>
                <a:highlight>
                  <a:srgbClr val="FFFF00"/>
                </a:highlight>
                <a:latin typeface="Consolas" panose="020B0609020204030204" pitchFamily="49" charset="0"/>
              </a:rPr>
              <a:t>excludedPaths</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a:t>
            </a:r>
            <a:r>
              <a:rPr lang="en-US" sz="1600">
                <a:solidFill>
                  <a:srgbClr val="000000"/>
                </a:solidFill>
                <a:latin typeface="Consolas" panose="020B0609020204030204" pitchFamily="49" charset="0"/>
              </a:rPr>
              <a:t>},</a:t>
            </a:r>
          </a:p>
          <a:p>
            <a:pPr lvl="1"/>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"path"</a:t>
            </a:r>
            <a:r>
              <a:rPr lang="en-US" sz="1600">
                <a:solidFill>
                  <a:srgbClr val="000000"/>
                </a:solidFill>
                <a:latin typeface="Consolas" panose="020B0609020204030204" pitchFamily="49" charset="0"/>
              </a:rPr>
              <a:t>: </a:t>
            </a:r>
            <a:r>
              <a:rPr lang="en-US" sz="1600">
                <a:solidFill>
                  <a:srgbClr val="0451A5"/>
                </a:solidFill>
                <a:latin typeface="Consolas" panose="020B0609020204030204" pitchFamily="49" charset="0"/>
              </a:rPr>
              <a:t>"/\"_</a:t>
            </a:r>
            <a:r>
              <a:rPr lang="en-US" sz="1600" err="1">
                <a:solidFill>
                  <a:srgbClr val="0451A5"/>
                </a:solidFill>
                <a:latin typeface="Consolas" panose="020B0609020204030204" pitchFamily="49" charset="0"/>
              </a:rPr>
              <a:t>etag</a:t>
            </a:r>
            <a:r>
              <a:rPr lang="en-US" sz="1600">
                <a:solidFill>
                  <a:srgbClr val="0451A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endParaRPr lang="en-US" sz="16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762838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“metadata” collection </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6"/>
            <a:ext cx="11018520" cy="8039124"/>
          </a:xfrm>
        </p:spPr>
        <p:txBody>
          <a:bodyPr/>
          <a:lstStyle/>
          <a:p>
            <a:r>
              <a:rPr lang="en-US"/>
              <a:t>Vehicle entity type – partitioned by VIN</a:t>
            </a:r>
          </a:p>
          <a:p>
            <a:r>
              <a:rPr lang="en-US"/>
              <a:t>Why? Supports efficient point read lookups on website</a:t>
            </a:r>
          </a:p>
          <a:p>
            <a:endParaRPr lang="en-US"/>
          </a:p>
          <a:p>
            <a:endParaRPr lang="en-US"/>
          </a:p>
          <a:p>
            <a:endParaRPr lang="en-US"/>
          </a:p>
          <a:p>
            <a:endParaRPr lang="en-US"/>
          </a:p>
          <a:p>
            <a:endParaRPr lang="en-US"/>
          </a:p>
          <a:p>
            <a:endParaRPr lang="en-US"/>
          </a:p>
          <a:p>
            <a:endParaRPr lang="en-US"/>
          </a:p>
          <a:p>
            <a:r>
              <a:rPr lang="en-US"/>
              <a:t>Optimizes for read-heavy scenario</a:t>
            </a:r>
          </a:p>
          <a:p>
            <a:pPr marL="0" indent="0">
              <a:buNone/>
            </a:pPr>
            <a:endParaRPr lang="en-US"/>
          </a:p>
          <a:p>
            <a:pPr marL="0" indent="0">
              <a:buNone/>
            </a:pPr>
            <a:endParaRPr lang="en-US"/>
          </a:p>
          <a:p>
            <a:pPr marL="0" indent="0">
              <a:buNone/>
            </a:pPr>
            <a:endParaRPr lang="en-US"/>
          </a:p>
          <a:p>
            <a:endParaRPr lang="en-US"/>
          </a:p>
          <a:p>
            <a:endParaRPr lang="en-US"/>
          </a:p>
          <a:p>
            <a:pPr lvl="1"/>
            <a:endParaRPr lang="en-US"/>
          </a:p>
        </p:txBody>
      </p:sp>
      <p:pic>
        <p:nvPicPr>
          <p:cNvPr id="5" name="Picture 4">
            <a:extLst>
              <a:ext uri="{FF2B5EF4-FFF2-40B4-BE49-F238E27FC236}">
                <a16:creationId xmlns:a16="http://schemas.microsoft.com/office/drawing/2014/main" id="{24E2ECFC-9EE6-46D9-941C-DAC5CDB7C0D0}"/>
              </a:ext>
            </a:extLst>
          </p:cNvPr>
          <p:cNvPicPr>
            <a:picLocks noChangeAspect="1"/>
          </p:cNvPicPr>
          <p:nvPr/>
        </p:nvPicPr>
        <p:blipFill>
          <a:blip r:embed="rId2"/>
          <a:stretch>
            <a:fillRect/>
          </a:stretch>
        </p:blipFill>
        <p:spPr>
          <a:xfrm>
            <a:off x="228600" y="3104962"/>
            <a:ext cx="6738851" cy="2463781"/>
          </a:xfrm>
          <a:prstGeom prst="rect">
            <a:avLst/>
          </a:prstGeom>
          <a:ln>
            <a:solidFill>
              <a:schemeClr val="accent1"/>
            </a:solidFill>
          </a:ln>
        </p:spPr>
      </p:pic>
      <p:sp>
        <p:nvSpPr>
          <p:cNvPr id="6" name="Rectangle 5">
            <a:extLst>
              <a:ext uri="{FF2B5EF4-FFF2-40B4-BE49-F238E27FC236}">
                <a16:creationId xmlns:a16="http://schemas.microsoft.com/office/drawing/2014/main" id="{D77D4A91-7E3B-48B2-A53D-4D09A1EC3A5A}"/>
              </a:ext>
            </a:extLst>
          </p:cNvPr>
          <p:cNvSpPr/>
          <p:nvPr/>
        </p:nvSpPr>
        <p:spPr>
          <a:xfrm>
            <a:off x="7353300" y="2721025"/>
            <a:ext cx="4732128" cy="3231654"/>
          </a:xfrm>
          <a:prstGeom prst="rect">
            <a:avLst/>
          </a:prstGeom>
          <a:ln>
            <a:solidFill>
              <a:schemeClr val="accent1"/>
            </a:solidFill>
          </a:ln>
        </p:spPr>
        <p:txBody>
          <a:bodyPr wrap="square">
            <a:spAutoFit/>
          </a:bodyPr>
          <a:lstStyle/>
          <a:p>
            <a:r>
              <a:rPr lang="en-US" sz="1200">
                <a:solidFill>
                  <a:srgbClr val="000000"/>
                </a:solidFill>
                <a:latin typeface="Consolas" panose="020B0609020204030204" pitchFamily="49" charset="0"/>
              </a:rPr>
              <a:t>[</a:t>
            </a:r>
          </a:p>
          <a:p>
            <a:pPr lvl="1"/>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"id"</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"b2910b2c-d3c9-4120-bd50-7d7562a81d65"</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partitionKey</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"VL7ZSJ9XMZRFSVVYW"</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entityType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"Vehicle"</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"vin"</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"VL7ZSJ9XMZRFSVVYW"</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lastServiceDate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"2019-03-31T04:45:44.7345362Z"</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batteryAgeDays</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72</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batteryRatedCycles</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200</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lifetimeBatteryCyclesUsed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12.956848687191329</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averageDailyTripDuration</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63.366859026769184</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batteryFailurePredicted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false</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stateVehicleRegistered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"IA"</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"_attachments"</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"attachments/"</a:t>
            </a:r>
            <a:r>
              <a:rPr lang="en-US" sz="1200">
                <a:solidFill>
                  <a:srgbClr val="000000"/>
                </a:solidFill>
                <a:latin typeface="Consolas" panose="020B0609020204030204" pitchFamily="49" charset="0"/>
              </a:rPr>
              <a:t>,</a:t>
            </a:r>
          </a:p>
          <a:p>
            <a:pPr lvl="1"/>
            <a:r>
              <a:rPr lang="en-US" sz="1200">
                <a:solidFill>
                  <a:srgbClr val="000000"/>
                </a:solidFill>
                <a:latin typeface="Consolas" panose="020B0609020204030204" pitchFamily="49" charset="0"/>
              </a:rPr>
              <a:t>}</a:t>
            </a:r>
          </a:p>
          <a:p>
            <a:r>
              <a:rPr lang="en-US" sz="1200">
                <a:solidFill>
                  <a:srgbClr val="000000"/>
                </a:solidFill>
                <a:latin typeface="Consolas" panose="020B0609020204030204" pitchFamily="49" charset="0"/>
              </a:rPr>
              <a:t>]</a:t>
            </a:r>
          </a:p>
        </p:txBody>
      </p:sp>
    </p:spTree>
    <p:extLst>
      <p:ext uri="{BB962C8B-B14F-4D97-AF65-F5344CB8AC3E}">
        <p14:creationId xmlns:p14="http://schemas.microsoft.com/office/powerpoint/2010/main" val="20037348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In general…</a:t>
            </a:r>
          </a:p>
        </p:txBody>
      </p:sp>
      <p:sp>
        <p:nvSpPr>
          <p:cNvPr id="6" name="Text Placeholder 5"/>
          <p:cNvSpPr>
            <a:spLocks noGrp="1"/>
          </p:cNvSpPr>
          <p:nvPr>
            <p:ph type="body" sz="quarter" idx="10"/>
          </p:nvPr>
        </p:nvSpPr>
        <p:spPr>
          <a:xfrm>
            <a:off x="584200" y="1435497"/>
            <a:ext cx="11018520" cy="3459409"/>
          </a:xfrm>
        </p:spPr>
        <p:txBody>
          <a:bodyPr/>
          <a:lstStyle/>
          <a:p>
            <a:r>
              <a:rPr lang="en-US"/>
              <a:t>If workload is read heavy…</a:t>
            </a:r>
          </a:p>
          <a:p>
            <a:pPr lvl="1"/>
            <a:r>
              <a:rPr lang="en-US">
                <a:solidFill>
                  <a:schemeClr val="tx1"/>
                </a:solidFill>
              </a:rPr>
              <a:t>Try to partition so you can do point reads (</a:t>
            </a:r>
            <a:r>
              <a:rPr lang="en-US" err="1">
                <a:solidFill>
                  <a:schemeClr val="tx1"/>
                </a:solidFill>
              </a:rPr>
              <a:t>ReadDocumentAsync</a:t>
            </a:r>
            <a:r>
              <a:rPr lang="en-US">
                <a:solidFill>
                  <a:schemeClr val="tx1"/>
                </a:solidFill>
              </a:rPr>
              <a:t>) or single partition queries</a:t>
            </a:r>
          </a:p>
          <a:p>
            <a:pPr lvl="1"/>
            <a:endParaRPr lang="en-US">
              <a:solidFill>
                <a:schemeClr val="tx1"/>
              </a:solidFill>
            </a:endParaRPr>
          </a:p>
          <a:p>
            <a:endParaRPr lang="en-US"/>
          </a:p>
          <a:p>
            <a:r>
              <a:rPr lang="en-US"/>
              <a:t>If workload is write heavy… </a:t>
            </a:r>
          </a:p>
          <a:p>
            <a:pPr lvl="1"/>
            <a:r>
              <a:rPr lang="en-US">
                <a:solidFill>
                  <a:schemeClr val="tx1"/>
                </a:solidFill>
              </a:rPr>
              <a:t>Pick partition key with high cardinality</a:t>
            </a:r>
          </a:p>
          <a:p>
            <a:pPr lvl="1"/>
            <a:r>
              <a:rPr lang="en-US">
                <a:solidFill>
                  <a:schemeClr val="tx1"/>
                </a:solidFill>
              </a:rPr>
              <a:t>Only index what you need to minimize RU cost on write</a:t>
            </a:r>
          </a:p>
          <a:p>
            <a:endParaRPr lang="en-US"/>
          </a:p>
        </p:txBody>
      </p:sp>
    </p:spTree>
    <p:extLst>
      <p:ext uri="{BB962C8B-B14F-4D97-AF65-F5344CB8AC3E}">
        <p14:creationId xmlns:p14="http://schemas.microsoft.com/office/powerpoint/2010/main" val="22118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a:xfrm>
            <a:off x="585215" y="3035808"/>
            <a:ext cx="11606785" cy="498598"/>
          </a:xfrm>
        </p:spPr>
        <p:txBody>
          <a:bodyPr/>
          <a:lstStyle/>
          <a:p>
            <a:r>
              <a:rPr lang="en-US"/>
              <a:t>Break (15 minutes)</a:t>
            </a:r>
          </a:p>
        </p:txBody>
      </p:sp>
    </p:spTree>
    <p:extLst>
      <p:ext uri="{BB962C8B-B14F-4D97-AF65-F5344CB8AC3E}">
        <p14:creationId xmlns:p14="http://schemas.microsoft.com/office/powerpoint/2010/main" val="189900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a:xfrm>
            <a:off x="585215" y="2537210"/>
            <a:ext cx="11606785" cy="997196"/>
          </a:xfrm>
        </p:spPr>
        <p:txBody>
          <a:bodyPr/>
          <a:lstStyle/>
          <a:p>
            <a:r>
              <a:rPr lang="en-US"/>
              <a:t>Data Modelling: Why is it different in NoSQL databases?</a:t>
            </a:r>
          </a:p>
        </p:txBody>
      </p:sp>
    </p:spTree>
    <p:extLst>
      <p:ext uri="{BB962C8B-B14F-4D97-AF65-F5344CB8AC3E}">
        <p14:creationId xmlns:p14="http://schemas.microsoft.com/office/powerpoint/2010/main" val="127044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636A-3B6C-4250-9DE9-F67608DA4AD7}"/>
              </a:ext>
            </a:extLst>
          </p:cNvPr>
          <p:cNvSpPr>
            <a:spLocks noGrp="1"/>
          </p:cNvSpPr>
          <p:nvPr>
            <p:ph type="title"/>
          </p:nvPr>
        </p:nvSpPr>
        <p:spPr/>
        <p:txBody>
          <a:bodyPr/>
          <a:lstStyle/>
          <a:p>
            <a:r>
              <a:rPr lang="en-US"/>
              <a:t>Mixing entity types</a:t>
            </a:r>
          </a:p>
        </p:txBody>
      </p:sp>
      <p:sp>
        <p:nvSpPr>
          <p:cNvPr id="3" name="Content Placeholder 2">
            <a:extLst>
              <a:ext uri="{FF2B5EF4-FFF2-40B4-BE49-F238E27FC236}">
                <a16:creationId xmlns:a16="http://schemas.microsoft.com/office/drawing/2014/main" id="{FA6354AD-F73E-4DF2-9239-8A5E8642A647}"/>
              </a:ext>
            </a:extLst>
          </p:cNvPr>
          <p:cNvSpPr>
            <a:spLocks noGrp="1"/>
          </p:cNvSpPr>
          <p:nvPr>
            <p:ph sz="quarter" idx="10"/>
          </p:nvPr>
        </p:nvSpPr>
        <p:spPr>
          <a:xfrm>
            <a:off x="584200" y="1435100"/>
            <a:ext cx="11018838" cy="3890296"/>
          </a:xfrm>
        </p:spPr>
        <p:txBody>
          <a:bodyPr/>
          <a:lstStyle/>
          <a:p>
            <a:r>
              <a:rPr lang="en-US"/>
              <a:t>Leverage the schema-agnostic nature of Cosmos DB</a:t>
            </a:r>
          </a:p>
          <a:p>
            <a:endParaRPr lang="en-US"/>
          </a:p>
          <a:p>
            <a:r>
              <a:rPr lang="en-US"/>
              <a:t>Suitable when different entity types</a:t>
            </a:r>
          </a:p>
          <a:p>
            <a:pPr lvl="1"/>
            <a:r>
              <a:rPr lang="en-US"/>
              <a:t>share similar access patterns</a:t>
            </a:r>
          </a:p>
          <a:p>
            <a:pPr lvl="1"/>
            <a:r>
              <a:rPr lang="en-US"/>
              <a:t>are queried by the same partition key</a:t>
            </a:r>
          </a:p>
          <a:p>
            <a:pPr lvl="1"/>
            <a:r>
              <a:rPr lang="en-US"/>
              <a:t>are queried together (for JOIN-like capabilities)</a:t>
            </a:r>
          </a:p>
          <a:p>
            <a:pPr lvl="1"/>
            <a:endParaRPr lang="en-US"/>
          </a:p>
          <a:p>
            <a:r>
              <a:rPr lang="en-US"/>
              <a:t>Typical implementation is to add a </a:t>
            </a:r>
            <a:r>
              <a:rPr lang="en-US">
                <a:solidFill>
                  <a:schemeClr val="tx1"/>
                </a:solidFill>
                <a:latin typeface="Consolas" panose="020B0609020204030204" pitchFamily="49" charset="0"/>
              </a:rPr>
              <a:t>“</a:t>
            </a:r>
            <a:r>
              <a:rPr lang="en-US" err="1">
                <a:solidFill>
                  <a:schemeClr val="tx1"/>
                </a:solidFill>
                <a:latin typeface="Consolas" panose="020B0609020204030204" pitchFamily="49" charset="0"/>
              </a:rPr>
              <a:t>entityT</a:t>
            </a:r>
            <a:r>
              <a:rPr lang="en-US" err="1">
                <a:latin typeface="Consolas" panose="020B0609020204030204" pitchFamily="49" charset="0"/>
              </a:rPr>
              <a:t>ype</a:t>
            </a:r>
            <a:r>
              <a:rPr lang="en-US">
                <a:solidFill>
                  <a:schemeClr val="tx1"/>
                </a:solidFill>
                <a:latin typeface="Consolas" panose="020B0609020204030204" pitchFamily="49" charset="0"/>
              </a:rPr>
              <a:t>"</a:t>
            </a:r>
            <a:r>
              <a:rPr lang="en-US"/>
              <a:t> property to discriminate different types</a:t>
            </a:r>
          </a:p>
        </p:txBody>
      </p:sp>
    </p:spTree>
    <p:extLst>
      <p:ext uri="{BB962C8B-B14F-4D97-AF65-F5344CB8AC3E}">
        <p14:creationId xmlns:p14="http://schemas.microsoft.com/office/powerpoint/2010/main" val="15882793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636A-3B6C-4250-9DE9-F67608DA4AD7}"/>
              </a:ext>
            </a:extLst>
          </p:cNvPr>
          <p:cNvSpPr>
            <a:spLocks noGrp="1"/>
          </p:cNvSpPr>
          <p:nvPr>
            <p:ph type="title"/>
          </p:nvPr>
        </p:nvSpPr>
        <p:spPr>
          <a:xfrm>
            <a:off x="588263" y="457200"/>
            <a:ext cx="11018520" cy="553998"/>
          </a:xfrm>
        </p:spPr>
        <p:txBody>
          <a:bodyPr/>
          <a:lstStyle/>
          <a:p>
            <a:r>
              <a:rPr lang="en-US"/>
              <a:t>Reference vs. embed </a:t>
            </a:r>
          </a:p>
        </p:txBody>
      </p:sp>
      <p:sp>
        <p:nvSpPr>
          <p:cNvPr id="4" name="Text Placeholder 4">
            <a:extLst>
              <a:ext uri="{FF2B5EF4-FFF2-40B4-BE49-F238E27FC236}">
                <a16:creationId xmlns:a16="http://schemas.microsoft.com/office/drawing/2014/main" id="{0AB0867B-F24E-4B2D-96F9-3A228905E942}"/>
              </a:ext>
            </a:extLst>
          </p:cNvPr>
          <p:cNvSpPr txBox="1">
            <a:spLocks/>
          </p:cNvSpPr>
          <p:nvPr/>
        </p:nvSpPr>
        <p:spPr>
          <a:xfrm>
            <a:off x="6895535" y="1999688"/>
            <a:ext cx="3495669" cy="1231106"/>
          </a:xfrm>
          <a:prstGeom prst="rect">
            <a:avLst/>
          </a:prstGeom>
          <a:ln>
            <a:solidFill>
              <a:schemeClr val="tx1"/>
            </a:solidFill>
          </a:ln>
        </p:spPr>
        <p:txBody>
          <a:bodyPr vert="horz" wrap="square"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a:solidFill>
                  <a:schemeClr val="tx1"/>
                </a:solidFill>
                <a:latin typeface="Consolas" panose="020B0609020204030204" pitchFamily="49" charset="0"/>
              </a:rPr>
              <a:t>{</a:t>
            </a:r>
          </a:p>
          <a:p>
            <a:pPr algn="l"/>
            <a:r>
              <a:rPr lang="en-US" sz="1600">
                <a:solidFill>
                  <a:schemeClr val="tx1"/>
                </a:solidFill>
                <a:latin typeface="Consolas" panose="020B0609020204030204" pitchFamily="49" charset="0"/>
              </a:rPr>
              <a:t>  "id": "&lt;post-id&gt;",</a:t>
            </a:r>
          </a:p>
          <a:p>
            <a:pPr algn="l"/>
            <a:r>
              <a:rPr lang="en-US" sz="1600">
                <a:solidFill>
                  <a:schemeClr val="tx1"/>
                </a:solidFill>
                <a:latin typeface="Consolas" panose="020B0609020204030204" pitchFamily="49" charset="0"/>
              </a:rPr>
              <a:t>  "title": "&lt;post-title&gt;",</a:t>
            </a:r>
          </a:p>
          <a:p>
            <a:pPr algn="l"/>
            <a:r>
              <a:rPr lang="en-US" sz="1600">
                <a:solidFill>
                  <a:schemeClr val="tx1"/>
                </a:solidFill>
                <a:latin typeface="Consolas" panose="020B0609020204030204" pitchFamily="49" charset="0"/>
              </a:rPr>
              <a:t>  "content": "&lt;post-content&gt;"</a:t>
            </a:r>
          </a:p>
          <a:p>
            <a:pPr algn="l"/>
            <a:r>
              <a:rPr lang="en-US" sz="1600">
                <a:solidFill>
                  <a:schemeClr val="tx1"/>
                </a:solidFill>
                <a:latin typeface="Consolas" panose="020B0609020204030204" pitchFamily="49" charset="0"/>
              </a:rPr>
              <a:t>}</a:t>
            </a:r>
          </a:p>
        </p:txBody>
      </p:sp>
      <p:sp>
        <p:nvSpPr>
          <p:cNvPr id="5" name="Text Placeholder 4">
            <a:extLst>
              <a:ext uri="{FF2B5EF4-FFF2-40B4-BE49-F238E27FC236}">
                <a16:creationId xmlns:a16="http://schemas.microsoft.com/office/drawing/2014/main" id="{44D221A3-0046-418F-BA88-157AE43BAD61}"/>
              </a:ext>
            </a:extLst>
          </p:cNvPr>
          <p:cNvSpPr txBox="1">
            <a:spLocks/>
          </p:cNvSpPr>
          <p:nvPr/>
        </p:nvSpPr>
        <p:spPr>
          <a:xfrm>
            <a:off x="6895534" y="3405091"/>
            <a:ext cx="3495669" cy="1231106"/>
          </a:xfrm>
          <a:prstGeom prst="rect">
            <a:avLst/>
          </a:prstGeom>
          <a:ln>
            <a:solidFill>
              <a:schemeClr val="tx1"/>
            </a:solidFill>
          </a:ln>
        </p:spPr>
        <p:txBody>
          <a:bodyPr vert="horz" wrap="square"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a:solidFill>
                  <a:schemeClr val="tx1"/>
                </a:solidFill>
                <a:latin typeface="Consolas" panose="020B0609020204030204" pitchFamily="49" charset="0"/>
              </a:rPr>
              <a:t>{</a:t>
            </a:r>
          </a:p>
          <a:p>
            <a:pPr algn="l"/>
            <a:r>
              <a:rPr lang="en-US" sz="1600">
                <a:solidFill>
                  <a:schemeClr val="tx1"/>
                </a:solidFill>
                <a:latin typeface="Consolas" panose="020B0609020204030204" pitchFamily="49" charset="0"/>
              </a:rPr>
              <a:t>  "id": "&lt;comment-id-1&gt;",</a:t>
            </a:r>
          </a:p>
          <a:p>
            <a:pPr algn="l"/>
            <a:r>
              <a:rPr lang="en-US" sz="1600">
                <a:solidFill>
                  <a:schemeClr val="tx1"/>
                </a:solidFill>
                <a:latin typeface="Consolas" panose="020B0609020204030204" pitchFamily="49" charset="0"/>
              </a:rPr>
              <a:t>  "</a:t>
            </a:r>
            <a:r>
              <a:rPr lang="en-US" sz="1600" err="1">
                <a:solidFill>
                  <a:schemeClr val="tx1"/>
                </a:solidFill>
                <a:latin typeface="Consolas" panose="020B0609020204030204" pitchFamily="49" charset="0"/>
              </a:rPr>
              <a:t>postId</a:t>
            </a:r>
            <a:r>
              <a:rPr lang="en-US" sz="1600">
                <a:solidFill>
                  <a:schemeClr val="tx1"/>
                </a:solidFill>
                <a:latin typeface="Consolas" panose="020B0609020204030204" pitchFamily="49" charset="0"/>
              </a:rPr>
              <a:t>": "&lt;post-id&gt;",</a:t>
            </a:r>
          </a:p>
          <a:p>
            <a:pPr algn="l"/>
            <a:r>
              <a:rPr lang="en-US" sz="1600">
                <a:solidFill>
                  <a:schemeClr val="tx1"/>
                </a:solidFill>
                <a:latin typeface="Consolas" panose="020B0609020204030204" pitchFamily="49" charset="0"/>
              </a:rPr>
              <a:t>  "content": "…"</a:t>
            </a:r>
          </a:p>
          <a:p>
            <a:pPr algn="l"/>
            <a:r>
              <a:rPr lang="en-US" sz="1600">
                <a:solidFill>
                  <a:schemeClr val="tx1"/>
                </a:solidFill>
                <a:latin typeface="Consolas" panose="020B0609020204030204" pitchFamily="49" charset="0"/>
              </a:rPr>
              <a:t>}</a:t>
            </a:r>
          </a:p>
        </p:txBody>
      </p:sp>
      <p:sp>
        <p:nvSpPr>
          <p:cNvPr id="6" name="Text Placeholder 4">
            <a:extLst>
              <a:ext uri="{FF2B5EF4-FFF2-40B4-BE49-F238E27FC236}">
                <a16:creationId xmlns:a16="http://schemas.microsoft.com/office/drawing/2014/main" id="{B1C37377-2FAC-4DB9-A707-82774CBB61CD}"/>
              </a:ext>
            </a:extLst>
          </p:cNvPr>
          <p:cNvSpPr txBox="1">
            <a:spLocks/>
          </p:cNvSpPr>
          <p:nvPr/>
        </p:nvSpPr>
        <p:spPr>
          <a:xfrm>
            <a:off x="2088604" y="1999688"/>
            <a:ext cx="3495668" cy="3693319"/>
          </a:xfrm>
          <a:prstGeom prst="rect">
            <a:avLst/>
          </a:prstGeom>
          <a:ln>
            <a:solidFill>
              <a:schemeClr val="tx1"/>
            </a:solidFill>
          </a:ln>
        </p:spPr>
        <p:txBody>
          <a:bodyPr vert="horz" wrap="square"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a:solidFill>
                  <a:schemeClr val="tx1"/>
                </a:solidFill>
                <a:latin typeface="Consolas" panose="020B0609020204030204" pitchFamily="49" charset="0"/>
              </a:rPr>
              <a:t>{</a:t>
            </a:r>
          </a:p>
          <a:p>
            <a:pPr algn="l"/>
            <a:r>
              <a:rPr lang="en-US" sz="1600">
                <a:solidFill>
                  <a:schemeClr val="tx1"/>
                </a:solidFill>
                <a:latin typeface="Consolas" panose="020B0609020204030204" pitchFamily="49" charset="0"/>
              </a:rPr>
              <a:t>  "id": "&lt;post-id&gt;",</a:t>
            </a:r>
          </a:p>
          <a:p>
            <a:pPr algn="l"/>
            <a:r>
              <a:rPr lang="en-US" sz="1600">
                <a:solidFill>
                  <a:schemeClr val="tx1"/>
                </a:solidFill>
                <a:latin typeface="Consolas" panose="020B0609020204030204" pitchFamily="49" charset="0"/>
              </a:rPr>
              <a:t>  "title": "&lt;post-title&gt;",</a:t>
            </a:r>
          </a:p>
          <a:p>
            <a:pPr algn="l"/>
            <a:r>
              <a:rPr lang="en-US" sz="1600">
                <a:solidFill>
                  <a:schemeClr val="tx1"/>
                </a:solidFill>
                <a:latin typeface="Consolas" panose="020B0609020204030204" pitchFamily="49" charset="0"/>
              </a:rPr>
              <a:t>  "content": "&lt;post-content&gt;",  </a:t>
            </a:r>
          </a:p>
          <a:p>
            <a:pPr algn="l"/>
            <a:r>
              <a:rPr lang="en-US" sz="1600">
                <a:solidFill>
                  <a:schemeClr val="tx1"/>
                </a:solidFill>
                <a:latin typeface="Consolas" panose="020B0609020204030204" pitchFamily="49" charset="0"/>
              </a:rPr>
              <a:t>  "comments":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      "id": "&lt;comment-id-1&gt;",</a:t>
            </a:r>
          </a:p>
          <a:p>
            <a:pPr algn="l"/>
            <a:r>
              <a:rPr lang="en-US" sz="1600">
                <a:solidFill>
                  <a:schemeClr val="tx1"/>
                </a:solidFill>
                <a:latin typeface="Consolas" panose="020B0609020204030204" pitchFamily="49" charset="0"/>
              </a:rPr>
              <a:t>      "content":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      "id": "&lt;comment-id-2&gt;",</a:t>
            </a:r>
          </a:p>
          <a:p>
            <a:pPr algn="l"/>
            <a:r>
              <a:rPr lang="en-US" sz="1600">
                <a:solidFill>
                  <a:schemeClr val="tx1"/>
                </a:solidFill>
                <a:latin typeface="Consolas" panose="020B0609020204030204" pitchFamily="49" charset="0"/>
              </a:rPr>
              <a:t>      "content":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  ]</a:t>
            </a:r>
          </a:p>
          <a:p>
            <a:pPr algn="l"/>
            <a:r>
              <a:rPr lang="en-US" sz="1600">
                <a:solidFill>
                  <a:schemeClr val="tx1"/>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7CA91574-FE18-4E20-B25E-55BA7C1956CE}"/>
              </a:ext>
            </a:extLst>
          </p:cNvPr>
          <p:cNvSpPr>
            <a:spLocks noGrp="1"/>
          </p:cNvSpPr>
          <p:nvPr>
            <p:ph sz="quarter" idx="10"/>
          </p:nvPr>
        </p:nvSpPr>
        <p:spPr>
          <a:xfrm>
            <a:off x="2347680" y="1394504"/>
            <a:ext cx="2975610" cy="430887"/>
          </a:xfrm>
        </p:spPr>
        <p:txBody>
          <a:bodyPr/>
          <a:lstStyle/>
          <a:p>
            <a:pPr marL="0" indent="0" algn="ctr">
              <a:buNone/>
            </a:pPr>
            <a:r>
              <a:rPr lang="en-US"/>
              <a:t>Embedding</a:t>
            </a:r>
          </a:p>
        </p:txBody>
      </p:sp>
      <p:sp>
        <p:nvSpPr>
          <p:cNvPr id="9" name="Content Placeholder 2">
            <a:extLst>
              <a:ext uri="{FF2B5EF4-FFF2-40B4-BE49-F238E27FC236}">
                <a16:creationId xmlns:a16="http://schemas.microsoft.com/office/drawing/2014/main" id="{B623ABEB-7CEF-4C6D-A447-68A6F7258720}"/>
              </a:ext>
            </a:extLst>
          </p:cNvPr>
          <p:cNvSpPr txBox="1">
            <a:spLocks/>
          </p:cNvSpPr>
          <p:nvPr/>
        </p:nvSpPr>
        <p:spPr>
          <a:xfrm>
            <a:off x="7127786" y="1394504"/>
            <a:ext cx="297561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a:t>Referencing</a:t>
            </a:r>
          </a:p>
        </p:txBody>
      </p:sp>
      <p:sp>
        <p:nvSpPr>
          <p:cNvPr id="10" name="Text Placeholder 4">
            <a:extLst>
              <a:ext uri="{FF2B5EF4-FFF2-40B4-BE49-F238E27FC236}">
                <a16:creationId xmlns:a16="http://schemas.microsoft.com/office/drawing/2014/main" id="{7F963257-CA21-4F61-A0D3-F237F2D8CF69}"/>
              </a:ext>
            </a:extLst>
          </p:cNvPr>
          <p:cNvSpPr txBox="1">
            <a:spLocks/>
          </p:cNvSpPr>
          <p:nvPr/>
        </p:nvSpPr>
        <p:spPr>
          <a:xfrm>
            <a:off x="6895534" y="4810494"/>
            <a:ext cx="3495669" cy="1231106"/>
          </a:xfrm>
          <a:prstGeom prst="rect">
            <a:avLst/>
          </a:prstGeom>
          <a:ln>
            <a:solidFill>
              <a:schemeClr val="tx1"/>
            </a:solidFill>
          </a:ln>
        </p:spPr>
        <p:txBody>
          <a:bodyPr vert="horz" wrap="square"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a:solidFill>
                  <a:schemeClr val="tx1"/>
                </a:solidFill>
                <a:latin typeface="Consolas" panose="020B0609020204030204" pitchFamily="49" charset="0"/>
              </a:rPr>
              <a:t>{</a:t>
            </a:r>
          </a:p>
          <a:p>
            <a:pPr algn="l"/>
            <a:r>
              <a:rPr lang="en-US" sz="1600">
                <a:solidFill>
                  <a:schemeClr val="tx1"/>
                </a:solidFill>
                <a:latin typeface="Consolas" panose="020B0609020204030204" pitchFamily="49" charset="0"/>
              </a:rPr>
              <a:t>  "id": "&lt;comment-id-2&gt;",</a:t>
            </a:r>
          </a:p>
          <a:p>
            <a:pPr algn="l"/>
            <a:r>
              <a:rPr lang="en-US" sz="1600">
                <a:solidFill>
                  <a:schemeClr val="tx1"/>
                </a:solidFill>
                <a:latin typeface="Consolas" panose="020B0609020204030204" pitchFamily="49" charset="0"/>
              </a:rPr>
              <a:t>  "</a:t>
            </a:r>
            <a:r>
              <a:rPr lang="en-US" sz="1600" err="1">
                <a:solidFill>
                  <a:schemeClr val="tx1"/>
                </a:solidFill>
                <a:latin typeface="Consolas" panose="020B0609020204030204" pitchFamily="49" charset="0"/>
              </a:rPr>
              <a:t>postId</a:t>
            </a:r>
            <a:r>
              <a:rPr lang="en-US" sz="1600">
                <a:solidFill>
                  <a:schemeClr val="tx1"/>
                </a:solidFill>
                <a:latin typeface="Consolas" panose="020B0609020204030204" pitchFamily="49" charset="0"/>
              </a:rPr>
              <a:t>": "&lt;post-id&gt;",</a:t>
            </a:r>
          </a:p>
          <a:p>
            <a:pPr algn="l"/>
            <a:r>
              <a:rPr lang="en-US" sz="1600">
                <a:solidFill>
                  <a:schemeClr val="tx1"/>
                </a:solidFill>
                <a:latin typeface="Consolas" panose="020B0609020204030204" pitchFamily="49" charset="0"/>
              </a:rPr>
              <a:t>  "content": "…"</a:t>
            </a:r>
          </a:p>
          <a:p>
            <a:pPr algn="l"/>
            <a:r>
              <a:rPr lang="en-US" sz="1600">
                <a:solidFill>
                  <a:schemeClr val="tx1"/>
                </a:solidFill>
                <a:latin typeface="Consolas" panose="020B0609020204030204" pitchFamily="49" charset="0"/>
              </a:rPr>
              <a:t>}</a:t>
            </a:r>
          </a:p>
        </p:txBody>
      </p:sp>
    </p:spTree>
    <p:extLst>
      <p:ext uri="{BB962C8B-B14F-4D97-AF65-F5344CB8AC3E}">
        <p14:creationId xmlns:p14="http://schemas.microsoft.com/office/powerpoint/2010/main" val="201789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build="p"/>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09D5-6876-451D-A129-E102B9B43238}"/>
              </a:ext>
            </a:extLst>
          </p:cNvPr>
          <p:cNvSpPr>
            <a:spLocks noGrp="1"/>
          </p:cNvSpPr>
          <p:nvPr>
            <p:ph type="title"/>
          </p:nvPr>
        </p:nvSpPr>
        <p:spPr/>
        <p:txBody>
          <a:bodyPr/>
          <a:lstStyle/>
          <a:p>
            <a:r>
              <a:rPr lang="en-US"/>
              <a:t>Our scenario</a:t>
            </a:r>
          </a:p>
        </p:txBody>
      </p:sp>
      <p:sp>
        <p:nvSpPr>
          <p:cNvPr id="3" name="Text Placeholder 2">
            <a:extLst>
              <a:ext uri="{FF2B5EF4-FFF2-40B4-BE49-F238E27FC236}">
                <a16:creationId xmlns:a16="http://schemas.microsoft.com/office/drawing/2014/main" id="{373BC158-C2DD-4BF3-8211-4183B0051E8A}"/>
              </a:ext>
            </a:extLst>
          </p:cNvPr>
          <p:cNvSpPr>
            <a:spLocks noGrp="1"/>
          </p:cNvSpPr>
          <p:nvPr>
            <p:ph type="body" sz="quarter" idx="10"/>
          </p:nvPr>
        </p:nvSpPr>
        <p:spPr>
          <a:xfrm>
            <a:off x="269240" y="912179"/>
            <a:ext cx="11653523" cy="553998"/>
          </a:xfrm>
        </p:spPr>
        <p:txBody>
          <a:bodyPr/>
          <a:lstStyle/>
          <a:p>
            <a:pPr algn="ctr"/>
            <a:r>
              <a:rPr lang="en-US"/>
              <a:t>IoT – build a web app backed by Cosmos DB</a:t>
            </a:r>
          </a:p>
        </p:txBody>
      </p:sp>
      <p:pic>
        <p:nvPicPr>
          <p:cNvPr id="5" name="Picture 4" descr="A close up of a map&#10;&#10;Description automatically generated">
            <a:extLst>
              <a:ext uri="{FF2B5EF4-FFF2-40B4-BE49-F238E27FC236}">
                <a16:creationId xmlns:a16="http://schemas.microsoft.com/office/drawing/2014/main" id="{C9DB7253-779E-48BD-8E9B-7FC18EE5B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578" y="1466177"/>
            <a:ext cx="8568843" cy="4953715"/>
          </a:xfrm>
          <a:prstGeom prst="rect">
            <a:avLst/>
          </a:prstGeom>
          <a:ln>
            <a:solidFill>
              <a:schemeClr val="accent1"/>
            </a:solidFill>
          </a:ln>
        </p:spPr>
      </p:pic>
      <p:sp>
        <p:nvSpPr>
          <p:cNvPr id="4" name="Rectangle 3">
            <a:extLst>
              <a:ext uri="{FF2B5EF4-FFF2-40B4-BE49-F238E27FC236}">
                <a16:creationId xmlns:a16="http://schemas.microsoft.com/office/drawing/2014/main" id="{7E18A04A-C1FF-4823-8DE2-C2201E16CDAA}"/>
              </a:ext>
            </a:extLst>
          </p:cNvPr>
          <p:cNvSpPr/>
          <p:nvPr/>
        </p:nvSpPr>
        <p:spPr bwMode="auto">
          <a:xfrm>
            <a:off x="3036110" y="1572743"/>
            <a:ext cx="1929264" cy="1334844"/>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0B54C873-C391-452E-9B6B-106405684AE0}"/>
              </a:ext>
            </a:extLst>
          </p:cNvPr>
          <p:cNvSpPr/>
          <p:nvPr/>
        </p:nvSpPr>
        <p:spPr bwMode="auto">
          <a:xfrm>
            <a:off x="3036110" y="4335694"/>
            <a:ext cx="4162645" cy="1878458"/>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FB0E1DC-6D23-4EB9-A84B-39EDE46E24DD}"/>
              </a:ext>
            </a:extLst>
          </p:cNvPr>
          <p:cNvSpPr/>
          <p:nvPr/>
        </p:nvSpPr>
        <p:spPr bwMode="auto">
          <a:xfrm>
            <a:off x="7198755" y="1572743"/>
            <a:ext cx="3054854" cy="4509557"/>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97822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3775-407F-4FC6-9796-7AB1220A0E0A}"/>
              </a:ext>
            </a:extLst>
          </p:cNvPr>
          <p:cNvSpPr>
            <a:spLocks noGrp="1"/>
          </p:cNvSpPr>
          <p:nvPr>
            <p:ph type="title"/>
          </p:nvPr>
        </p:nvSpPr>
        <p:spPr/>
        <p:txBody>
          <a:bodyPr/>
          <a:lstStyle/>
          <a:p>
            <a:r>
              <a:rPr lang="en-US"/>
              <a:t>Reference vs. embed</a:t>
            </a:r>
          </a:p>
        </p:txBody>
      </p:sp>
      <p:sp>
        <p:nvSpPr>
          <p:cNvPr id="3" name="Content Placeholder 2">
            <a:extLst>
              <a:ext uri="{FF2B5EF4-FFF2-40B4-BE49-F238E27FC236}">
                <a16:creationId xmlns:a16="http://schemas.microsoft.com/office/drawing/2014/main" id="{AC47A7A4-B954-423F-AFB4-6333750156E1}"/>
              </a:ext>
            </a:extLst>
          </p:cNvPr>
          <p:cNvSpPr>
            <a:spLocks noGrp="1"/>
          </p:cNvSpPr>
          <p:nvPr>
            <p:ph sz="quarter" idx="12"/>
          </p:nvPr>
        </p:nvSpPr>
        <p:spPr>
          <a:xfrm>
            <a:off x="6395020" y="1535308"/>
            <a:ext cx="5211763" cy="3016210"/>
          </a:xfrm>
        </p:spPr>
        <p:txBody>
          <a:bodyPr/>
          <a:lstStyle/>
          <a:p>
            <a:pPr marL="0" indent="0">
              <a:buNone/>
            </a:pPr>
            <a:r>
              <a:rPr lang="en-US"/>
              <a:t>Reference when:</a:t>
            </a:r>
          </a:p>
          <a:p>
            <a:r>
              <a:rPr lang="en-US"/>
              <a:t>1:many (unbounded)</a:t>
            </a:r>
          </a:p>
          <a:p>
            <a:r>
              <a:rPr lang="en-US" err="1"/>
              <a:t>Many:many</a:t>
            </a:r>
            <a:endParaRPr lang="en-US"/>
          </a:p>
          <a:p>
            <a:r>
              <a:rPr lang="en-US"/>
              <a:t>Items updated independently</a:t>
            </a:r>
          </a:p>
          <a:p>
            <a:pPr marL="0" indent="0">
              <a:buNone/>
            </a:pPr>
            <a:endParaRPr lang="en-US"/>
          </a:p>
          <a:p>
            <a:endParaRPr lang="en-US"/>
          </a:p>
        </p:txBody>
      </p:sp>
      <p:sp>
        <p:nvSpPr>
          <p:cNvPr id="4" name="Content Placeholder 3">
            <a:extLst>
              <a:ext uri="{FF2B5EF4-FFF2-40B4-BE49-F238E27FC236}">
                <a16:creationId xmlns:a16="http://schemas.microsoft.com/office/drawing/2014/main" id="{B14D232C-9F3F-4AF1-8BA1-5172E7D2D3D9}"/>
              </a:ext>
            </a:extLst>
          </p:cNvPr>
          <p:cNvSpPr>
            <a:spLocks noGrp="1"/>
          </p:cNvSpPr>
          <p:nvPr>
            <p:ph sz="quarter" idx="13"/>
          </p:nvPr>
        </p:nvSpPr>
        <p:spPr>
          <a:xfrm>
            <a:off x="876300" y="1535308"/>
            <a:ext cx="5219700" cy="2499146"/>
          </a:xfrm>
        </p:spPr>
        <p:txBody>
          <a:bodyPr/>
          <a:lstStyle/>
          <a:p>
            <a:pPr marL="0" indent="0">
              <a:buNone/>
            </a:pPr>
            <a:r>
              <a:rPr lang="en-US"/>
              <a:t>Embed when:</a:t>
            </a:r>
          </a:p>
          <a:p>
            <a:r>
              <a:rPr lang="en-US"/>
              <a:t>1:1</a:t>
            </a:r>
          </a:p>
          <a:p>
            <a:r>
              <a:rPr lang="en-US"/>
              <a:t>1:few</a:t>
            </a:r>
          </a:p>
          <a:p>
            <a:r>
              <a:rPr lang="en-US"/>
              <a:t>Items queried together</a:t>
            </a:r>
          </a:p>
          <a:p>
            <a:r>
              <a:rPr lang="en-US"/>
              <a:t>Items updated together</a:t>
            </a:r>
          </a:p>
        </p:txBody>
      </p:sp>
    </p:spTree>
    <p:extLst>
      <p:ext uri="{BB962C8B-B14F-4D97-AF65-F5344CB8AC3E}">
        <p14:creationId xmlns:p14="http://schemas.microsoft.com/office/powerpoint/2010/main" val="9908711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“metadata” collection </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7"/>
            <a:ext cx="11018520" cy="5306068"/>
          </a:xfrm>
        </p:spPr>
        <p:txBody>
          <a:bodyPr/>
          <a:lstStyle/>
          <a:p>
            <a:r>
              <a:rPr lang="en-US"/>
              <a:t>Collection has multiple entities, with different values for /</a:t>
            </a:r>
            <a:r>
              <a:rPr lang="en-US" err="1"/>
              <a:t>partitionKey</a:t>
            </a: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r>
              <a:rPr lang="en-US"/>
              <a:t>Why? </a:t>
            </a:r>
          </a:p>
          <a:p>
            <a:pPr lvl="1"/>
            <a:r>
              <a:rPr lang="en-US"/>
              <a:t>We put logically related items in the same container</a:t>
            </a:r>
          </a:p>
          <a:p>
            <a:endParaRPr lang="en-US"/>
          </a:p>
          <a:p>
            <a:pPr lvl="1"/>
            <a:endParaRPr lang="en-US"/>
          </a:p>
        </p:txBody>
      </p:sp>
      <p:graphicFrame>
        <p:nvGraphicFramePr>
          <p:cNvPr id="8" name="Table 8">
            <a:extLst>
              <a:ext uri="{FF2B5EF4-FFF2-40B4-BE49-F238E27FC236}">
                <a16:creationId xmlns:a16="http://schemas.microsoft.com/office/drawing/2014/main" id="{B0356D3F-36A2-4C71-91D5-AED2A663F497}"/>
              </a:ext>
            </a:extLst>
          </p:cNvPr>
          <p:cNvGraphicFramePr>
            <a:graphicFrameLocks noGrp="1"/>
          </p:cNvGraphicFramePr>
          <p:nvPr>
            <p:extLst>
              <p:ext uri="{D42A27DB-BD31-4B8C-83A1-F6EECF244321}">
                <p14:modId xmlns:p14="http://schemas.microsoft.com/office/powerpoint/2010/main" val="18867974"/>
              </p:ext>
            </p:extLst>
          </p:nvPr>
        </p:nvGraphicFramePr>
        <p:xfrm>
          <a:off x="739021" y="2006500"/>
          <a:ext cx="10770870" cy="2397760"/>
        </p:xfrm>
        <a:graphic>
          <a:graphicData uri="http://schemas.openxmlformats.org/drawingml/2006/table">
            <a:tbl>
              <a:tblPr firstRow="1" bandRow="1">
                <a:tableStyleId>{5C22544A-7EE6-4342-B048-85BDC9FD1C3A}</a:tableStyleId>
              </a:tblPr>
              <a:tblGrid>
                <a:gridCol w="2225102">
                  <a:extLst>
                    <a:ext uri="{9D8B030D-6E8A-4147-A177-3AD203B41FA5}">
                      <a16:colId xmlns:a16="http://schemas.microsoft.com/office/drawing/2014/main" val="2942008782"/>
                    </a:ext>
                  </a:extLst>
                </a:gridCol>
                <a:gridCol w="3280560">
                  <a:extLst>
                    <a:ext uri="{9D8B030D-6E8A-4147-A177-3AD203B41FA5}">
                      <a16:colId xmlns:a16="http://schemas.microsoft.com/office/drawing/2014/main" val="1882638864"/>
                    </a:ext>
                  </a:extLst>
                </a:gridCol>
                <a:gridCol w="5265208">
                  <a:extLst>
                    <a:ext uri="{9D8B030D-6E8A-4147-A177-3AD203B41FA5}">
                      <a16:colId xmlns:a16="http://schemas.microsoft.com/office/drawing/2014/main" val="3828598133"/>
                    </a:ext>
                  </a:extLst>
                </a:gridCol>
              </a:tblGrid>
              <a:tr h="370840">
                <a:tc>
                  <a:txBody>
                    <a:bodyPr/>
                    <a:lstStyle/>
                    <a:p>
                      <a:r>
                        <a:rPr lang="en-US"/>
                        <a:t>Entity Type</a:t>
                      </a:r>
                    </a:p>
                  </a:txBody>
                  <a:tcPr/>
                </a:tc>
                <a:tc>
                  <a:txBody>
                    <a:bodyPr/>
                    <a:lstStyle/>
                    <a:p>
                      <a:r>
                        <a:rPr lang="en-US"/>
                        <a:t>Partition Key Value</a:t>
                      </a:r>
                    </a:p>
                  </a:txBody>
                  <a:tcPr/>
                </a:tc>
                <a:tc>
                  <a:txBody>
                    <a:bodyPr/>
                    <a:lstStyle/>
                    <a:p>
                      <a:r>
                        <a:rPr lang="en-US"/>
                        <a:t>Purpose</a:t>
                      </a:r>
                    </a:p>
                  </a:txBody>
                  <a:tcPr/>
                </a:tc>
                <a:extLst>
                  <a:ext uri="{0D108BD9-81ED-4DB2-BD59-A6C34878D82A}">
                    <a16:rowId xmlns:a16="http://schemas.microsoft.com/office/drawing/2014/main" val="1273501294"/>
                  </a:ext>
                </a:extLst>
              </a:tr>
              <a:tr h="370840">
                <a:tc>
                  <a:txBody>
                    <a:bodyPr/>
                    <a:lstStyle/>
                    <a:p>
                      <a:r>
                        <a:rPr lang="en-US"/>
                        <a:t>Vehicle</a:t>
                      </a:r>
                    </a:p>
                  </a:txBody>
                  <a:tcPr/>
                </a:tc>
                <a:tc>
                  <a:txBody>
                    <a:bodyPr/>
                    <a:lstStyle/>
                    <a:p>
                      <a:r>
                        <a:rPr lang="en-US"/>
                        <a:t>VIN</a:t>
                      </a:r>
                    </a:p>
                  </a:txBody>
                  <a:tcPr/>
                </a:tc>
                <a:tc>
                  <a:txBody>
                    <a:bodyPr/>
                    <a:lstStyle/>
                    <a:p>
                      <a:r>
                        <a:rPr lang="en-US"/>
                        <a:t>Metadata about each vehicle</a:t>
                      </a:r>
                    </a:p>
                  </a:txBody>
                  <a:tcPr/>
                </a:tc>
                <a:extLst>
                  <a:ext uri="{0D108BD9-81ED-4DB2-BD59-A6C34878D82A}">
                    <a16:rowId xmlns:a16="http://schemas.microsoft.com/office/drawing/2014/main" val="3282909736"/>
                  </a:ext>
                </a:extLst>
              </a:tr>
              <a:tr h="370840">
                <a:tc>
                  <a:txBody>
                    <a:bodyPr/>
                    <a:lstStyle/>
                    <a:p>
                      <a:r>
                        <a:rPr lang="en-US"/>
                        <a:t>Consignment</a:t>
                      </a:r>
                    </a:p>
                  </a:txBody>
                  <a:tcPr/>
                </a:tc>
                <a:tc>
                  <a:txBody>
                    <a:bodyPr/>
                    <a:lstStyle/>
                    <a:p>
                      <a:r>
                        <a:rPr lang="en-US"/>
                        <a:t>Consignment ID</a:t>
                      </a:r>
                    </a:p>
                  </a:txBody>
                  <a:tcPr/>
                </a:tc>
                <a:tc>
                  <a:txBody>
                    <a:bodyPr/>
                    <a:lstStyle/>
                    <a:p>
                      <a:r>
                        <a:rPr lang="en-US"/>
                        <a:t>Metadata about each consignment</a:t>
                      </a:r>
                    </a:p>
                    <a:p>
                      <a:r>
                        <a:rPr lang="en-US"/>
                        <a:t>- Each consignment has multiple packages</a:t>
                      </a:r>
                    </a:p>
                    <a:p>
                      <a:endParaRPr lang="en-US"/>
                    </a:p>
                  </a:txBody>
                  <a:tcPr/>
                </a:tc>
                <a:extLst>
                  <a:ext uri="{0D108BD9-81ED-4DB2-BD59-A6C34878D82A}">
                    <a16:rowId xmlns:a16="http://schemas.microsoft.com/office/drawing/2014/main" val="1938978145"/>
                  </a:ext>
                </a:extLst>
              </a:tr>
              <a:tr h="370840">
                <a:tc>
                  <a:txBody>
                    <a:bodyPr/>
                    <a:lstStyle/>
                    <a:p>
                      <a:r>
                        <a:rPr lang="en-US"/>
                        <a:t>Package</a:t>
                      </a:r>
                    </a:p>
                  </a:txBody>
                  <a:tcPr/>
                </a:tc>
                <a:tc>
                  <a:txBody>
                    <a:bodyPr/>
                    <a:lstStyle/>
                    <a:p>
                      <a:r>
                        <a:rPr lang="en-US"/>
                        <a:t>Consignment ID</a:t>
                      </a:r>
                    </a:p>
                  </a:txBody>
                  <a:tcPr/>
                </a:tc>
                <a:tc>
                  <a:txBody>
                    <a:bodyPr/>
                    <a:lstStyle/>
                    <a:p>
                      <a:r>
                        <a:rPr lang="en-US"/>
                        <a:t>Metadata about each package</a:t>
                      </a:r>
                    </a:p>
                  </a:txBody>
                  <a:tcPr/>
                </a:tc>
                <a:extLst>
                  <a:ext uri="{0D108BD9-81ED-4DB2-BD59-A6C34878D82A}">
                    <a16:rowId xmlns:a16="http://schemas.microsoft.com/office/drawing/2014/main" val="3505747847"/>
                  </a:ext>
                </a:extLst>
              </a:tr>
              <a:tr h="370840">
                <a:tc>
                  <a:txBody>
                    <a:bodyPr/>
                    <a:lstStyle/>
                    <a:p>
                      <a:r>
                        <a:rPr lang="en-US"/>
                        <a:t>Trip</a:t>
                      </a:r>
                    </a:p>
                  </a:txBody>
                  <a:tcPr/>
                </a:tc>
                <a:tc>
                  <a:txBody>
                    <a:bodyPr/>
                    <a:lstStyle/>
                    <a:p>
                      <a:r>
                        <a:rPr lang="en-US"/>
                        <a:t>VIN</a:t>
                      </a:r>
                    </a:p>
                  </a:txBody>
                  <a:tcPr/>
                </a:tc>
                <a:tc>
                  <a:txBody>
                    <a:bodyPr/>
                    <a:lstStyle/>
                    <a:p>
                      <a:r>
                        <a:rPr lang="en-US"/>
                        <a:t>Metadata about each trip taken by vehicle</a:t>
                      </a:r>
                    </a:p>
                  </a:txBody>
                  <a:tcPr/>
                </a:tc>
                <a:extLst>
                  <a:ext uri="{0D108BD9-81ED-4DB2-BD59-A6C34878D82A}">
                    <a16:rowId xmlns:a16="http://schemas.microsoft.com/office/drawing/2014/main" val="233328647"/>
                  </a:ext>
                </a:extLst>
              </a:tr>
            </a:tbl>
          </a:graphicData>
        </a:graphic>
      </p:graphicFrame>
    </p:spTree>
    <p:extLst>
      <p:ext uri="{BB962C8B-B14F-4D97-AF65-F5344CB8AC3E}">
        <p14:creationId xmlns:p14="http://schemas.microsoft.com/office/powerpoint/2010/main" val="1513785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50EB-DD16-4861-96AD-734EE3B1A286}"/>
              </a:ext>
            </a:extLst>
          </p:cNvPr>
          <p:cNvSpPr>
            <a:spLocks noGrp="1"/>
          </p:cNvSpPr>
          <p:nvPr>
            <p:ph type="title"/>
          </p:nvPr>
        </p:nvSpPr>
        <p:spPr/>
        <p:txBody>
          <a:bodyPr/>
          <a:lstStyle/>
          <a:p>
            <a:r>
              <a:rPr lang="en-US"/>
              <a:t>Example from lab: Embed vs. reference</a:t>
            </a:r>
          </a:p>
        </p:txBody>
      </p:sp>
      <p:sp>
        <p:nvSpPr>
          <p:cNvPr id="3" name="Text Placeholder 2">
            <a:extLst>
              <a:ext uri="{FF2B5EF4-FFF2-40B4-BE49-F238E27FC236}">
                <a16:creationId xmlns:a16="http://schemas.microsoft.com/office/drawing/2014/main" id="{52D2FCB5-59B5-40A1-B407-1B92001BC068}"/>
              </a:ext>
            </a:extLst>
          </p:cNvPr>
          <p:cNvSpPr>
            <a:spLocks noGrp="1"/>
          </p:cNvSpPr>
          <p:nvPr>
            <p:ph type="body" sz="quarter" idx="10"/>
          </p:nvPr>
        </p:nvSpPr>
        <p:spPr>
          <a:xfrm>
            <a:off x="584200" y="1435497"/>
            <a:ext cx="11018520" cy="3152002"/>
          </a:xfrm>
        </p:spPr>
        <p:txBody>
          <a:bodyPr/>
          <a:lstStyle/>
          <a:p>
            <a:r>
              <a:rPr lang="en-US"/>
              <a:t>Trip – has multiple packages</a:t>
            </a:r>
          </a:p>
          <a:p>
            <a:r>
              <a:rPr lang="en-US"/>
              <a:t>Package – details about each package</a:t>
            </a:r>
          </a:p>
          <a:p>
            <a:endParaRPr lang="en-US"/>
          </a:p>
          <a:p>
            <a:endParaRPr lang="en-US"/>
          </a:p>
          <a:p>
            <a:endParaRPr lang="en-US"/>
          </a:p>
          <a:p>
            <a:endParaRPr lang="en-US"/>
          </a:p>
          <a:p>
            <a:endParaRPr lang="en-US"/>
          </a:p>
          <a:p>
            <a:endParaRPr lang="en-US"/>
          </a:p>
          <a:p>
            <a:endParaRPr lang="en-US"/>
          </a:p>
          <a:p>
            <a:pPr marL="0" indent="0">
              <a:buNone/>
            </a:pPr>
            <a:endParaRPr lang="en-US"/>
          </a:p>
          <a:p>
            <a:pPr marL="0" indent="0">
              <a:buNone/>
            </a:pPr>
            <a:endParaRPr lang="en-US"/>
          </a:p>
          <a:p>
            <a:pPr marL="0" indent="0">
              <a:buNone/>
            </a:pPr>
            <a:endParaRPr lang="en-US"/>
          </a:p>
          <a:p>
            <a:endParaRPr lang="en-US"/>
          </a:p>
          <a:p>
            <a:endParaRPr lang="en-US"/>
          </a:p>
          <a:p>
            <a:pPr lvl="1"/>
            <a:endParaRPr lang="en-US"/>
          </a:p>
        </p:txBody>
      </p:sp>
      <p:pic>
        <p:nvPicPr>
          <p:cNvPr id="4" name="Picture 3">
            <a:extLst>
              <a:ext uri="{FF2B5EF4-FFF2-40B4-BE49-F238E27FC236}">
                <a16:creationId xmlns:a16="http://schemas.microsoft.com/office/drawing/2014/main" id="{80462744-CB5A-45F6-BCC5-E14EB4AF970F}"/>
              </a:ext>
            </a:extLst>
          </p:cNvPr>
          <p:cNvPicPr>
            <a:picLocks noChangeAspect="1"/>
          </p:cNvPicPr>
          <p:nvPr/>
        </p:nvPicPr>
        <p:blipFill>
          <a:blip r:embed="rId2"/>
          <a:stretch>
            <a:fillRect/>
          </a:stretch>
        </p:blipFill>
        <p:spPr>
          <a:xfrm>
            <a:off x="699599" y="2660247"/>
            <a:ext cx="8536277" cy="3740553"/>
          </a:xfrm>
          <a:prstGeom prst="rect">
            <a:avLst/>
          </a:prstGeom>
          <a:ln>
            <a:solidFill>
              <a:schemeClr val="accent1"/>
            </a:solidFill>
          </a:ln>
        </p:spPr>
      </p:pic>
      <p:sp>
        <p:nvSpPr>
          <p:cNvPr id="7" name="Rectangle 6">
            <a:extLst>
              <a:ext uri="{FF2B5EF4-FFF2-40B4-BE49-F238E27FC236}">
                <a16:creationId xmlns:a16="http://schemas.microsoft.com/office/drawing/2014/main" id="{496B0FAD-96E3-4545-B8C7-F911DFAE4C11}"/>
              </a:ext>
            </a:extLst>
          </p:cNvPr>
          <p:cNvSpPr/>
          <p:nvPr/>
        </p:nvSpPr>
        <p:spPr bwMode="auto">
          <a:xfrm>
            <a:off x="4967738" y="5072144"/>
            <a:ext cx="4021279" cy="844011"/>
          </a:xfrm>
          <a:prstGeom prst="rect">
            <a:avLst/>
          </a:prstGeom>
          <a:noFill/>
          <a:ln w="38100" cap="flat" cmpd="sng" algn="ctr">
            <a:solidFill>
              <a:srgbClr val="D83B01">
                <a:lumMod val="60000"/>
                <a:lumOff val="40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54186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1E63FA-40A1-4FEB-BBA9-4F33E6217E66}"/>
              </a:ext>
            </a:extLst>
          </p:cNvPr>
          <p:cNvSpPr/>
          <p:nvPr/>
        </p:nvSpPr>
        <p:spPr>
          <a:xfrm>
            <a:off x="584200" y="911706"/>
            <a:ext cx="5015683" cy="5632311"/>
          </a:xfrm>
          <a:prstGeom prst="rect">
            <a:avLst/>
          </a:prstGeom>
          <a:ln>
            <a:solidFill>
              <a:schemeClr val="accent1"/>
            </a:solidFill>
          </a:ln>
        </p:spPr>
        <p:txBody>
          <a:bodyPr wrap="square">
            <a:spAutoFit/>
          </a:bodyPr>
          <a:lstStyle/>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"id"</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"e2c7ca5e-2ef1-4ac2-836d-74124811516c"</a:t>
            </a:r>
            <a:r>
              <a:rPr lang="en-US" sz="1200">
                <a:solidFill>
                  <a:srgbClr val="000000"/>
                </a:solidFill>
                <a:latin typeface="Consolas" panose="020B0609020204030204" pitchFamily="49" charset="0"/>
              </a:rPr>
              <a:t>,</a:t>
            </a:r>
          </a:p>
          <a:p>
            <a:r>
              <a:rPr lang="en-US" sz="1200">
                <a:solidFill>
                  <a:srgbClr val="A31515"/>
                </a:solidFill>
                <a:highlight>
                  <a:srgbClr val="00FF00"/>
                </a:highlight>
                <a:latin typeface="Consolas" panose="020B0609020204030204" pitchFamily="49" charset="0"/>
              </a:rPr>
              <a:t>"</a:t>
            </a:r>
            <a:r>
              <a:rPr lang="en-US" sz="1200" err="1">
                <a:solidFill>
                  <a:srgbClr val="A31515"/>
                </a:solidFill>
                <a:highlight>
                  <a:srgbClr val="00FF00"/>
                </a:highlight>
                <a:latin typeface="Consolas" panose="020B0609020204030204" pitchFamily="49" charset="0"/>
              </a:rPr>
              <a:t>partitionKey</a:t>
            </a:r>
            <a:r>
              <a:rPr lang="en-US" sz="1200">
                <a:solidFill>
                  <a:srgbClr val="A31515"/>
                </a:solidFill>
                <a:highlight>
                  <a:srgbClr val="00FF00"/>
                </a:highlight>
                <a:latin typeface="Consolas" panose="020B0609020204030204" pitchFamily="49" charset="0"/>
              </a:rPr>
              <a:t>"</a:t>
            </a:r>
            <a:r>
              <a:rPr lang="en-US" sz="1200">
                <a:solidFill>
                  <a:srgbClr val="000000"/>
                </a:solidFill>
                <a:highlight>
                  <a:srgbClr val="00FF00"/>
                </a:highlight>
                <a:latin typeface="Consolas" panose="020B0609020204030204" pitchFamily="49" charset="0"/>
              </a:rPr>
              <a:t>: </a:t>
            </a:r>
            <a:r>
              <a:rPr lang="en-US" sz="1200">
                <a:solidFill>
                  <a:srgbClr val="0451A5"/>
                </a:solidFill>
                <a:highlight>
                  <a:srgbClr val="00FF00"/>
                </a:highlight>
                <a:latin typeface="Consolas" panose="020B0609020204030204" pitchFamily="49" charset="0"/>
              </a:rPr>
              <a:t>"DB2JXBWBLCL09FJFU"</a:t>
            </a:r>
            <a:r>
              <a:rPr lang="en-US" sz="1200">
                <a:solidFill>
                  <a:srgbClr val="000000"/>
                </a:solidFill>
                <a:highlight>
                  <a:srgbClr val="00FF00"/>
                </a:highlight>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entityType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"Trip"</a:t>
            </a:r>
            <a:r>
              <a:rPr lang="en-US" sz="1200">
                <a:solidFill>
                  <a:srgbClr val="000000"/>
                </a:solidFill>
                <a:latin typeface="Consolas" panose="020B0609020204030204" pitchFamily="49" charset="0"/>
              </a:rPr>
              <a:t>,</a:t>
            </a:r>
          </a:p>
          <a:p>
            <a:r>
              <a:rPr lang="en-US" sz="1200">
                <a:solidFill>
                  <a:srgbClr val="A31515"/>
                </a:solidFill>
                <a:highlight>
                  <a:srgbClr val="00FF00"/>
                </a:highlight>
                <a:latin typeface="Consolas" panose="020B0609020204030204" pitchFamily="49" charset="0"/>
              </a:rPr>
              <a:t>"vin"</a:t>
            </a:r>
            <a:r>
              <a:rPr lang="en-US" sz="1200">
                <a:solidFill>
                  <a:srgbClr val="000000"/>
                </a:solidFill>
                <a:highlight>
                  <a:srgbClr val="00FF00"/>
                </a:highlight>
                <a:latin typeface="Consolas" panose="020B0609020204030204" pitchFamily="49" charset="0"/>
              </a:rPr>
              <a:t>: </a:t>
            </a:r>
            <a:r>
              <a:rPr lang="en-US" sz="1200">
                <a:solidFill>
                  <a:srgbClr val="0451A5"/>
                </a:solidFill>
                <a:highlight>
                  <a:srgbClr val="00FF00"/>
                </a:highlight>
                <a:latin typeface="Consolas" panose="020B0609020204030204" pitchFamily="49" charset="0"/>
              </a:rPr>
              <a:t>"DB2JXBWBLCL09FJFU"</a:t>
            </a:r>
            <a:r>
              <a:rPr lang="en-US" sz="1200">
                <a:solidFill>
                  <a:srgbClr val="000000"/>
                </a:solidFill>
                <a:highlight>
                  <a:srgbClr val="00FF00"/>
                </a:highlight>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consignmentId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"1f145aad-d943-44c7-b0f3-1bc8562c7628"</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plannedTripDistance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190.53</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"location"</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"OR"</a:t>
            </a:r>
            <a:r>
              <a:rPr lang="en-US" sz="1200">
                <a:solidFill>
                  <a:srgbClr val="000000"/>
                </a:solidFill>
                <a:latin typeface="Consolas" panose="020B0609020204030204" pitchFamily="49" charset="0"/>
              </a:rPr>
              <a:t>,</a:t>
            </a:r>
          </a:p>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"status"</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"Pending"</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"timestamp"</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"0001-01-01T00:00:00"</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"packages"</a:t>
            </a:r>
            <a:r>
              <a:rPr lang="en-US" sz="1200">
                <a:solidFill>
                  <a:srgbClr val="000000"/>
                </a:solidFill>
                <a:latin typeface="Consolas" panose="020B0609020204030204" pitchFamily="49" charset="0"/>
              </a:rPr>
              <a:t>: [</a:t>
            </a:r>
          </a:p>
          <a:p>
            <a:pPr lvl="1"/>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packageId</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"514edbdc-210b-45f8-b05f-d491d6ded7e4"</a:t>
            </a:r>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storageTemperature</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9885A"/>
                </a:solidFill>
                <a:highlight>
                  <a:srgbClr val="FFFF00"/>
                </a:highlight>
                <a:latin typeface="Consolas" panose="020B0609020204030204" pitchFamily="49" charset="0"/>
              </a:rPr>
              <a:t>22</a:t>
            </a:r>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highValue</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false</a:t>
            </a:r>
            <a:endParaRPr lang="en-US" sz="1200">
              <a:solidFill>
                <a:srgbClr val="000000"/>
              </a:solidFill>
              <a:highlight>
                <a:srgbClr val="FFFF00"/>
              </a:highlight>
              <a:latin typeface="Consolas" panose="020B0609020204030204" pitchFamily="49" charset="0"/>
            </a:endParaRPr>
          </a:p>
          <a:p>
            <a:pPr lvl="1"/>
            <a:r>
              <a:rPr lang="en-US" sz="1200">
                <a:solidFill>
                  <a:srgbClr val="000000"/>
                </a:solidFill>
                <a:highlight>
                  <a:srgbClr val="FFFF00"/>
                </a:highlight>
                <a:latin typeface="Consolas" panose="020B0609020204030204" pitchFamily="49" charset="0"/>
              </a:rPr>
              <a:t>},</a:t>
            </a:r>
          </a:p>
          <a:p>
            <a:r>
              <a:rPr lang="en-US" sz="1200">
                <a:solidFill>
                  <a:srgbClr val="000000"/>
                </a:solidFill>
                <a:latin typeface="Consolas" panose="020B0609020204030204" pitchFamily="49" charset="0"/>
              </a:rPr>
              <a:t>……</a:t>
            </a:r>
          </a:p>
          <a:p>
            <a:pPr lvl="1"/>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packageId</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"26128844-cc3f-4808-99f7-2b142ad002e5"</a:t>
            </a:r>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storageTemperature</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9885A"/>
                </a:solidFill>
                <a:highlight>
                  <a:srgbClr val="FFFF00"/>
                </a:highlight>
                <a:latin typeface="Consolas" panose="020B0609020204030204" pitchFamily="49" charset="0"/>
              </a:rPr>
              <a:t>32</a:t>
            </a:r>
            <a:r>
              <a:rPr lang="en-US" sz="1200">
                <a:solidFill>
                  <a:srgbClr val="000000"/>
                </a:solidFill>
                <a:highlight>
                  <a:srgbClr val="FFFF00"/>
                </a:highlight>
                <a:latin typeface="Consolas" panose="020B0609020204030204" pitchFamily="49" charset="0"/>
              </a:rPr>
              <a:t>,</a:t>
            </a:r>
          </a:p>
          <a:p>
            <a:pPr lvl="1"/>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highValue</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false</a:t>
            </a:r>
            <a:endParaRPr lang="en-US" sz="1200">
              <a:solidFill>
                <a:srgbClr val="000000"/>
              </a:solidFill>
              <a:highlight>
                <a:srgbClr val="FFFF00"/>
              </a:highlight>
              <a:latin typeface="Consolas" panose="020B0609020204030204" pitchFamily="49" charset="0"/>
            </a:endParaRPr>
          </a:p>
          <a:p>
            <a:pPr lvl="1"/>
            <a:r>
              <a:rPr lang="en-US" sz="1200">
                <a:solidFill>
                  <a:srgbClr val="000000"/>
                </a:solidFill>
                <a:highlight>
                  <a:srgbClr val="FFFF00"/>
                </a:highlight>
                <a:latin typeface="Consolas" panose="020B0609020204030204" pitchFamily="49" charset="0"/>
              </a:rPr>
              <a:t>}</a:t>
            </a:r>
          </a:p>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"consignment"</a:t>
            </a:r>
            <a:r>
              <a:rPr lang="en-US" sz="1200">
                <a:solidFill>
                  <a:srgbClr val="000000"/>
                </a:solidFill>
                <a:latin typeface="Consolas" panose="020B0609020204030204" pitchFamily="49" charset="0"/>
              </a:rPr>
              <a:t>: {</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consignmentId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"1f145aad-d943-44c7-b0f3-1bc8562c7628"</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"customer"</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"Bellows College"</a:t>
            </a:r>
            <a:r>
              <a:rPr lang="en-US" sz="1200">
                <a:solidFill>
                  <a:srgbClr val="000000"/>
                </a:solidFill>
                <a:latin typeface="Consolas" panose="020B0609020204030204" pitchFamily="49" charset="0"/>
              </a:rPr>
              <a:t>,</a:t>
            </a:r>
          </a:p>
          <a:p>
            <a:pPr lvl="1"/>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deliveryDueDate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"2019-10-20T05:56:44.7367547Z"</a:t>
            </a:r>
            <a:endParaRPr lang="en-US" sz="1200">
              <a:solidFill>
                <a:srgbClr val="000000"/>
              </a:solidFill>
              <a:latin typeface="Consolas" panose="020B0609020204030204" pitchFamily="49" charset="0"/>
            </a:endParaRPr>
          </a:p>
          <a:p>
            <a:r>
              <a:rPr lang="en-US" sz="1200">
                <a:solidFill>
                  <a:srgbClr val="000000"/>
                </a:solidFill>
                <a:latin typeface="Consolas" panose="020B0609020204030204" pitchFamily="49" charset="0"/>
              </a:rPr>
              <a:t>}]</a:t>
            </a:r>
            <a:endParaRPr lang="en-US" sz="1200" b="0">
              <a:solidFill>
                <a:srgbClr val="000000"/>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A699F707-65B9-4256-8FD8-0B31D43D9FF1}"/>
              </a:ext>
            </a:extLst>
          </p:cNvPr>
          <p:cNvSpPr/>
          <p:nvPr/>
        </p:nvSpPr>
        <p:spPr>
          <a:xfrm>
            <a:off x="6267450" y="937761"/>
            <a:ext cx="5727700" cy="4524315"/>
          </a:xfrm>
          <a:prstGeom prst="rect">
            <a:avLst/>
          </a:prstGeom>
          <a:ln>
            <a:solidFill>
              <a:schemeClr val="accent1"/>
            </a:solidFill>
          </a:ln>
        </p:spPr>
        <p:txBody>
          <a:bodyPr wrap="square" anchor="t">
            <a:spAutoFit/>
          </a:bodyPr>
          <a:lstStyle/>
          <a:p>
            <a:r>
              <a:rPr lang="en-US" sz="1200">
                <a:solidFill>
                  <a:srgbClr val="000000"/>
                </a:solidFill>
                <a:latin typeface="Consolas" panose="020B0609020204030204" pitchFamily="49" charset="0"/>
              </a:rPr>
              <a:t>[{</a:t>
            </a:r>
          </a:p>
          <a:p>
            <a:r>
              <a:rPr lang="en-US" sz="1200">
                <a:solidFill>
                  <a:srgbClr val="A31515"/>
                </a:solidFill>
                <a:latin typeface="Consolas"/>
              </a:rPr>
              <a:t>"id"</a:t>
            </a:r>
            <a:r>
              <a:rPr lang="en-US" sz="1200">
                <a:solidFill>
                  <a:srgbClr val="000000"/>
                </a:solidFill>
                <a:latin typeface="Consolas"/>
              </a:rPr>
              <a:t>: </a:t>
            </a:r>
            <a:r>
              <a:rPr lang="en-US" sz="1200">
                <a:solidFill>
                  <a:srgbClr val="0451A5"/>
                </a:solidFill>
                <a:latin typeface="Consolas"/>
              </a:rPr>
              <a:t>"ad476b94-8b3a-4ab8-ba5f-b95ad75acd63"</a:t>
            </a:r>
            <a:r>
              <a:rPr lang="en-US" sz="1200">
                <a:solidFill>
                  <a:srgbClr val="000000"/>
                </a:solidFill>
                <a:latin typeface="Consolas"/>
                <a:ea typeface="+mn-lt"/>
                <a:cs typeface="+mn-lt"/>
              </a:rPr>
              <a:t>,</a:t>
            </a:r>
            <a:endParaRPr lang="en-US" sz="1200">
              <a:solidFill>
                <a:srgbClr val="000000"/>
              </a:solidFill>
              <a:latin typeface="Consolas" panose="020B0609020204030204" pitchFamily="49" charset="0"/>
            </a:endParaRPr>
          </a:p>
          <a:p>
            <a:r>
              <a:rPr lang="en-US" sz="1200">
                <a:solidFill>
                  <a:srgbClr val="A31515"/>
                </a:solidFill>
                <a:highlight>
                  <a:srgbClr val="FFFF00"/>
                </a:highlight>
                <a:latin typeface="Consolas" panose="020B0609020204030204" pitchFamily="49" charset="0"/>
              </a:rPr>
              <a:t>"</a:t>
            </a:r>
            <a:r>
              <a:rPr lang="en-US" sz="1200" err="1">
                <a:solidFill>
                  <a:srgbClr val="A31515"/>
                </a:solidFill>
                <a:highlight>
                  <a:srgbClr val="FFFF00"/>
                </a:highlight>
                <a:latin typeface="Consolas" panose="020B0609020204030204" pitchFamily="49" charset="0"/>
              </a:rPr>
              <a:t>partitionKey</a:t>
            </a:r>
            <a:r>
              <a:rPr lang="en-US" sz="1200">
                <a:solidFill>
                  <a:srgbClr val="A31515"/>
                </a:solidFill>
                <a:highlight>
                  <a:srgbClr val="FFFF00"/>
                </a:highlight>
                <a:latin typeface="Consolas" panose="020B0609020204030204" pitchFamily="49" charset="0"/>
              </a:rPr>
              <a:t>"</a:t>
            </a:r>
            <a:r>
              <a:rPr lang="en-US" sz="1200">
                <a:solidFill>
                  <a:srgbClr val="000000"/>
                </a:solidFill>
                <a:highlight>
                  <a:srgbClr val="FFFF00"/>
                </a:highlight>
                <a:latin typeface="Consolas" panose="020B0609020204030204" pitchFamily="49" charset="0"/>
              </a:rPr>
              <a:t>: </a:t>
            </a:r>
            <a:r>
              <a:rPr lang="en-US" sz="1200">
                <a:solidFill>
                  <a:srgbClr val="0451A5"/>
                </a:solidFill>
                <a:highlight>
                  <a:srgbClr val="FFFF00"/>
                </a:highlight>
                <a:latin typeface="Consolas" panose="020B0609020204030204" pitchFamily="49" charset="0"/>
              </a:rPr>
              <a:t>" 26128844-cc3f-4808-99f7-2b142ad002e5"</a:t>
            </a:r>
            <a:r>
              <a:rPr lang="en-US" sz="1200">
                <a:solidFill>
                  <a:srgbClr val="000000"/>
                </a:solidFill>
                <a:highlight>
                  <a:srgbClr val="FFFF00"/>
                </a:highlight>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entityType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"Package"</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tripId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"ed96feb9-957e-4d30-873e-7a4f12266022"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consignmentId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"cb56399c-65b3-452b-89f0-d3b9bed5fa02"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"height"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33.37</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"length"</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41.45</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"width"</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20.96</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grossWeight</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223.72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storageTemperature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39</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highValue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false</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"trip"</a:t>
            </a:r>
            <a:r>
              <a:rPr lang="en-US" sz="1200">
                <a:solidFill>
                  <a:srgbClr val="000000"/>
                </a:solidFill>
                <a:latin typeface="Consolas" panose="020B0609020204030204" pitchFamily="49" charset="0"/>
              </a:rPr>
              <a:t>: {</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tripId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"ed96feb9-957e-4d30-873e-7a4f12266022"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"vin"</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"AESQX3ZKCFM25HNNE"</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plannedTripDistance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9885A"/>
                </a:solidFill>
                <a:latin typeface="Consolas" panose="020B0609020204030204" pitchFamily="49" charset="0"/>
              </a:rPr>
              <a:t>137.09</a:t>
            </a:r>
            <a:endParaRPr lang="en-US" sz="1200">
              <a:solidFill>
                <a:srgbClr val="000000"/>
              </a:solidFill>
              <a:latin typeface="Consolas" panose="020B0609020204030204" pitchFamily="49" charset="0"/>
            </a:endParaRPr>
          </a:p>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"consignment"</a:t>
            </a:r>
            <a:r>
              <a:rPr lang="en-US" sz="1200">
                <a:solidFill>
                  <a:srgbClr val="000000"/>
                </a:solidFill>
                <a:latin typeface="Consolas" panose="020B0609020204030204" pitchFamily="49" charset="0"/>
              </a:rPr>
              <a:t>: {</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consignmentId</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"cb56399c-65b3-452b-89f0-d3b9bed5fa02"</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"customer"</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a:t>
            </a:r>
            <a:r>
              <a:rPr lang="en-US" sz="1200" err="1">
                <a:solidFill>
                  <a:srgbClr val="0451A5"/>
                </a:solidFill>
                <a:latin typeface="Consolas" panose="020B0609020204030204" pitchFamily="49" charset="0"/>
              </a:rPr>
              <a:t>Lamna</a:t>
            </a:r>
            <a:r>
              <a:rPr lang="en-US" sz="1200">
                <a:solidFill>
                  <a:srgbClr val="0451A5"/>
                </a:solidFill>
                <a:latin typeface="Consolas" panose="020B0609020204030204" pitchFamily="49" charset="0"/>
              </a:rPr>
              <a:t> Healthcare Company"</a:t>
            </a:r>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deliveryDueDate</a:t>
            </a:r>
            <a:r>
              <a:rPr lang="en-US" sz="1200">
                <a:solidFill>
                  <a:srgbClr val="A31515"/>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"2019-10-20T08:26:44.7366267Z"</a:t>
            </a:r>
            <a:endParaRPr lang="en-US" sz="1200">
              <a:solidFill>
                <a:srgbClr val="000000"/>
              </a:solidFill>
              <a:latin typeface="Consolas" panose="020B0609020204030204" pitchFamily="49" charset="0"/>
            </a:endParaRPr>
          </a:p>
          <a:p>
            <a:r>
              <a:rPr lang="en-US" sz="1200">
                <a:solidFill>
                  <a:srgbClr val="000000"/>
                </a:solidFill>
                <a:latin typeface="Consolas" panose="020B0609020204030204" pitchFamily="49" charset="0"/>
              </a:rPr>
              <a:t>},</a:t>
            </a:r>
          </a:p>
          <a:p>
            <a:r>
              <a:rPr lang="en-US" sz="1200">
                <a:solidFill>
                  <a:srgbClr val="A31515"/>
                </a:solidFill>
                <a:latin typeface="Consolas" panose="020B0609020204030204" pitchFamily="49" charset="0"/>
              </a:rPr>
              <a:t>"timestamp"</a:t>
            </a:r>
            <a:r>
              <a:rPr lang="en-US" sz="1200">
                <a:solidFill>
                  <a:srgbClr val="000000"/>
                </a:solidFill>
                <a:latin typeface="Consolas" panose="020B0609020204030204" pitchFamily="49" charset="0"/>
              </a:rPr>
              <a:t>: </a:t>
            </a:r>
            <a:r>
              <a:rPr lang="en-US" sz="1200">
                <a:solidFill>
                  <a:srgbClr val="0451A5"/>
                </a:solidFill>
                <a:latin typeface="Consolas" panose="020B0609020204030204" pitchFamily="49" charset="0"/>
              </a:rPr>
              <a:t>"0001-01-01T00:00:00"</a:t>
            </a:r>
            <a:r>
              <a:rPr lang="en-US" sz="1200">
                <a:solidFill>
                  <a:srgbClr val="000000"/>
                </a:solidFill>
                <a:latin typeface="Consolas" panose="020B0609020204030204" pitchFamily="49" charset="0"/>
              </a:rPr>
              <a:t>,</a:t>
            </a:r>
          </a:p>
          <a:p>
            <a:r>
              <a:rPr lang="en-US" sz="1200">
                <a:solidFill>
                  <a:srgbClr val="000000"/>
                </a:solidFill>
                <a:latin typeface="Consolas" panose="020B0609020204030204" pitchFamily="49" charset="0"/>
              </a:rPr>
              <a:t>}]</a:t>
            </a:r>
            <a:endParaRPr lang="en-US" sz="1200" b="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381A6586-9F82-4AC9-AD6C-C6A2DFFF3914}"/>
              </a:ext>
            </a:extLst>
          </p:cNvPr>
          <p:cNvSpPr/>
          <p:nvPr/>
        </p:nvSpPr>
        <p:spPr bwMode="auto">
          <a:xfrm>
            <a:off x="6267450" y="308034"/>
            <a:ext cx="5727700"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Package entity</a:t>
            </a:r>
          </a:p>
        </p:txBody>
      </p:sp>
      <p:sp>
        <p:nvSpPr>
          <p:cNvPr id="13" name="Rectangle 12">
            <a:extLst>
              <a:ext uri="{FF2B5EF4-FFF2-40B4-BE49-F238E27FC236}">
                <a16:creationId xmlns:a16="http://schemas.microsoft.com/office/drawing/2014/main" id="{E19015A7-2BE3-4C58-A27F-E449A7F982B0}"/>
              </a:ext>
            </a:extLst>
          </p:cNvPr>
          <p:cNvSpPr/>
          <p:nvPr/>
        </p:nvSpPr>
        <p:spPr bwMode="auto">
          <a:xfrm>
            <a:off x="584199" y="308034"/>
            <a:ext cx="50156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Trip entity</a:t>
            </a:r>
          </a:p>
        </p:txBody>
      </p:sp>
      <p:sp>
        <p:nvSpPr>
          <p:cNvPr id="16" name="TextBox 15">
            <a:extLst>
              <a:ext uri="{FF2B5EF4-FFF2-40B4-BE49-F238E27FC236}">
                <a16:creationId xmlns:a16="http://schemas.microsoft.com/office/drawing/2014/main" id="{B66E6DC6-FE69-46B7-ABA4-E4E70B1FA793}"/>
              </a:ext>
            </a:extLst>
          </p:cNvPr>
          <p:cNvSpPr txBox="1"/>
          <p:nvPr/>
        </p:nvSpPr>
        <p:spPr>
          <a:xfrm>
            <a:off x="6267450" y="5702300"/>
            <a:ext cx="5727700"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Select package info makes it easier to generate Trip summary info view</a:t>
            </a:r>
          </a:p>
        </p:txBody>
      </p:sp>
    </p:spTree>
    <p:extLst>
      <p:ext uri="{BB962C8B-B14F-4D97-AF65-F5344CB8AC3E}">
        <p14:creationId xmlns:p14="http://schemas.microsoft.com/office/powerpoint/2010/main" val="1764250658"/>
      </p:ext>
    </p:extLst>
  </p:cSld>
  <p:clrMapOvr>
    <a:masterClrMapping/>
  </p:clrMapOvr>
  <p:transition>
    <p:fade/>
  </p:transition>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2B5C7373-01C3-4F30-AD8C-52B5D1FC8670}"/>
              </a:ext>
            </a:extLst>
          </p:cNvPr>
          <p:cNvSpPr>
            <a:spLocks noGrp="1"/>
          </p:cNvSpPr>
          <p:nvPr>
            <p:ph type="title"/>
          </p:nvPr>
        </p:nvSpPr>
        <p:spPr>
          <a:xfrm>
            <a:off x="269240" y="2084173"/>
            <a:ext cx="11653523" cy="1181862"/>
          </a:xfrm>
        </p:spPr>
        <p:txBody>
          <a:bodyPr/>
          <a:lstStyle/>
          <a:p>
            <a:r>
              <a:rPr lang="en-US" sz="7200" spc="0">
                <a:ln>
                  <a:noFill/>
                </a:ln>
                <a:solidFill>
                  <a:prstClr val="white"/>
                </a:solidFill>
                <a:latin typeface="Arial" panose="020B0604020202020204" pitchFamily="34" charset="0"/>
              </a:rPr>
              <a:t>Change Feed</a:t>
            </a:r>
            <a:endParaRPr lang="en-US"/>
          </a:p>
        </p:txBody>
      </p:sp>
    </p:spTree>
    <p:extLst>
      <p:ext uri="{BB962C8B-B14F-4D97-AF65-F5344CB8AC3E}">
        <p14:creationId xmlns:p14="http://schemas.microsoft.com/office/powerpoint/2010/main" val="16697473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199" y="86482"/>
            <a:ext cx="10515600" cy="1325563"/>
          </a:xfrm>
        </p:spPr>
        <p:txBody>
          <a:bodyPr>
            <a:normAutofit/>
          </a:bodyPr>
          <a:lstStyle/>
          <a:p>
            <a:r>
              <a:rPr lang="en-US" sz="4000">
                <a:latin typeface="Arial" panose="020B0604020202020204" pitchFamily="34" charset="0"/>
                <a:cs typeface="Arial" panose="020B0604020202020204" pitchFamily="34" charset="0"/>
              </a:rPr>
              <a:t>Cosmos DB Change Feed</a:t>
            </a:r>
          </a:p>
        </p:txBody>
      </p:sp>
      <p:pic>
        <p:nvPicPr>
          <p:cNvPr id="8" name="Picture 7" descr="A screenshot of a cell phone&#10;&#10;Description generated with very high confidence">
            <a:extLst>
              <a:ext uri="{FF2B5EF4-FFF2-40B4-BE49-F238E27FC236}">
                <a16:creationId xmlns:a16="http://schemas.microsoft.com/office/drawing/2014/main" id="{EBD09B7D-9A2E-4F3B-9C71-552491AEF831}"/>
              </a:ext>
            </a:extLst>
          </p:cNvPr>
          <p:cNvPicPr>
            <a:picLocks noChangeAspect="1"/>
          </p:cNvPicPr>
          <p:nvPr/>
        </p:nvPicPr>
        <p:blipFill rotWithShape="1">
          <a:blip r:embed="rId2"/>
          <a:srcRect t="35900" r="65113" b="31587"/>
          <a:stretch/>
        </p:blipFill>
        <p:spPr>
          <a:xfrm>
            <a:off x="3854938" y="2144521"/>
            <a:ext cx="4482123" cy="2241063"/>
          </a:xfrm>
          <a:prstGeom prst="rect">
            <a:avLst/>
          </a:prstGeom>
        </p:spPr>
      </p:pic>
      <p:sp>
        <p:nvSpPr>
          <p:cNvPr id="9" name="TextBox 8">
            <a:extLst>
              <a:ext uri="{FF2B5EF4-FFF2-40B4-BE49-F238E27FC236}">
                <a16:creationId xmlns:a16="http://schemas.microsoft.com/office/drawing/2014/main" id="{CAAEBF13-E046-49CF-8798-6AB80BD3A34E}"/>
              </a:ext>
            </a:extLst>
          </p:cNvPr>
          <p:cNvSpPr txBox="1"/>
          <p:nvPr/>
        </p:nvSpPr>
        <p:spPr>
          <a:xfrm>
            <a:off x="1501822" y="4769144"/>
            <a:ext cx="9188354" cy="94138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a:gradFill>
                  <a:gsLst>
                    <a:gs pos="2917">
                      <a:srgbClr val="353535"/>
                    </a:gs>
                    <a:gs pos="30000">
                      <a:srgbClr val="353535"/>
                    </a:gs>
                  </a:gsLst>
                  <a:lin ang="5400000" scaled="0"/>
                </a:gradFill>
                <a:latin typeface="Arial" panose="020B0604020202020204" pitchFamily="34" charset="0"/>
              </a:rPr>
              <a:t>Persistent log of documents within an Azure Cosmos DB collection in the order in which they were modified</a:t>
            </a:r>
          </a:p>
        </p:txBody>
      </p:sp>
    </p:spTree>
    <p:extLst>
      <p:ext uri="{BB962C8B-B14F-4D97-AF65-F5344CB8AC3E}">
        <p14:creationId xmlns:p14="http://schemas.microsoft.com/office/powerpoint/2010/main" val="44050332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F1CF-0156-4649-9F4A-2761D687C086}"/>
              </a:ext>
            </a:extLst>
          </p:cNvPr>
          <p:cNvSpPr>
            <a:spLocks noGrp="1"/>
          </p:cNvSpPr>
          <p:nvPr>
            <p:ph type="title"/>
          </p:nvPr>
        </p:nvSpPr>
        <p:spPr>
          <a:xfrm>
            <a:off x="838200" y="88398"/>
            <a:ext cx="10515600" cy="1325563"/>
          </a:xfrm>
        </p:spPr>
        <p:txBody>
          <a:bodyPr>
            <a:normAutofit/>
          </a:bodyPr>
          <a:lstStyle/>
          <a:p>
            <a:r>
              <a:rPr lang="en-US" sz="3600">
                <a:latin typeface="Arial" panose="020B0604020202020204" pitchFamily="34" charset="0"/>
                <a:cs typeface="Arial" panose="020B0604020202020204" pitchFamily="34" charset="0"/>
              </a:rPr>
              <a:t>Three different ways to use the Change Feed</a:t>
            </a:r>
          </a:p>
        </p:txBody>
      </p:sp>
      <p:graphicFrame>
        <p:nvGraphicFramePr>
          <p:cNvPr id="3" name="Table 2">
            <a:extLst>
              <a:ext uri="{FF2B5EF4-FFF2-40B4-BE49-F238E27FC236}">
                <a16:creationId xmlns:a16="http://schemas.microsoft.com/office/drawing/2014/main" id="{CC3921E2-87CD-46BE-A10F-6E9547602BA8}"/>
              </a:ext>
            </a:extLst>
          </p:cNvPr>
          <p:cNvGraphicFramePr>
            <a:graphicFrameLocks noGrp="1"/>
          </p:cNvGraphicFramePr>
          <p:nvPr>
            <p:extLst>
              <p:ext uri="{D42A27DB-BD31-4B8C-83A1-F6EECF244321}">
                <p14:modId xmlns:p14="http://schemas.microsoft.com/office/powerpoint/2010/main" val="3315102671"/>
              </p:ext>
            </p:extLst>
          </p:nvPr>
        </p:nvGraphicFramePr>
        <p:xfrm>
          <a:off x="563879" y="1840686"/>
          <a:ext cx="11064241" cy="4756748"/>
        </p:xfrm>
        <a:graphic>
          <a:graphicData uri="http://schemas.openxmlformats.org/drawingml/2006/table">
            <a:tbl>
              <a:tblPr firstRow="1" bandRow="1">
                <a:tableStyleId>{5C22544A-7EE6-4342-B048-85BDC9FD1C3A}</a:tableStyleId>
              </a:tblPr>
              <a:tblGrid>
                <a:gridCol w="2376763">
                  <a:extLst>
                    <a:ext uri="{9D8B030D-6E8A-4147-A177-3AD203B41FA5}">
                      <a16:colId xmlns:a16="http://schemas.microsoft.com/office/drawing/2014/main" val="1439597733"/>
                    </a:ext>
                  </a:extLst>
                </a:gridCol>
                <a:gridCol w="1966977">
                  <a:extLst>
                    <a:ext uri="{9D8B030D-6E8A-4147-A177-3AD203B41FA5}">
                      <a16:colId xmlns:a16="http://schemas.microsoft.com/office/drawing/2014/main" val="234410396"/>
                    </a:ext>
                  </a:extLst>
                </a:gridCol>
                <a:gridCol w="6720501">
                  <a:extLst>
                    <a:ext uri="{9D8B030D-6E8A-4147-A177-3AD203B41FA5}">
                      <a16:colId xmlns:a16="http://schemas.microsoft.com/office/drawing/2014/main" val="1602253400"/>
                    </a:ext>
                  </a:extLst>
                </a:gridCol>
              </a:tblGrid>
              <a:tr h="535412">
                <a:tc>
                  <a:txBody>
                    <a:bodyPr/>
                    <a:lstStyle/>
                    <a:p>
                      <a:pPr algn="ctr"/>
                      <a:r>
                        <a:rPr lang="en-US" sz="2000"/>
                        <a:t>Implementation</a:t>
                      </a:r>
                    </a:p>
                  </a:txBody>
                  <a:tcPr marL="89642" marR="89642" marT="44821" marB="44821" anchor="ctr"/>
                </a:tc>
                <a:tc>
                  <a:txBody>
                    <a:bodyPr/>
                    <a:lstStyle/>
                    <a:p>
                      <a:pPr algn="ctr"/>
                      <a:r>
                        <a:rPr lang="en-US" sz="2000"/>
                        <a:t>Use Case</a:t>
                      </a:r>
                    </a:p>
                  </a:txBody>
                  <a:tcPr marL="89642" marR="89642" marT="44821" marB="44821" anchor="ctr"/>
                </a:tc>
                <a:tc>
                  <a:txBody>
                    <a:bodyPr/>
                    <a:lstStyle/>
                    <a:p>
                      <a:pPr algn="ctr"/>
                      <a:r>
                        <a:rPr lang="en-US" sz="2000"/>
                        <a:t>Summary</a:t>
                      </a:r>
                    </a:p>
                  </a:txBody>
                  <a:tcPr marL="89642" marR="89642" marT="44821" marB="44821" anchor="ctr"/>
                </a:tc>
                <a:extLst>
                  <a:ext uri="{0D108BD9-81ED-4DB2-BD59-A6C34878D82A}">
                    <a16:rowId xmlns:a16="http://schemas.microsoft.com/office/drawing/2014/main" val="1446689242"/>
                  </a:ext>
                </a:extLst>
              </a:tr>
              <a:tr h="1199378">
                <a:tc>
                  <a:txBody>
                    <a:bodyPr/>
                    <a:lstStyle/>
                    <a:p>
                      <a:pPr algn="ctr"/>
                      <a:r>
                        <a:rPr lang="en-US" sz="2000"/>
                        <a:t>Azure Functions</a:t>
                      </a:r>
                    </a:p>
                  </a:txBody>
                  <a:tcPr marL="89642" marR="89642" marT="44821" marB="44821" anchor="ctr"/>
                </a:tc>
                <a:tc>
                  <a:txBody>
                    <a:bodyPr/>
                    <a:lstStyle/>
                    <a:p>
                      <a:pPr algn="ctr"/>
                      <a:r>
                        <a:rPr lang="en-US" sz="2000"/>
                        <a:t>Serverless applications</a:t>
                      </a:r>
                    </a:p>
                  </a:txBody>
                  <a:tcPr marL="89642" marR="89642" marT="44821" marB="44821" anchor="ctr"/>
                </a:tc>
                <a:tc>
                  <a:txBody>
                    <a:bodyPr/>
                    <a:lstStyle/>
                    <a:p>
                      <a:pPr algn="ctr"/>
                      <a:r>
                        <a:rPr lang="en-US" sz="2000"/>
                        <a:t>Easy to implement.</a:t>
                      </a:r>
                    </a:p>
                    <a:p>
                      <a:pPr algn="ctr"/>
                      <a:r>
                        <a:rPr lang="en-US" sz="2000"/>
                        <a:t>Used as a trigger, input or output binding to an Azure Function.</a:t>
                      </a:r>
                    </a:p>
                    <a:p>
                      <a:pPr algn="ctr"/>
                      <a:endParaRPr lang="en-US" sz="200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Guarantees “at least once” semantics.</a:t>
                      </a:r>
                    </a:p>
                  </a:txBody>
                  <a:tcPr marL="89642" marR="89642" marT="44821" marB="44821" anchor="ctr"/>
                </a:tc>
                <a:extLst>
                  <a:ext uri="{0D108BD9-81ED-4DB2-BD59-A6C34878D82A}">
                    <a16:rowId xmlns:a16="http://schemas.microsoft.com/office/drawing/2014/main" val="4214272625"/>
                  </a:ext>
                </a:extLst>
              </a:tr>
              <a:tr h="1182369">
                <a:tc>
                  <a:txBody>
                    <a:bodyPr/>
                    <a:lstStyle/>
                    <a:p>
                      <a:pPr algn="ctr"/>
                      <a:r>
                        <a:rPr lang="en-US" sz="2000"/>
                        <a:t>Change Feed </a:t>
                      </a:r>
                    </a:p>
                    <a:p>
                      <a:pPr algn="ctr"/>
                      <a:r>
                        <a:rPr lang="en-US" sz="2000"/>
                        <a:t>Processor Library (deployed on own)</a:t>
                      </a:r>
                    </a:p>
                  </a:txBody>
                  <a:tcPr marL="89642" marR="89642" marT="44821" marB="44821" anchor="ctr"/>
                </a:tc>
                <a:tc>
                  <a:txBody>
                    <a:bodyPr/>
                    <a:lstStyle/>
                    <a:p>
                      <a:pPr algn="ctr"/>
                      <a:r>
                        <a:rPr lang="en-US" sz="2000"/>
                        <a:t>Distributed applications</a:t>
                      </a:r>
                    </a:p>
                  </a:txBody>
                  <a:tcPr marL="89642" marR="89642" marT="44821" marB="44821" anchor="ctr"/>
                </a:tc>
                <a:tc>
                  <a:txBody>
                    <a:bodyPr/>
                    <a:lstStyle/>
                    <a:p>
                      <a:pPr algn="ctr"/>
                      <a:r>
                        <a:rPr lang="en-US" sz="2000"/>
                        <a:t>Direct control over scale (you decide where Change Feed Processor Library is hosted). Checkpointing managed automatically.</a:t>
                      </a:r>
                    </a:p>
                    <a:p>
                      <a:pPr algn="ctr"/>
                      <a:endParaRPr lang="en-US" sz="2000"/>
                    </a:p>
                    <a:p>
                      <a:pPr algn="ctr"/>
                      <a:r>
                        <a:rPr lang="en-US" sz="2000"/>
                        <a:t>Guarantees “at least once” semantics</a:t>
                      </a:r>
                    </a:p>
                  </a:txBody>
                  <a:tcPr marL="89642" marR="89642" marT="44821" marB="44821" anchor="ctr"/>
                </a:tc>
                <a:extLst>
                  <a:ext uri="{0D108BD9-81ED-4DB2-BD59-A6C34878D82A}">
                    <a16:rowId xmlns:a16="http://schemas.microsoft.com/office/drawing/2014/main" val="3060184176"/>
                  </a:ext>
                </a:extLst>
              </a:tr>
              <a:tr h="1298852">
                <a:tc>
                  <a:txBody>
                    <a:bodyPr/>
                    <a:lstStyle/>
                    <a:p>
                      <a:pPr algn="ctr"/>
                      <a:r>
                        <a:rPr lang="en-US" sz="2000"/>
                        <a:t>SQL API SDK for .NET or Java</a:t>
                      </a:r>
                    </a:p>
                  </a:txBody>
                  <a:tcPr marL="89642" marR="89642" marT="44821" marB="44821" anchor="ctr"/>
                </a:tc>
                <a:tc>
                  <a:txBody>
                    <a:bodyPr/>
                    <a:lstStyle/>
                    <a:p>
                      <a:pPr algn="ctr"/>
                      <a:r>
                        <a:rPr lang="en-US" sz="2000"/>
                        <a:t>Not recommended</a:t>
                      </a:r>
                    </a:p>
                  </a:txBody>
                  <a:tcPr marL="89642" marR="89642" marT="44821" marB="44821" anchor="ctr"/>
                </a:tc>
                <a:tc>
                  <a:txBody>
                    <a:bodyPr/>
                    <a:lstStyle/>
                    <a:p>
                      <a:pPr algn="ctr"/>
                      <a:r>
                        <a:rPr lang="en-US" sz="2000"/>
                        <a:t>Must manage both scaling and checkpointing logic</a:t>
                      </a:r>
                    </a:p>
                  </a:txBody>
                  <a:tcPr marL="89642" marR="89642" marT="44821" marB="44821" anchor="ctr"/>
                </a:tc>
                <a:extLst>
                  <a:ext uri="{0D108BD9-81ED-4DB2-BD59-A6C34878D82A}">
                    <a16:rowId xmlns:a16="http://schemas.microsoft.com/office/drawing/2014/main" val="3319864853"/>
                  </a:ext>
                </a:extLst>
              </a:tr>
            </a:tbl>
          </a:graphicData>
        </a:graphic>
      </p:graphicFrame>
    </p:spTree>
    <p:extLst>
      <p:ext uri="{BB962C8B-B14F-4D97-AF65-F5344CB8AC3E}">
        <p14:creationId xmlns:p14="http://schemas.microsoft.com/office/powerpoint/2010/main" val="16520782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392430" y="1418316"/>
            <a:ext cx="10515600" cy="1325563"/>
          </a:xfrm>
        </p:spPr>
        <p:txBody>
          <a:bodyPr>
            <a:normAutofit/>
          </a:bodyPr>
          <a:lstStyle/>
          <a:p>
            <a:r>
              <a:rPr lang="en-US" sz="2800">
                <a:latin typeface="Arial" panose="020B0604020202020204" pitchFamily="34" charset="0"/>
                <a:cs typeface="Arial" panose="020B0604020202020204" pitchFamily="34" charset="0"/>
              </a:rPr>
              <a:t>IoT-</a:t>
            </a:r>
            <a:r>
              <a:rPr lang="en-US" sz="2800" err="1">
                <a:latin typeface="Arial" panose="020B0604020202020204" pitchFamily="34" charset="0"/>
                <a:cs typeface="Arial" panose="020B0604020202020204" pitchFamily="34" charset="0"/>
              </a:rPr>
              <a:t>CosmosDBProcessing</a:t>
            </a:r>
            <a:r>
              <a:rPr lang="en-US" sz="2800">
                <a:latin typeface="Arial" panose="020B0604020202020204" pitchFamily="34" charset="0"/>
                <a:cs typeface="Arial" panose="020B0604020202020204" pitchFamily="34" charset="0"/>
              </a:rPr>
              <a:t> Function App</a:t>
            </a:r>
          </a:p>
        </p:txBody>
      </p:sp>
      <p:sp>
        <p:nvSpPr>
          <p:cNvPr id="35" name="TextBox 34">
            <a:extLst>
              <a:ext uri="{FF2B5EF4-FFF2-40B4-BE49-F238E27FC236}">
                <a16:creationId xmlns:a16="http://schemas.microsoft.com/office/drawing/2014/main" id="{2268FEE3-9F39-4A9B-AD32-41F6B934B144}"/>
              </a:ext>
            </a:extLst>
          </p:cNvPr>
          <p:cNvSpPr txBox="1"/>
          <p:nvPr/>
        </p:nvSpPr>
        <p:spPr>
          <a:xfrm>
            <a:off x="392430" y="2743879"/>
            <a:ext cx="11655840" cy="3684048"/>
          </a:xfrm>
          <a:prstGeom prst="rect">
            <a:avLst/>
          </a:prstGeom>
          <a:noFill/>
        </p:spPr>
        <p:txBody>
          <a:bodyPr wrap="square" lIns="179285" tIns="143428" rIns="179285" bIns="143428" rtlCol="0">
            <a:spAutoFit/>
          </a:bodyPr>
          <a:lstStyle/>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TripProcessor</a:t>
            </a:r>
            <a:r>
              <a:rPr lang="en-US" sz="2353">
                <a:gradFill>
                  <a:gsLst>
                    <a:gs pos="2917">
                      <a:srgbClr val="353535"/>
                    </a:gs>
                    <a:gs pos="30000">
                      <a:srgbClr val="353535"/>
                    </a:gs>
                  </a:gsLst>
                  <a:lin ang="5400000" scaled="0"/>
                </a:gradFill>
                <a:latin typeface="Arial" panose="020B0604020202020204" pitchFamily="34" charset="0"/>
              </a:rPr>
              <a:t> – Triggered by write to </a:t>
            </a:r>
            <a:r>
              <a:rPr lang="en-US" sz="2353" b="1">
                <a:gradFill>
                  <a:gsLst>
                    <a:gs pos="2917">
                      <a:srgbClr val="353535"/>
                    </a:gs>
                    <a:gs pos="30000">
                      <a:srgbClr val="353535"/>
                    </a:gs>
                  </a:gsLst>
                  <a:lin ang="5400000" scaled="0"/>
                </a:gradFill>
                <a:latin typeface="Arial" panose="020B0604020202020204" pitchFamily="34" charset="0"/>
              </a:rPr>
              <a:t>telemetry</a:t>
            </a:r>
            <a:r>
              <a:rPr lang="en-US" sz="2353">
                <a:gradFill>
                  <a:gsLst>
                    <a:gs pos="2917">
                      <a:srgbClr val="353535"/>
                    </a:gs>
                    <a:gs pos="30000">
                      <a:srgbClr val="353535"/>
                    </a:gs>
                  </a:gsLst>
                  <a:lin ang="5400000" scaled="0"/>
                </a:gradFill>
                <a:latin typeface="Arial" panose="020B0604020202020204" pitchFamily="34" charset="0"/>
              </a:rPr>
              <a:t> container, then updates </a:t>
            </a:r>
            <a:r>
              <a:rPr lang="en-US" sz="2353" b="1">
                <a:gradFill>
                  <a:gsLst>
                    <a:gs pos="2917">
                      <a:srgbClr val="353535"/>
                    </a:gs>
                    <a:gs pos="30000">
                      <a:srgbClr val="353535"/>
                    </a:gs>
                  </a:gsLst>
                  <a:lin ang="5400000" scaled="0"/>
                </a:gradFill>
                <a:latin typeface="Arial" panose="020B0604020202020204" pitchFamily="34" charset="0"/>
              </a:rPr>
              <a:t>metadata</a:t>
            </a:r>
            <a:r>
              <a:rPr lang="en-US" sz="2353">
                <a:gradFill>
                  <a:gsLst>
                    <a:gs pos="2917">
                      <a:srgbClr val="353535"/>
                    </a:gs>
                    <a:gs pos="30000">
                      <a:srgbClr val="353535"/>
                    </a:gs>
                  </a:gsLst>
                  <a:lin ang="5400000" scaled="0"/>
                </a:gradFill>
                <a:latin typeface="Arial" panose="020B0604020202020204" pitchFamily="34" charset="0"/>
              </a:rPr>
              <a:t> container to update current trip status and consignment status. Sends alert email (if needed)</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ColdStorage</a:t>
            </a:r>
            <a:r>
              <a:rPr lang="en-US" sz="2353">
                <a:gradFill>
                  <a:gsLst>
                    <a:gs pos="2917">
                      <a:srgbClr val="353535"/>
                    </a:gs>
                    <a:gs pos="30000">
                      <a:srgbClr val="353535"/>
                    </a:gs>
                  </a:gsLst>
                  <a:lin ang="5400000" scaled="0"/>
                </a:gradFill>
                <a:latin typeface="Arial" panose="020B0604020202020204" pitchFamily="34" charset="0"/>
              </a:rPr>
              <a:t> – Real-time writes to Azure Storage account</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SendToEventHubsForReporting</a:t>
            </a:r>
            <a:r>
              <a:rPr lang="en-US" sz="2353">
                <a:gradFill>
                  <a:gsLst>
                    <a:gs pos="2917">
                      <a:srgbClr val="353535"/>
                    </a:gs>
                    <a:gs pos="30000">
                      <a:srgbClr val="353535"/>
                    </a:gs>
                  </a:gsLst>
                  <a:lin ang="5400000" scaled="0"/>
                </a:gradFill>
                <a:latin typeface="Arial" panose="020B0604020202020204" pitchFamily="34" charset="0"/>
              </a:rPr>
              <a:t> – Real-time writes to Event Hubs</a:t>
            </a:r>
          </a:p>
        </p:txBody>
      </p:sp>
      <p:sp>
        <p:nvSpPr>
          <p:cNvPr id="4" name="Title 1">
            <a:extLst>
              <a:ext uri="{FF2B5EF4-FFF2-40B4-BE49-F238E27FC236}">
                <a16:creationId xmlns:a16="http://schemas.microsoft.com/office/drawing/2014/main" id="{03674D13-928B-4170-B91A-0123654D44F9}"/>
              </a:ext>
            </a:extLst>
          </p:cNvPr>
          <p:cNvSpPr txBox="1">
            <a:spLocks/>
          </p:cNvSpPr>
          <p:nvPr/>
        </p:nvSpPr>
        <p:spPr>
          <a:xfrm>
            <a:off x="838200" y="92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When did we read from the change feed?</a:t>
            </a:r>
          </a:p>
        </p:txBody>
      </p:sp>
    </p:spTree>
    <p:extLst>
      <p:ext uri="{BB962C8B-B14F-4D97-AF65-F5344CB8AC3E}">
        <p14:creationId xmlns:p14="http://schemas.microsoft.com/office/powerpoint/2010/main" val="21865786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ylinder 9">
            <a:extLst>
              <a:ext uri="{FF2B5EF4-FFF2-40B4-BE49-F238E27FC236}">
                <a16:creationId xmlns:a16="http://schemas.microsoft.com/office/drawing/2014/main" id="{5D2C960D-C50E-4517-B3FB-BE4C20F3D5D5}"/>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1" name="Straight Arrow Connector 10">
            <a:extLst>
              <a:ext uri="{FF2B5EF4-FFF2-40B4-BE49-F238E27FC236}">
                <a16:creationId xmlns:a16="http://schemas.microsoft.com/office/drawing/2014/main" id="{98E3FCD6-EC3C-40E4-BB5F-756AB77C283E}"/>
              </a:ext>
            </a:extLst>
          </p:cNvPr>
          <p:cNvCxnSpPr>
            <a:cxnSpLocks/>
          </p:cNvCxnSpPr>
          <p:nvPr/>
        </p:nvCxnSpPr>
        <p:spPr>
          <a:xfrm>
            <a:off x="2590800" y="3429000"/>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088575-F4E6-4F47-A67F-765967CC62A7}"/>
              </a:ext>
            </a:extLst>
          </p:cNvPr>
          <p:cNvSpPr txBox="1"/>
          <p:nvPr/>
        </p:nvSpPr>
        <p:spPr>
          <a:xfrm>
            <a:off x="411480" y="3244334"/>
            <a:ext cx="2453640" cy="369332"/>
          </a:xfrm>
          <a:prstGeom prst="rect">
            <a:avLst/>
          </a:prstGeom>
          <a:noFill/>
        </p:spPr>
        <p:txBody>
          <a:bodyPr wrap="square" rtlCol="0">
            <a:spAutoFit/>
          </a:bodyPr>
          <a:lstStyle/>
          <a:p>
            <a:r>
              <a:rPr lang="en-US"/>
              <a:t>Write document A</a:t>
            </a:r>
          </a:p>
        </p:txBody>
      </p:sp>
      <p:sp>
        <p:nvSpPr>
          <p:cNvPr id="8" name="Title 1">
            <a:extLst>
              <a:ext uri="{FF2B5EF4-FFF2-40B4-BE49-F238E27FC236}">
                <a16:creationId xmlns:a16="http://schemas.microsoft.com/office/drawing/2014/main" id="{4B23E140-D24A-40AC-9624-A80C22BEEB33}"/>
              </a:ext>
            </a:extLst>
          </p:cNvPr>
          <p:cNvSpPr txBox="1">
            <a:spLocks/>
          </p:cNvSpPr>
          <p:nvPr/>
        </p:nvSpPr>
        <p:spPr>
          <a:xfrm>
            <a:off x="421640" y="441911"/>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273641222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159240" y="3328630"/>
            <a:ext cx="2453640" cy="646331"/>
          </a:xfrm>
          <a:prstGeom prst="rect">
            <a:avLst/>
          </a:prstGeom>
          <a:noFill/>
        </p:spPr>
        <p:txBody>
          <a:bodyPr wrap="square" rtlCol="0">
            <a:spAutoFit/>
          </a:bodyPr>
          <a:lstStyle/>
          <a:p>
            <a:r>
              <a:rPr lang="en-US" err="1"/>
              <a:t>TripProcessor</a:t>
            </a:r>
            <a:r>
              <a:rPr lang="en-US"/>
              <a:t> Function executes</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5" name="Straight Arrow Connector 14">
            <a:extLst>
              <a:ext uri="{FF2B5EF4-FFF2-40B4-BE49-F238E27FC236}">
                <a16:creationId xmlns:a16="http://schemas.microsoft.com/office/drawing/2014/main" id="{578B53A0-22F0-439E-AF99-17EEB46FFF39}"/>
              </a:ext>
            </a:extLst>
          </p:cNvPr>
          <p:cNvCxnSpPr>
            <a:cxnSpLocks/>
          </p:cNvCxnSpPr>
          <p:nvPr/>
        </p:nvCxnSpPr>
        <p:spPr>
          <a:xfrm>
            <a:off x="2590800" y="3429000"/>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FCB2D6-6D1A-4230-A044-079B1D8430FD}"/>
              </a:ext>
            </a:extLst>
          </p:cNvPr>
          <p:cNvSpPr txBox="1"/>
          <p:nvPr/>
        </p:nvSpPr>
        <p:spPr>
          <a:xfrm>
            <a:off x="411480" y="3244334"/>
            <a:ext cx="2453640" cy="369332"/>
          </a:xfrm>
          <a:prstGeom prst="rect">
            <a:avLst/>
          </a:prstGeom>
          <a:noFill/>
        </p:spPr>
        <p:txBody>
          <a:bodyPr wrap="square" rtlCol="0">
            <a:spAutoFit/>
          </a:bodyPr>
          <a:lstStyle/>
          <a:p>
            <a:r>
              <a:rPr lang="en-US"/>
              <a:t>Write document A</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71A41D43-8647-437D-9527-37324C66DD11}"/>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9637709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09D5-6876-451D-A129-E102B9B43238}"/>
              </a:ext>
            </a:extLst>
          </p:cNvPr>
          <p:cNvSpPr>
            <a:spLocks noGrp="1"/>
          </p:cNvSpPr>
          <p:nvPr>
            <p:ph type="title"/>
          </p:nvPr>
        </p:nvSpPr>
        <p:spPr/>
        <p:txBody>
          <a:bodyPr/>
          <a:lstStyle/>
          <a:p>
            <a:r>
              <a:rPr lang="en-US"/>
              <a:t>Our scenario</a:t>
            </a:r>
          </a:p>
        </p:txBody>
      </p:sp>
      <p:sp>
        <p:nvSpPr>
          <p:cNvPr id="3" name="Text Placeholder 2">
            <a:extLst>
              <a:ext uri="{FF2B5EF4-FFF2-40B4-BE49-F238E27FC236}">
                <a16:creationId xmlns:a16="http://schemas.microsoft.com/office/drawing/2014/main" id="{373BC158-C2DD-4BF3-8211-4183B0051E8A}"/>
              </a:ext>
            </a:extLst>
          </p:cNvPr>
          <p:cNvSpPr>
            <a:spLocks noGrp="1"/>
          </p:cNvSpPr>
          <p:nvPr>
            <p:ph type="body" sz="quarter" idx="10"/>
          </p:nvPr>
        </p:nvSpPr>
        <p:spPr>
          <a:xfrm>
            <a:off x="269240" y="912179"/>
            <a:ext cx="11653523" cy="553998"/>
          </a:xfrm>
        </p:spPr>
        <p:txBody>
          <a:bodyPr/>
          <a:lstStyle/>
          <a:p>
            <a:pPr algn="ctr"/>
            <a:r>
              <a:rPr lang="en-US"/>
              <a:t>IoT – predictive maintenance on historical data</a:t>
            </a:r>
          </a:p>
        </p:txBody>
      </p:sp>
      <p:pic>
        <p:nvPicPr>
          <p:cNvPr id="5" name="Picture 4" descr="A close up of a map&#10;&#10;Description automatically generated">
            <a:extLst>
              <a:ext uri="{FF2B5EF4-FFF2-40B4-BE49-F238E27FC236}">
                <a16:creationId xmlns:a16="http://schemas.microsoft.com/office/drawing/2014/main" id="{C9DB7253-779E-48BD-8E9B-7FC18EE5B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578" y="1466177"/>
            <a:ext cx="8568843" cy="4953715"/>
          </a:xfrm>
          <a:prstGeom prst="rect">
            <a:avLst/>
          </a:prstGeom>
          <a:ln>
            <a:solidFill>
              <a:schemeClr val="accent1"/>
            </a:solidFill>
          </a:ln>
        </p:spPr>
      </p:pic>
      <p:sp>
        <p:nvSpPr>
          <p:cNvPr id="4" name="Rectangle 3">
            <a:extLst>
              <a:ext uri="{FF2B5EF4-FFF2-40B4-BE49-F238E27FC236}">
                <a16:creationId xmlns:a16="http://schemas.microsoft.com/office/drawing/2014/main" id="{7E18A04A-C1FF-4823-8DE2-C2201E16CDAA}"/>
              </a:ext>
            </a:extLst>
          </p:cNvPr>
          <p:cNvSpPr/>
          <p:nvPr/>
        </p:nvSpPr>
        <p:spPr bwMode="auto">
          <a:xfrm>
            <a:off x="3036110" y="1572742"/>
            <a:ext cx="1929264" cy="2762951"/>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FB0E1DC-6D23-4EB9-A84B-39EDE46E24DD}"/>
              </a:ext>
            </a:extLst>
          </p:cNvPr>
          <p:cNvSpPr/>
          <p:nvPr/>
        </p:nvSpPr>
        <p:spPr bwMode="auto">
          <a:xfrm>
            <a:off x="7226627" y="2732926"/>
            <a:ext cx="3026981" cy="3349374"/>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F2B4576-D8B4-4808-A3E8-917A4559F62C}"/>
              </a:ext>
            </a:extLst>
          </p:cNvPr>
          <p:cNvSpPr/>
          <p:nvPr/>
        </p:nvSpPr>
        <p:spPr bwMode="auto">
          <a:xfrm>
            <a:off x="8324345" y="1466177"/>
            <a:ext cx="1929264" cy="1266749"/>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D5B8FA1-9A07-413C-A742-1CC160DCE351}"/>
              </a:ext>
            </a:extLst>
          </p:cNvPr>
          <p:cNvSpPr/>
          <p:nvPr/>
        </p:nvSpPr>
        <p:spPr bwMode="auto">
          <a:xfrm>
            <a:off x="4965374" y="1572742"/>
            <a:ext cx="1929264" cy="1266749"/>
          </a:xfrm>
          <a:prstGeom prst="rect">
            <a:avLst/>
          </a:prstGeom>
          <a:solidFill>
            <a:srgbClr val="DDDDDD">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664451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177208" y="3051631"/>
            <a:ext cx="2453640" cy="1200329"/>
          </a:xfrm>
          <a:prstGeom prst="rect">
            <a:avLst/>
          </a:prstGeom>
          <a:noFill/>
        </p:spPr>
        <p:txBody>
          <a:bodyPr wrap="square" rtlCol="0">
            <a:spAutoFit/>
          </a:bodyPr>
          <a:lstStyle/>
          <a:p>
            <a:r>
              <a:rPr lang="en-US" err="1"/>
              <a:t>TripProcessor</a:t>
            </a:r>
            <a:r>
              <a:rPr lang="en-US"/>
              <a:t> Function immediately checks Telemetry container for any new updates</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flipH="1">
            <a:off x="5703570" y="3613666"/>
            <a:ext cx="1078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FBC28B7-1107-41F2-BD47-53B752A268F2}"/>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15141640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098280" y="3242548"/>
            <a:ext cx="2453640" cy="1200329"/>
          </a:xfrm>
          <a:prstGeom prst="rect">
            <a:avLst/>
          </a:prstGeom>
          <a:noFill/>
        </p:spPr>
        <p:txBody>
          <a:bodyPr wrap="square" rtlCol="0">
            <a:spAutoFit/>
          </a:bodyPr>
          <a:lstStyle/>
          <a:p>
            <a:r>
              <a:rPr lang="en-US" err="1"/>
              <a:t>TripProcessor</a:t>
            </a:r>
            <a:r>
              <a:rPr lang="en-US"/>
              <a:t> Function finds a new write of Document B and executes</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5" name="Straight Arrow Connector 14">
            <a:extLst>
              <a:ext uri="{FF2B5EF4-FFF2-40B4-BE49-F238E27FC236}">
                <a16:creationId xmlns:a16="http://schemas.microsoft.com/office/drawing/2014/main" id="{578B53A0-22F0-439E-AF99-17EEB46FFF39}"/>
              </a:ext>
            </a:extLst>
          </p:cNvPr>
          <p:cNvCxnSpPr>
            <a:cxnSpLocks/>
          </p:cNvCxnSpPr>
          <p:nvPr/>
        </p:nvCxnSpPr>
        <p:spPr>
          <a:xfrm>
            <a:off x="2590800" y="3429000"/>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FCB2D6-6D1A-4230-A044-079B1D8430FD}"/>
              </a:ext>
            </a:extLst>
          </p:cNvPr>
          <p:cNvSpPr txBox="1"/>
          <p:nvPr/>
        </p:nvSpPr>
        <p:spPr>
          <a:xfrm>
            <a:off x="411480" y="3244334"/>
            <a:ext cx="2453640" cy="369332"/>
          </a:xfrm>
          <a:prstGeom prst="rect">
            <a:avLst/>
          </a:prstGeom>
          <a:noFill/>
        </p:spPr>
        <p:txBody>
          <a:bodyPr wrap="square" rtlCol="0">
            <a:spAutoFit/>
          </a:bodyPr>
          <a:lstStyle/>
          <a:p>
            <a:r>
              <a:rPr lang="en-US"/>
              <a:t>Write document B</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5CF07CE9-6909-4575-B98B-50F3325DE815}"/>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4496008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098280" y="3242548"/>
            <a:ext cx="2453640" cy="1477328"/>
          </a:xfrm>
          <a:prstGeom prst="rect">
            <a:avLst/>
          </a:prstGeom>
          <a:noFill/>
        </p:spPr>
        <p:txBody>
          <a:bodyPr wrap="square" rtlCol="0">
            <a:spAutoFit/>
          </a:bodyPr>
          <a:lstStyle/>
          <a:p>
            <a:r>
              <a:rPr lang="en-US" err="1"/>
              <a:t>TripProcessor</a:t>
            </a:r>
            <a:r>
              <a:rPr lang="en-US"/>
              <a:t> Function immediately checks Telemetry container for any new updates and doesn’t find anything.</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F2E2EA8-D3F6-40CD-A924-3A3BBA966B35}"/>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30955438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098280" y="3242548"/>
            <a:ext cx="2453640" cy="923330"/>
          </a:xfrm>
          <a:prstGeom prst="rect">
            <a:avLst/>
          </a:prstGeom>
          <a:noFill/>
        </p:spPr>
        <p:txBody>
          <a:bodyPr wrap="square" rtlCol="0">
            <a:spAutoFit/>
          </a:bodyPr>
          <a:lstStyle/>
          <a:p>
            <a:r>
              <a:rPr lang="en-US" err="1"/>
              <a:t>TripProcessor</a:t>
            </a:r>
            <a:r>
              <a:rPr lang="en-US"/>
              <a:t> Function waits specified polling interval </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27EFCC3-D177-4AEB-ABD8-0CA7DB9AA69C}"/>
              </a:ext>
            </a:extLst>
          </p:cNvPr>
          <p:cNvSpPr>
            <a:spLocks noGrp="1"/>
          </p:cNvSpPr>
          <p:nvPr>
            <p:ph type="title"/>
          </p:nvPr>
        </p:nvSpPr>
        <p:spPr>
          <a:xfrm>
            <a:off x="269240" y="289511"/>
            <a:ext cx="11655840" cy="899665"/>
          </a:xfrm>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spTree>
    <p:extLst>
      <p:ext uri="{BB962C8B-B14F-4D97-AF65-F5344CB8AC3E}">
        <p14:creationId xmlns:p14="http://schemas.microsoft.com/office/powerpoint/2010/main" val="154266006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FB436-460E-4536-83BE-1F87C007D493}"/>
              </a:ext>
            </a:extLst>
          </p:cNvPr>
          <p:cNvSpPr>
            <a:spLocks noGrp="1"/>
          </p:cNvSpPr>
          <p:nvPr>
            <p:ph type="title"/>
          </p:nvPr>
        </p:nvSpPr>
        <p:spPr/>
        <p:txBody>
          <a:bodyPr>
            <a:normAutofit/>
          </a:bodyPr>
          <a:lstStyle/>
          <a:p>
            <a:r>
              <a:rPr lang="en-US" sz="3600">
                <a:latin typeface="Arial" panose="020B0604020202020204" pitchFamily="34" charset="0"/>
                <a:cs typeface="Arial" panose="020B0604020202020204" pitchFamily="34" charset="0"/>
              </a:rPr>
              <a:t>Change Feed Processor Library – Behind the scenes</a:t>
            </a:r>
          </a:p>
        </p:txBody>
      </p:sp>
      <p:pic>
        <p:nvPicPr>
          <p:cNvPr id="7" name="Picture 6">
            <a:extLst>
              <a:ext uri="{FF2B5EF4-FFF2-40B4-BE49-F238E27FC236}">
                <a16:creationId xmlns:a16="http://schemas.microsoft.com/office/drawing/2014/main" id="{03F76012-4590-4A6C-B970-5089EF83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5048" y="2769210"/>
            <a:ext cx="1688912" cy="1688912"/>
          </a:xfrm>
          <a:prstGeom prst="rect">
            <a:avLst/>
          </a:prstGeom>
        </p:spPr>
      </p:pic>
      <p:sp>
        <p:nvSpPr>
          <p:cNvPr id="8" name="TextBox 7">
            <a:extLst>
              <a:ext uri="{FF2B5EF4-FFF2-40B4-BE49-F238E27FC236}">
                <a16:creationId xmlns:a16="http://schemas.microsoft.com/office/drawing/2014/main" id="{6FABB774-2CFB-424C-A878-62B06E5D141C}"/>
              </a:ext>
            </a:extLst>
          </p:cNvPr>
          <p:cNvSpPr txBox="1"/>
          <p:nvPr/>
        </p:nvSpPr>
        <p:spPr>
          <a:xfrm>
            <a:off x="9098280" y="3242548"/>
            <a:ext cx="2453640" cy="1200329"/>
          </a:xfrm>
          <a:prstGeom prst="rect">
            <a:avLst/>
          </a:prstGeom>
          <a:noFill/>
        </p:spPr>
        <p:txBody>
          <a:bodyPr wrap="square" rtlCol="0">
            <a:spAutoFit/>
          </a:bodyPr>
          <a:lstStyle/>
          <a:p>
            <a:r>
              <a:rPr lang="en-US" err="1"/>
              <a:t>TripProcessor</a:t>
            </a:r>
            <a:r>
              <a:rPr lang="en-US"/>
              <a:t> Function finds a new write of Document C and executes</a:t>
            </a:r>
          </a:p>
        </p:txBody>
      </p:sp>
      <p:sp>
        <p:nvSpPr>
          <p:cNvPr id="14" name="Cylinder 13">
            <a:extLst>
              <a:ext uri="{FF2B5EF4-FFF2-40B4-BE49-F238E27FC236}">
                <a16:creationId xmlns:a16="http://schemas.microsoft.com/office/drawing/2014/main" id="{2E38CE91-4E44-4BC6-865B-6BFCAF63AF96}"/>
              </a:ext>
            </a:extLst>
          </p:cNvPr>
          <p:cNvSpPr/>
          <p:nvPr/>
        </p:nvSpPr>
        <p:spPr>
          <a:xfrm>
            <a:off x="3916680" y="2606040"/>
            <a:ext cx="1524000" cy="16459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Telemetry </a:t>
            </a:r>
          </a:p>
        </p:txBody>
      </p:sp>
      <p:cxnSp>
        <p:nvCxnSpPr>
          <p:cNvPr id="15" name="Straight Arrow Connector 14">
            <a:extLst>
              <a:ext uri="{FF2B5EF4-FFF2-40B4-BE49-F238E27FC236}">
                <a16:creationId xmlns:a16="http://schemas.microsoft.com/office/drawing/2014/main" id="{578B53A0-22F0-439E-AF99-17EEB46FFF39}"/>
              </a:ext>
            </a:extLst>
          </p:cNvPr>
          <p:cNvCxnSpPr>
            <a:cxnSpLocks/>
          </p:cNvCxnSpPr>
          <p:nvPr/>
        </p:nvCxnSpPr>
        <p:spPr>
          <a:xfrm>
            <a:off x="2590800" y="3429000"/>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FCB2D6-6D1A-4230-A044-079B1D8430FD}"/>
              </a:ext>
            </a:extLst>
          </p:cNvPr>
          <p:cNvSpPr txBox="1"/>
          <p:nvPr/>
        </p:nvSpPr>
        <p:spPr>
          <a:xfrm>
            <a:off x="411480" y="3244334"/>
            <a:ext cx="2453640" cy="369332"/>
          </a:xfrm>
          <a:prstGeom prst="rect">
            <a:avLst/>
          </a:prstGeom>
          <a:noFill/>
        </p:spPr>
        <p:txBody>
          <a:bodyPr wrap="square" rtlCol="0">
            <a:spAutoFit/>
          </a:bodyPr>
          <a:lstStyle/>
          <a:p>
            <a:r>
              <a:rPr lang="en-US"/>
              <a:t>Write document C</a:t>
            </a:r>
          </a:p>
        </p:txBody>
      </p:sp>
      <p:cxnSp>
        <p:nvCxnSpPr>
          <p:cNvPr id="17" name="Straight Arrow Connector 16">
            <a:extLst>
              <a:ext uri="{FF2B5EF4-FFF2-40B4-BE49-F238E27FC236}">
                <a16:creationId xmlns:a16="http://schemas.microsoft.com/office/drawing/2014/main" id="{63C1186B-89D2-433D-B546-721ED87D880D}"/>
              </a:ext>
            </a:extLst>
          </p:cNvPr>
          <p:cNvCxnSpPr>
            <a:cxnSpLocks/>
          </p:cNvCxnSpPr>
          <p:nvPr/>
        </p:nvCxnSpPr>
        <p:spPr>
          <a:xfrm>
            <a:off x="5631180" y="3522226"/>
            <a:ext cx="929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9174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200" y="146640"/>
            <a:ext cx="10515600" cy="1325563"/>
          </a:xfrm>
        </p:spPr>
        <p:txBody>
          <a:bodyPr>
            <a:normAutofit/>
          </a:bodyPr>
          <a:lstStyle/>
          <a:p>
            <a:r>
              <a:rPr lang="en-US" sz="4000">
                <a:latin typeface="Arial" panose="020B0604020202020204" pitchFamily="34" charset="0"/>
                <a:cs typeface="Arial" panose="020B0604020202020204" pitchFamily="34" charset="0"/>
              </a:rPr>
              <a:t>Common Change Feed Scenarios</a:t>
            </a:r>
          </a:p>
        </p:txBody>
      </p:sp>
      <p:pic>
        <p:nvPicPr>
          <p:cNvPr id="5" name="Picture 4">
            <a:extLst>
              <a:ext uri="{FF2B5EF4-FFF2-40B4-BE49-F238E27FC236}">
                <a16:creationId xmlns:a16="http://schemas.microsoft.com/office/drawing/2014/main" id="{73734A0D-87B4-4EBE-9E8B-C5FD41B40C22}"/>
              </a:ext>
            </a:extLst>
          </p:cNvPr>
          <p:cNvPicPr>
            <a:picLocks noChangeAspect="1"/>
          </p:cNvPicPr>
          <p:nvPr/>
        </p:nvPicPr>
        <p:blipFill>
          <a:blip r:embed="rId2"/>
          <a:stretch>
            <a:fillRect/>
          </a:stretch>
        </p:blipFill>
        <p:spPr>
          <a:xfrm>
            <a:off x="1617016" y="1592629"/>
            <a:ext cx="8957968" cy="5016681"/>
          </a:xfrm>
          <a:prstGeom prst="rect">
            <a:avLst/>
          </a:prstGeom>
          <a:solidFill>
            <a:schemeClr val="bg2"/>
          </a:solidFill>
        </p:spPr>
      </p:pic>
    </p:spTree>
    <p:extLst>
      <p:ext uri="{BB962C8B-B14F-4D97-AF65-F5344CB8AC3E}">
        <p14:creationId xmlns:p14="http://schemas.microsoft.com/office/powerpoint/2010/main" val="377420706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606B-2CA9-42B7-900C-F3F0F7BD931F}"/>
              </a:ext>
            </a:extLst>
          </p:cNvPr>
          <p:cNvSpPr>
            <a:spLocks noGrp="1"/>
          </p:cNvSpPr>
          <p:nvPr>
            <p:ph type="title"/>
          </p:nvPr>
        </p:nvSpPr>
        <p:spPr>
          <a:xfrm>
            <a:off x="268080" y="261614"/>
            <a:ext cx="11655840" cy="899665"/>
          </a:xfrm>
        </p:spPr>
        <p:txBody>
          <a:bodyPr>
            <a:normAutofit/>
          </a:bodyPr>
          <a:lstStyle/>
          <a:p>
            <a:r>
              <a:rPr lang="en-US" sz="4000">
                <a:latin typeface="Arial" panose="020B0604020202020204" pitchFamily="34" charset="0"/>
                <a:cs typeface="Arial" panose="020B0604020202020204" pitchFamily="34" charset="0"/>
              </a:rPr>
              <a:t>Lease container</a:t>
            </a:r>
          </a:p>
        </p:txBody>
      </p:sp>
      <p:sp>
        <p:nvSpPr>
          <p:cNvPr id="6" name="TextBox 5">
            <a:extLst>
              <a:ext uri="{FF2B5EF4-FFF2-40B4-BE49-F238E27FC236}">
                <a16:creationId xmlns:a16="http://schemas.microsoft.com/office/drawing/2014/main" id="{A448BC65-D052-4748-97ED-443F5F69A6D9}"/>
              </a:ext>
            </a:extLst>
          </p:cNvPr>
          <p:cNvSpPr txBox="1"/>
          <p:nvPr/>
        </p:nvSpPr>
        <p:spPr>
          <a:xfrm>
            <a:off x="269240" y="1733844"/>
            <a:ext cx="11655840" cy="3281246"/>
          </a:xfrm>
          <a:prstGeom prst="rect">
            <a:avLst/>
          </a:prstGeom>
          <a:noFill/>
        </p:spPr>
        <p:txBody>
          <a:bodyPr wrap="squar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Arial" panose="020B0604020202020204" pitchFamily="34" charset="0"/>
              </a:rPr>
              <a:t>Document created for each physical partition to bookmark the latest processed document </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a:gradFill>
                  <a:gsLst>
                    <a:gs pos="2917">
                      <a:srgbClr val="353535"/>
                    </a:gs>
                    <a:gs pos="30000">
                      <a:srgbClr val="353535"/>
                    </a:gs>
                  </a:gsLst>
                  <a:lin ang="5400000" scaled="0"/>
                </a:gradFill>
                <a:latin typeface="Arial" panose="020B0604020202020204" pitchFamily="34" charset="0"/>
              </a:rPr>
              <a:t>In general, 400 RU’s should be enough for the lease collection. For very large workloads, you may need to increase up to a few thousand RU’s.</a:t>
            </a:r>
            <a:endParaRPr lang="en-US" b="1">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a:gradFill>
                  <a:gsLst>
                    <a:gs pos="2917">
                      <a:srgbClr val="353535"/>
                    </a:gs>
                    <a:gs pos="30000">
                      <a:srgbClr val="353535"/>
                    </a:gs>
                  </a:gsLst>
                  <a:lin ang="5400000" scaled="0"/>
                </a:gradFill>
                <a:latin typeface="Arial" panose="020B0604020202020204" pitchFamily="34" charset="0"/>
              </a:rPr>
              <a:t>You should partition your lease collection by “id”</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p:txBody>
      </p:sp>
    </p:spTree>
    <p:extLst>
      <p:ext uri="{BB962C8B-B14F-4D97-AF65-F5344CB8AC3E}">
        <p14:creationId xmlns:p14="http://schemas.microsoft.com/office/powerpoint/2010/main" val="28597314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2D9092-9B90-43BC-8700-139B504AE256}"/>
              </a:ext>
            </a:extLst>
          </p:cNvPr>
          <p:cNvSpPr>
            <a:spLocks noGrp="1"/>
          </p:cNvSpPr>
          <p:nvPr>
            <p:ph type="title"/>
          </p:nvPr>
        </p:nvSpPr>
        <p:spPr>
          <a:xfrm>
            <a:off x="634188" y="73948"/>
            <a:ext cx="10515600" cy="1325563"/>
          </a:xfrm>
        </p:spPr>
        <p:txBody>
          <a:bodyPr>
            <a:normAutofit/>
          </a:bodyPr>
          <a:lstStyle/>
          <a:p>
            <a:r>
              <a:rPr lang="en-US" sz="4000">
                <a:latin typeface="Arial" panose="020B0604020202020204" pitchFamily="34" charset="0"/>
                <a:cs typeface="Arial" panose="020B0604020202020204" pitchFamily="34" charset="0"/>
              </a:rPr>
              <a:t>Common Scenarios </a:t>
            </a:r>
          </a:p>
        </p:txBody>
      </p:sp>
      <p:grpSp>
        <p:nvGrpSpPr>
          <p:cNvPr id="4" name="Group 3">
            <a:extLst>
              <a:ext uri="{FF2B5EF4-FFF2-40B4-BE49-F238E27FC236}">
                <a16:creationId xmlns:a16="http://schemas.microsoft.com/office/drawing/2014/main" id="{F60D14BA-EE3F-4BC9-BCCF-AC6DB47BB869}"/>
              </a:ext>
            </a:extLst>
          </p:cNvPr>
          <p:cNvGrpSpPr/>
          <p:nvPr/>
        </p:nvGrpSpPr>
        <p:grpSpPr>
          <a:xfrm>
            <a:off x="3385555" y="3250828"/>
            <a:ext cx="1680558" cy="1960651"/>
            <a:chOff x="2103437" y="2865126"/>
            <a:chExt cx="1828800" cy="2133600"/>
          </a:xfrm>
        </p:grpSpPr>
        <p:pic>
          <p:nvPicPr>
            <p:cNvPr id="5" name="Picture 4">
              <a:extLst>
                <a:ext uri="{FF2B5EF4-FFF2-40B4-BE49-F238E27FC236}">
                  <a16:creationId xmlns:a16="http://schemas.microsoft.com/office/drawing/2014/main" id="{8A309D94-1993-44DC-A367-B4BCF781902C}"/>
                </a:ext>
              </a:extLst>
            </p:cNvPr>
            <p:cNvPicPr>
              <a:picLocks noChangeAspect="1"/>
            </p:cNvPicPr>
            <p:nvPr/>
          </p:nvPicPr>
          <p:blipFill>
            <a:blip r:embed="rId2"/>
            <a:stretch>
              <a:fillRect/>
            </a:stretch>
          </p:blipFill>
          <p:spPr>
            <a:xfrm>
              <a:off x="2484437" y="3320473"/>
              <a:ext cx="1219200" cy="1120030"/>
            </a:xfrm>
            <a:prstGeom prst="rect">
              <a:avLst/>
            </a:prstGeom>
          </p:spPr>
        </p:pic>
        <p:sp>
          <p:nvSpPr>
            <p:cNvPr id="6" name="Rectangle: Rounded Corners 5">
              <a:extLst>
                <a:ext uri="{FF2B5EF4-FFF2-40B4-BE49-F238E27FC236}">
                  <a16:creationId xmlns:a16="http://schemas.microsoft.com/office/drawing/2014/main" id="{6AFC3085-03D7-485F-9C34-4ED0DD5551F3}"/>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AEB8685A-DE93-4D0A-9078-961A066BBDF2}"/>
              </a:ext>
            </a:extLst>
          </p:cNvPr>
          <p:cNvSpPr txBox="1"/>
          <p:nvPr/>
        </p:nvSpPr>
        <p:spPr>
          <a:xfrm>
            <a:off x="5493335" y="2326417"/>
            <a:ext cx="1750581" cy="1188113"/>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Persistent Event Store</a:t>
            </a:r>
          </a:p>
        </p:txBody>
      </p:sp>
      <p:cxnSp>
        <p:nvCxnSpPr>
          <p:cNvPr id="8" name="Straight Arrow Connector 7">
            <a:extLst>
              <a:ext uri="{FF2B5EF4-FFF2-40B4-BE49-F238E27FC236}">
                <a16:creationId xmlns:a16="http://schemas.microsoft.com/office/drawing/2014/main" id="{FCF86A26-4CAA-441B-82AF-2566854FBB8D}"/>
              </a:ext>
            </a:extLst>
          </p:cNvPr>
          <p:cNvCxnSpPr/>
          <p:nvPr/>
        </p:nvCxnSpPr>
        <p:spPr>
          <a:xfrm>
            <a:off x="1845045" y="4183885"/>
            <a:ext cx="14004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497348-19A8-442A-A39F-B93F78388FCB}"/>
              </a:ext>
            </a:extLst>
          </p:cNvPr>
          <p:cNvSpPr txBox="1"/>
          <p:nvPr/>
        </p:nvSpPr>
        <p:spPr>
          <a:xfrm>
            <a:off x="1572343" y="3749512"/>
            <a:ext cx="1361517" cy="505264"/>
          </a:xfrm>
          <a:prstGeom prst="rect">
            <a:avLst/>
          </a:prstGeom>
          <a:noFill/>
        </p:spPr>
        <p:txBody>
          <a:bodyPr wrap="non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New Order</a:t>
            </a:r>
          </a:p>
        </p:txBody>
      </p:sp>
      <p:pic>
        <p:nvPicPr>
          <p:cNvPr id="10" name="Picture 9">
            <a:extLst>
              <a:ext uri="{FF2B5EF4-FFF2-40B4-BE49-F238E27FC236}">
                <a16:creationId xmlns:a16="http://schemas.microsoft.com/office/drawing/2014/main" id="{2558CDA1-D6F3-4FFA-B0CB-271DA382CA99}"/>
              </a:ext>
            </a:extLst>
          </p:cNvPr>
          <p:cNvPicPr>
            <a:picLocks noChangeAspect="1"/>
          </p:cNvPicPr>
          <p:nvPr/>
        </p:nvPicPr>
        <p:blipFill>
          <a:blip r:embed="rId3"/>
          <a:stretch>
            <a:fillRect/>
          </a:stretch>
        </p:blipFill>
        <p:spPr>
          <a:xfrm>
            <a:off x="5976415" y="3395395"/>
            <a:ext cx="784423" cy="1709449"/>
          </a:xfrm>
          <a:prstGeom prst="rect">
            <a:avLst/>
          </a:prstGeom>
        </p:spPr>
      </p:pic>
      <p:cxnSp>
        <p:nvCxnSpPr>
          <p:cNvPr id="11" name="Straight Arrow Connector 10">
            <a:extLst>
              <a:ext uri="{FF2B5EF4-FFF2-40B4-BE49-F238E27FC236}">
                <a16:creationId xmlns:a16="http://schemas.microsoft.com/office/drawing/2014/main" id="{E6A1E8DA-D1DC-487F-97FA-136A253A25D8}"/>
              </a:ext>
            </a:extLst>
          </p:cNvPr>
          <p:cNvCxnSpPr/>
          <p:nvPr/>
        </p:nvCxnSpPr>
        <p:spPr>
          <a:xfrm>
            <a:off x="5206160" y="4250117"/>
            <a:ext cx="7702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FAC936E-F538-4BDC-B21B-ED419C0AF26D}"/>
              </a:ext>
            </a:extLst>
          </p:cNvPr>
          <p:cNvSpPr/>
          <p:nvPr/>
        </p:nvSpPr>
        <p:spPr bwMode="auto">
          <a:xfrm>
            <a:off x="8357206" y="2575681"/>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a:t>
            </a:r>
          </a:p>
          <a:p>
            <a:pPr algn="ctr" defTabSz="856807" fontAlgn="base">
              <a:lnSpc>
                <a:spcPct val="90000"/>
              </a:lnSpc>
              <a:spcBef>
                <a:spcPct val="0"/>
              </a:spcBef>
              <a:spcAft>
                <a:spcPct val="0"/>
              </a:spcAft>
            </a:pPr>
            <a:r>
              <a:rPr lang="en-US" sz="1838">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#1 </a:t>
            </a:r>
          </a:p>
        </p:txBody>
      </p:sp>
      <p:sp>
        <p:nvSpPr>
          <p:cNvPr id="13" name="Rectangle: Rounded Corners 12">
            <a:extLst>
              <a:ext uri="{FF2B5EF4-FFF2-40B4-BE49-F238E27FC236}">
                <a16:creationId xmlns:a16="http://schemas.microsoft.com/office/drawing/2014/main" id="{10793CC3-111F-4791-8E62-79321D8EA656}"/>
              </a:ext>
            </a:extLst>
          </p:cNvPr>
          <p:cNvSpPr/>
          <p:nvPr/>
        </p:nvSpPr>
        <p:spPr bwMode="auto">
          <a:xfrm>
            <a:off x="8357206" y="4882073"/>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#3 </a:t>
            </a:r>
          </a:p>
        </p:txBody>
      </p:sp>
      <p:sp>
        <p:nvSpPr>
          <p:cNvPr id="14" name="Rectangle: Rounded Corners 13">
            <a:extLst>
              <a:ext uri="{FF2B5EF4-FFF2-40B4-BE49-F238E27FC236}">
                <a16:creationId xmlns:a16="http://schemas.microsoft.com/office/drawing/2014/main" id="{D22B22DC-728F-4212-841D-F69E95F799DB}"/>
              </a:ext>
            </a:extLst>
          </p:cNvPr>
          <p:cNvSpPr/>
          <p:nvPr/>
        </p:nvSpPr>
        <p:spPr bwMode="auto">
          <a:xfrm>
            <a:off x="8357206" y="3456715"/>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#2 </a:t>
            </a:r>
          </a:p>
        </p:txBody>
      </p:sp>
      <p:cxnSp>
        <p:nvCxnSpPr>
          <p:cNvPr id="15" name="Straight Arrow Connector 14">
            <a:extLst>
              <a:ext uri="{FF2B5EF4-FFF2-40B4-BE49-F238E27FC236}">
                <a16:creationId xmlns:a16="http://schemas.microsoft.com/office/drawing/2014/main" id="{D6121226-F449-472E-8026-63B4F953C5F9}"/>
              </a:ext>
            </a:extLst>
          </p:cNvPr>
          <p:cNvCxnSpPr>
            <a:cxnSpLocks/>
            <a:stCxn id="12" idx="1"/>
          </p:cNvCxnSpPr>
          <p:nvPr/>
        </p:nvCxnSpPr>
        <p:spPr>
          <a:xfrm flipH="1">
            <a:off x="6977991" y="2952715"/>
            <a:ext cx="1379215" cy="1146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B3CD00-B600-467E-8343-E889AECE991F}"/>
              </a:ext>
            </a:extLst>
          </p:cNvPr>
          <p:cNvCxnSpPr>
            <a:cxnSpLocks/>
            <a:endCxn id="13" idx="1"/>
          </p:cNvCxnSpPr>
          <p:nvPr/>
        </p:nvCxnSpPr>
        <p:spPr>
          <a:xfrm>
            <a:off x="6977991" y="4337748"/>
            <a:ext cx="1379215" cy="9213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659673-49D7-4267-9565-99547FDE897B}"/>
              </a:ext>
            </a:extLst>
          </p:cNvPr>
          <p:cNvCxnSpPr>
            <a:stCxn id="14" idx="1"/>
          </p:cNvCxnSpPr>
          <p:nvPr/>
        </p:nvCxnSpPr>
        <p:spPr>
          <a:xfrm flipH="1">
            <a:off x="6977991" y="3833747"/>
            <a:ext cx="1379215" cy="350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031A2C-3C6B-4B45-9A5B-7FE0368CAB00}"/>
              </a:ext>
            </a:extLst>
          </p:cNvPr>
          <p:cNvSpPr txBox="1"/>
          <p:nvPr/>
        </p:nvSpPr>
        <p:spPr>
          <a:xfrm>
            <a:off x="8567276" y="1712991"/>
            <a:ext cx="1540512"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Read From Change Feed</a:t>
            </a:r>
          </a:p>
        </p:txBody>
      </p:sp>
      <p:sp>
        <p:nvSpPr>
          <p:cNvPr id="19" name="TextBox 18">
            <a:extLst>
              <a:ext uri="{FF2B5EF4-FFF2-40B4-BE49-F238E27FC236}">
                <a16:creationId xmlns:a16="http://schemas.microsoft.com/office/drawing/2014/main" id="{30F7C8A8-A482-433B-901F-39813D630C0B}"/>
              </a:ext>
            </a:extLst>
          </p:cNvPr>
          <p:cNvSpPr txBox="1"/>
          <p:nvPr/>
        </p:nvSpPr>
        <p:spPr>
          <a:xfrm>
            <a:off x="8326616" y="5604083"/>
            <a:ext cx="2024510"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Trigger Action From Change Feed</a:t>
            </a:r>
          </a:p>
        </p:txBody>
      </p:sp>
      <p:sp>
        <p:nvSpPr>
          <p:cNvPr id="20" name="Text Placeholder 2">
            <a:extLst>
              <a:ext uri="{FF2B5EF4-FFF2-40B4-BE49-F238E27FC236}">
                <a16:creationId xmlns:a16="http://schemas.microsoft.com/office/drawing/2014/main" id="{F75990ED-A614-4F72-8865-E3DAD776343D}"/>
              </a:ext>
            </a:extLst>
          </p:cNvPr>
          <p:cNvSpPr>
            <a:spLocks noGrp="1"/>
          </p:cNvSpPr>
          <p:nvPr>
            <p:ph type="body" sz="quarter" idx="10"/>
          </p:nvPr>
        </p:nvSpPr>
        <p:spPr>
          <a:xfrm>
            <a:off x="604869" y="1667705"/>
            <a:ext cx="10925086" cy="369332"/>
          </a:xfrm>
        </p:spPr>
        <p:txBody>
          <a:bodyPr/>
          <a:lstStyle/>
          <a:p>
            <a:r>
              <a:rPr lang="en-US" sz="2000">
                <a:latin typeface="Arial" panose="020B0604020202020204" pitchFamily="34" charset="0"/>
                <a:cs typeface="Arial" panose="020B0604020202020204" pitchFamily="34" charset="0"/>
              </a:rPr>
              <a:t>Event Sourcing (Microservices)</a:t>
            </a:r>
          </a:p>
        </p:txBody>
      </p:sp>
    </p:spTree>
    <p:extLst>
      <p:ext uri="{BB962C8B-B14F-4D97-AF65-F5344CB8AC3E}">
        <p14:creationId xmlns:p14="http://schemas.microsoft.com/office/powerpoint/2010/main" val="122770732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What if we didn’t have the change feed?</a:t>
            </a:r>
          </a:p>
        </p:txBody>
      </p:sp>
      <p:grpSp>
        <p:nvGrpSpPr>
          <p:cNvPr id="7" name="Group 6">
            <a:extLst>
              <a:ext uri="{FF2B5EF4-FFF2-40B4-BE49-F238E27FC236}">
                <a16:creationId xmlns:a16="http://schemas.microsoft.com/office/drawing/2014/main" id="{D9F24ED9-55A1-40CC-A50B-CEA946543678}"/>
              </a:ext>
            </a:extLst>
          </p:cNvPr>
          <p:cNvGrpSpPr/>
          <p:nvPr/>
        </p:nvGrpSpPr>
        <p:grpSpPr>
          <a:xfrm>
            <a:off x="1210938" y="2068106"/>
            <a:ext cx="9770123" cy="3702865"/>
            <a:chOff x="894767" y="2215255"/>
            <a:chExt cx="9770123" cy="3702865"/>
          </a:xfrm>
        </p:grpSpPr>
        <p:sp>
          <p:nvSpPr>
            <p:cNvPr id="9" name="Rectangle 8">
              <a:extLst>
                <a:ext uri="{FF2B5EF4-FFF2-40B4-BE49-F238E27FC236}">
                  <a16:creationId xmlns:a16="http://schemas.microsoft.com/office/drawing/2014/main" id="{DE89E614-4ACB-4CDE-8D26-A0F29748D5BC}"/>
                </a:ext>
              </a:extLst>
            </p:cNvPr>
            <p:cNvSpPr/>
            <p:nvPr/>
          </p:nvSpPr>
          <p:spPr bwMode="auto">
            <a:xfrm>
              <a:off x="894767" y="2218041"/>
              <a:ext cx="3909525" cy="6772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 Calculation</a:t>
              </a:r>
            </a:p>
          </p:txBody>
        </p:sp>
        <p:sp>
          <p:nvSpPr>
            <p:cNvPr id="10" name="Rectangle 9">
              <a:extLst>
                <a:ext uri="{FF2B5EF4-FFF2-40B4-BE49-F238E27FC236}">
                  <a16:creationId xmlns:a16="http://schemas.microsoft.com/office/drawing/2014/main" id="{0172C834-BE1D-4EF0-A8E9-C97BA4BBE9CF}"/>
                </a:ext>
              </a:extLst>
            </p:cNvPr>
            <p:cNvSpPr/>
            <p:nvPr/>
          </p:nvSpPr>
          <p:spPr bwMode="auto">
            <a:xfrm>
              <a:off x="7456713" y="2215255"/>
              <a:ext cx="3208177"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1" name="Rectangle 10">
              <a:extLst>
                <a:ext uri="{FF2B5EF4-FFF2-40B4-BE49-F238E27FC236}">
                  <a16:creationId xmlns:a16="http://schemas.microsoft.com/office/drawing/2014/main" id="{B24CC552-0CAA-4D23-B9FF-048264DADDA0}"/>
                </a:ext>
              </a:extLst>
            </p:cNvPr>
            <p:cNvSpPr/>
            <p:nvPr/>
          </p:nvSpPr>
          <p:spPr bwMode="auto">
            <a:xfrm>
              <a:off x="1019371" y="5364122"/>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4" name="Straight Arrow Connector 3">
              <a:extLst>
                <a:ext uri="{FF2B5EF4-FFF2-40B4-BE49-F238E27FC236}">
                  <a16:creationId xmlns:a16="http://schemas.microsoft.com/office/drawing/2014/main" id="{903F56F2-DA6C-48EE-B7A6-F9D4E1C2032B}"/>
                </a:ext>
              </a:extLst>
            </p:cNvPr>
            <p:cNvCxnSpPr>
              <a:cxnSpLocks/>
              <a:stCxn id="9" idx="3"/>
              <a:endCxn id="10" idx="1"/>
            </p:cNvCxnSpPr>
            <p:nvPr/>
          </p:nvCxnSpPr>
          <p:spPr>
            <a:xfrm flipV="1">
              <a:off x="4804292" y="2492254"/>
              <a:ext cx="2652421" cy="644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397EC95-46C6-47F4-8BA9-348CCA7D15FE}"/>
                </a:ext>
              </a:extLst>
            </p:cNvPr>
            <p:cNvCxnSpPr>
              <a:cxnSpLocks/>
              <a:stCxn id="9" idx="2"/>
              <a:endCxn id="11" idx="0"/>
            </p:cNvCxnSpPr>
            <p:nvPr/>
          </p:nvCxnSpPr>
          <p:spPr>
            <a:xfrm flipH="1">
              <a:off x="2674777" y="2895276"/>
              <a:ext cx="174753" cy="246884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76FE0D1-FA8D-4EE4-A45F-39C7635DF49C}"/>
                </a:ext>
              </a:extLst>
            </p:cNvPr>
            <p:cNvSpPr/>
            <p:nvPr/>
          </p:nvSpPr>
          <p:spPr bwMode="auto">
            <a:xfrm>
              <a:off x="6326155" y="5235311"/>
              <a:ext cx="3909527" cy="682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3: Shipment Label</a:t>
              </a:r>
            </a:p>
          </p:txBody>
        </p:sp>
        <p:cxnSp>
          <p:nvCxnSpPr>
            <p:cNvPr id="23" name="Straight Arrow Connector 22">
              <a:extLst>
                <a:ext uri="{FF2B5EF4-FFF2-40B4-BE49-F238E27FC236}">
                  <a16:creationId xmlns:a16="http://schemas.microsoft.com/office/drawing/2014/main" id="{DE5F086D-676D-4CA9-9E26-54744367EAEB}"/>
                </a:ext>
              </a:extLst>
            </p:cNvPr>
            <p:cNvCxnSpPr>
              <a:cxnSpLocks/>
              <a:stCxn id="11" idx="0"/>
              <a:endCxn id="10" idx="2"/>
            </p:cNvCxnSpPr>
            <p:nvPr/>
          </p:nvCxnSpPr>
          <p:spPr>
            <a:xfrm flipV="1">
              <a:off x="2674777" y="2769253"/>
              <a:ext cx="6386025" cy="259486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01F84-08EA-4AE9-BF3B-238EA2606D89}"/>
                </a:ext>
              </a:extLst>
            </p:cNvPr>
            <p:cNvCxnSpPr>
              <a:cxnSpLocks/>
              <a:stCxn id="11" idx="3"/>
              <a:endCxn id="22" idx="1"/>
            </p:cNvCxnSpPr>
            <p:nvPr/>
          </p:nvCxnSpPr>
          <p:spPr>
            <a:xfrm flipV="1">
              <a:off x="4330183" y="5576716"/>
              <a:ext cx="1995972" cy="644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04F08A-33BB-407B-A4C1-89E4168AA825}"/>
                </a:ext>
              </a:extLst>
            </p:cNvPr>
            <p:cNvCxnSpPr>
              <a:cxnSpLocks/>
              <a:stCxn id="22" idx="0"/>
              <a:endCxn id="10" idx="2"/>
            </p:cNvCxnSpPr>
            <p:nvPr/>
          </p:nvCxnSpPr>
          <p:spPr>
            <a:xfrm flipV="1">
              <a:off x="8280919" y="2769253"/>
              <a:ext cx="779883" cy="24660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74BE487-0E81-4664-A12B-A54DEAEBD168}"/>
                </a:ext>
              </a:extLst>
            </p:cNvPr>
            <p:cNvCxnSpPr>
              <a:cxnSpLocks/>
              <a:stCxn id="22" idx="0"/>
              <a:endCxn id="9" idx="2"/>
            </p:cNvCxnSpPr>
            <p:nvPr/>
          </p:nvCxnSpPr>
          <p:spPr>
            <a:xfrm flipH="1" flipV="1">
              <a:off x="2849530" y="2895276"/>
              <a:ext cx="5431389" cy="23400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067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B7FC6F-1FB3-4588-AA66-0E521006C11A}"/>
              </a:ext>
            </a:extLst>
          </p:cNvPr>
          <p:cNvSpPr txBox="1"/>
          <p:nvPr/>
        </p:nvSpPr>
        <p:spPr>
          <a:xfrm>
            <a:off x="4120100" y="3091069"/>
            <a:ext cx="3951799" cy="675862"/>
          </a:xfrm>
          <a:prstGeom prst="rect">
            <a:avLst/>
          </a:prstGeom>
          <a:noFill/>
        </p:spPr>
        <p:txBody>
          <a:bodyPr wrap="square" lIns="0" tIns="0" rIns="0" bIns="0" rtlCol="0">
            <a:spAutoFit/>
          </a:bodyPr>
          <a:lstStyle/>
          <a:p>
            <a:pPr algn="l"/>
            <a:r>
              <a:rPr lang="en-US" sz="4400"/>
              <a:t>Not Scalable </a:t>
            </a:r>
            <a:r>
              <a:rPr lang="en-US" sz="4400">
                <a:sym typeface="Wingdings" panose="05000000000000000000" pitchFamily="2" charset="2"/>
              </a:rPr>
              <a:t></a:t>
            </a:r>
            <a:endParaRPr lang="en-US" sz="4400"/>
          </a:p>
        </p:txBody>
      </p:sp>
    </p:spTree>
    <p:extLst>
      <p:ext uri="{BB962C8B-B14F-4D97-AF65-F5344CB8AC3E}">
        <p14:creationId xmlns:p14="http://schemas.microsoft.com/office/powerpoint/2010/main" val="42115935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09D5-6876-451D-A129-E102B9B43238}"/>
              </a:ext>
            </a:extLst>
          </p:cNvPr>
          <p:cNvSpPr>
            <a:spLocks noGrp="1"/>
          </p:cNvSpPr>
          <p:nvPr>
            <p:ph type="title"/>
          </p:nvPr>
        </p:nvSpPr>
        <p:spPr/>
        <p:txBody>
          <a:bodyPr/>
          <a:lstStyle/>
          <a:p>
            <a:r>
              <a:rPr lang="en-US"/>
              <a:t>Our scenario</a:t>
            </a:r>
          </a:p>
        </p:txBody>
      </p:sp>
      <p:sp>
        <p:nvSpPr>
          <p:cNvPr id="3" name="Text Placeholder 2">
            <a:extLst>
              <a:ext uri="{FF2B5EF4-FFF2-40B4-BE49-F238E27FC236}">
                <a16:creationId xmlns:a16="http://schemas.microsoft.com/office/drawing/2014/main" id="{373BC158-C2DD-4BF3-8211-4183B0051E8A}"/>
              </a:ext>
            </a:extLst>
          </p:cNvPr>
          <p:cNvSpPr>
            <a:spLocks noGrp="1"/>
          </p:cNvSpPr>
          <p:nvPr>
            <p:ph type="body" sz="quarter" idx="10"/>
          </p:nvPr>
        </p:nvSpPr>
        <p:spPr>
          <a:xfrm>
            <a:off x="269240" y="912179"/>
            <a:ext cx="11653523" cy="553998"/>
          </a:xfrm>
        </p:spPr>
        <p:txBody>
          <a:bodyPr/>
          <a:lstStyle/>
          <a:p>
            <a:pPr algn="ctr"/>
            <a:r>
              <a:rPr lang="en-US"/>
              <a:t>IoT – streaming vehicle telemetry</a:t>
            </a:r>
          </a:p>
        </p:txBody>
      </p:sp>
      <p:pic>
        <p:nvPicPr>
          <p:cNvPr id="5" name="Picture 4" descr="A close up of a map&#10;&#10;Description automatically generated">
            <a:extLst>
              <a:ext uri="{FF2B5EF4-FFF2-40B4-BE49-F238E27FC236}">
                <a16:creationId xmlns:a16="http://schemas.microsoft.com/office/drawing/2014/main" id="{C9DB7253-779E-48BD-8E9B-7FC18EE5B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578" y="1466177"/>
            <a:ext cx="8568843" cy="4953715"/>
          </a:xfrm>
          <a:prstGeom prst="rect">
            <a:avLst/>
          </a:prstGeom>
          <a:ln>
            <a:solidFill>
              <a:schemeClr val="accent1"/>
            </a:solidFill>
          </a:ln>
        </p:spPr>
      </p:pic>
    </p:spTree>
    <p:extLst>
      <p:ext uri="{BB962C8B-B14F-4D97-AF65-F5344CB8AC3E}">
        <p14:creationId xmlns:p14="http://schemas.microsoft.com/office/powerpoint/2010/main" val="255535890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553998"/>
          </a:xfrm>
        </p:spPr>
        <p:txBody>
          <a:bodyPr>
            <a:normAutofit fontScale="90000"/>
          </a:bodyPr>
          <a:lstStyle/>
          <a:p>
            <a:r>
              <a:rPr lang="en-US"/>
              <a:t>Event Sourcing to Microservices</a:t>
            </a:r>
          </a:p>
        </p:txBody>
      </p:sp>
      <p:grpSp>
        <p:nvGrpSpPr>
          <p:cNvPr id="12" name="Group 11">
            <a:extLst>
              <a:ext uri="{FF2B5EF4-FFF2-40B4-BE49-F238E27FC236}">
                <a16:creationId xmlns:a16="http://schemas.microsoft.com/office/drawing/2014/main" id="{295C683C-263B-472C-8B23-EB6A2DE0D30F}"/>
              </a:ext>
            </a:extLst>
          </p:cNvPr>
          <p:cNvGrpSpPr/>
          <p:nvPr/>
        </p:nvGrpSpPr>
        <p:grpSpPr>
          <a:xfrm>
            <a:off x="2464765" y="2549961"/>
            <a:ext cx="7165905" cy="2269279"/>
            <a:chOff x="1674604" y="2690999"/>
            <a:chExt cx="7165905" cy="2269279"/>
          </a:xfrm>
        </p:grpSpPr>
        <p:sp>
          <p:nvSpPr>
            <p:cNvPr id="13" name="Rectangle 12">
              <a:extLst>
                <a:ext uri="{FF2B5EF4-FFF2-40B4-BE49-F238E27FC236}">
                  <a16:creationId xmlns:a16="http://schemas.microsoft.com/office/drawing/2014/main" id="{0C950A13-26D3-4CB4-9539-7A522876E289}"/>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14" name="Rectangle 13">
              <a:extLst>
                <a:ext uri="{FF2B5EF4-FFF2-40B4-BE49-F238E27FC236}">
                  <a16:creationId xmlns:a16="http://schemas.microsoft.com/office/drawing/2014/main" id="{32912458-25F2-464D-B4B7-E08F2F04742C}"/>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16" name="Rectangle 15">
              <a:extLst>
                <a:ext uri="{FF2B5EF4-FFF2-40B4-BE49-F238E27FC236}">
                  <a16:creationId xmlns:a16="http://schemas.microsoft.com/office/drawing/2014/main" id="{34444196-0EBE-4D34-ADC2-CC40AE6EF818}"/>
                </a:ext>
              </a:extLst>
            </p:cNvPr>
            <p:cNvSpPr/>
            <p:nvPr/>
          </p:nvSpPr>
          <p:spPr bwMode="auto">
            <a:xfrm>
              <a:off x="5487708" y="3548640"/>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7" name="Rectangle 16">
              <a:extLst>
                <a:ext uri="{FF2B5EF4-FFF2-40B4-BE49-F238E27FC236}">
                  <a16:creationId xmlns:a16="http://schemas.microsoft.com/office/drawing/2014/main" id="{BD1B4DE4-D1B3-4120-986E-80E3FA43CA60}"/>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18" name="Straight Arrow Connector 17">
              <a:extLst>
                <a:ext uri="{FF2B5EF4-FFF2-40B4-BE49-F238E27FC236}">
                  <a16:creationId xmlns:a16="http://schemas.microsoft.com/office/drawing/2014/main" id="{F2DBC36D-3E99-44F6-9E88-E329F2D071E7}"/>
                </a:ext>
              </a:extLst>
            </p:cNvPr>
            <p:cNvCxnSpPr>
              <a:cxnSpLocks/>
              <a:endCxn id="14"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448E10-76E0-48D0-91FD-C03EA459B071}"/>
                </a:ext>
              </a:extLst>
            </p:cNvPr>
            <p:cNvCxnSpPr>
              <a:cxnSpLocks/>
              <a:stCxn id="13" idx="3"/>
              <a:endCxn id="16"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21D0BBD-7391-4FAA-BA7E-9C0559D14202}"/>
                </a:ext>
              </a:extLst>
            </p:cNvPr>
            <p:cNvCxnSpPr>
              <a:cxnSpLocks/>
              <a:endCxn id="17"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15863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3377183" y="2401191"/>
            <a:ext cx="6375140" cy="1268607"/>
          </a:xfrm>
        </p:spPr>
      </p:pic>
      <p:cxnSp>
        <p:nvCxnSpPr>
          <p:cNvPr id="4" name="Straight Arrow Connector 3">
            <a:extLst>
              <a:ext uri="{FF2B5EF4-FFF2-40B4-BE49-F238E27FC236}">
                <a16:creationId xmlns:a16="http://schemas.microsoft.com/office/drawing/2014/main" id="{79A87C7F-BB9E-44B7-BE6E-8D1713787F66}"/>
              </a:ext>
            </a:extLst>
          </p:cNvPr>
          <p:cNvCxnSpPr>
            <a:cxnSpLocks/>
            <a:stCxn id="44" idx="0"/>
            <a:endCxn id="30" idx="4"/>
          </p:cNvCxnSpPr>
          <p:nvPr/>
        </p:nvCxnSpPr>
        <p:spPr>
          <a:xfrm flipH="1" flipV="1">
            <a:off x="3955389" y="3282667"/>
            <a:ext cx="2312340" cy="1520843"/>
          </a:xfrm>
          <a:prstGeom prst="straightConnector1">
            <a:avLst/>
          </a:prstGeom>
          <a:ln>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24E767C8-43A4-47B7-BFAA-408F8887C817}"/>
              </a:ext>
            </a:extLst>
          </p:cNvPr>
          <p:cNvCxnSpPr>
            <a:cxnSpLocks/>
            <a:stCxn id="44" idx="0"/>
            <a:endCxn id="32" idx="4"/>
          </p:cNvCxnSpPr>
          <p:nvPr/>
        </p:nvCxnSpPr>
        <p:spPr>
          <a:xfrm flipH="1" flipV="1">
            <a:off x="4814632" y="3282667"/>
            <a:ext cx="1453097" cy="1520843"/>
          </a:xfrm>
          <a:prstGeom prst="straightConnector1">
            <a:avLst/>
          </a:prstGeom>
          <a:ln>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B647DBBA-AA07-4D0B-B6AB-EE74D5265998}"/>
              </a:ext>
            </a:extLst>
          </p:cNvPr>
          <p:cNvCxnSpPr>
            <a:cxnSpLocks/>
            <a:stCxn id="44" idx="0"/>
            <a:endCxn id="35" idx="4"/>
          </p:cNvCxnSpPr>
          <p:nvPr/>
        </p:nvCxnSpPr>
        <p:spPr>
          <a:xfrm flipV="1">
            <a:off x="6267729" y="3282667"/>
            <a:ext cx="155594" cy="1520843"/>
          </a:xfrm>
          <a:prstGeom prst="straightConnector1">
            <a:avLst/>
          </a:prstGeom>
          <a:ln>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A3BD9871-A07E-4ADD-B6CA-341056CF39FC}"/>
              </a:ext>
            </a:extLst>
          </p:cNvPr>
          <p:cNvCxnSpPr>
            <a:cxnSpLocks/>
            <a:stCxn id="44" idx="0"/>
            <a:endCxn id="38" idx="4"/>
          </p:cNvCxnSpPr>
          <p:nvPr/>
        </p:nvCxnSpPr>
        <p:spPr>
          <a:xfrm flipV="1">
            <a:off x="6267729" y="3303707"/>
            <a:ext cx="1967246" cy="1499803"/>
          </a:xfrm>
          <a:prstGeom prst="straightConnector1">
            <a:avLst/>
          </a:prstGeom>
          <a:ln>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30" name="Oval 29">
            <a:extLst>
              <a:ext uri="{FF2B5EF4-FFF2-40B4-BE49-F238E27FC236}">
                <a16:creationId xmlns:a16="http://schemas.microsoft.com/office/drawing/2014/main" id="{C3C096BE-C0FB-414D-BBBC-04E08E6260CE}"/>
              </a:ext>
            </a:extLst>
          </p:cNvPr>
          <p:cNvSpPr/>
          <p:nvPr/>
        </p:nvSpPr>
        <p:spPr bwMode="auto">
          <a:xfrm>
            <a:off x="3568169" y="2648186"/>
            <a:ext cx="774440" cy="634481"/>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3ED40A82-A333-4260-920E-5E1EB4511F1C}"/>
              </a:ext>
            </a:extLst>
          </p:cNvPr>
          <p:cNvSpPr/>
          <p:nvPr/>
        </p:nvSpPr>
        <p:spPr bwMode="auto">
          <a:xfrm>
            <a:off x="4493406" y="2648186"/>
            <a:ext cx="642451" cy="634481"/>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1B90C667-98B5-41F5-A469-2E047856A6A5}"/>
              </a:ext>
            </a:extLst>
          </p:cNvPr>
          <p:cNvSpPr/>
          <p:nvPr/>
        </p:nvSpPr>
        <p:spPr bwMode="auto">
          <a:xfrm>
            <a:off x="6008390" y="2606287"/>
            <a:ext cx="829866" cy="676380"/>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55A89F11-FBE7-44A7-992D-30D2F6FD9965}"/>
              </a:ext>
            </a:extLst>
          </p:cNvPr>
          <p:cNvSpPr/>
          <p:nvPr/>
        </p:nvSpPr>
        <p:spPr bwMode="auto">
          <a:xfrm>
            <a:off x="7743605" y="2627327"/>
            <a:ext cx="982740" cy="676380"/>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CC831974-F8E3-499D-BC9C-A502DC7540D5}"/>
              </a:ext>
            </a:extLst>
          </p:cNvPr>
          <p:cNvSpPr txBox="1"/>
          <p:nvPr/>
        </p:nvSpPr>
        <p:spPr>
          <a:xfrm>
            <a:off x="4704851" y="4803510"/>
            <a:ext cx="3125756" cy="307777"/>
          </a:xfrm>
          <a:prstGeom prst="rect">
            <a:avLst/>
          </a:prstGeom>
          <a:noFill/>
          <a:ln>
            <a:noFill/>
          </a:ln>
        </p:spPr>
        <p:txBody>
          <a:bodyPr wrap="square" lIns="0" tIns="0" rIns="0" bIns="0" rtlCol="0">
            <a:spAutoFit/>
          </a:bodyPr>
          <a:lstStyle/>
          <a:p>
            <a:pPr algn="ctr"/>
            <a:r>
              <a:rPr lang="en-US" sz="2000">
                <a:gradFill>
                  <a:gsLst>
                    <a:gs pos="2917">
                      <a:schemeClr val="tx1"/>
                    </a:gs>
                    <a:gs pos="30000">
                      <a:schemeClr val="tx1"/>
                    </a:gs>
                  </a:gsLst>
                  <a:lin ang="5400000" scaled="0"/>
                </a:gradFill>
              </a:rPr>
              <a:t>Each of these is an “event”</a:t>
            </a:r>
          </a:p>
        </p:txBody>
      </p:sp>
    </p:spTree>
    <p:extLst>
      <p:ext uri="{BB962C8B-B14F-4D97-AF65-F5344CB8AC3E}">
        <p14:creationId xmlns:p14="http://schemas.microsoft.com/office/powerpoint/2010/main" val="753928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5" grpId="0" animBg="1"/>
      <p:bldP spid="38" grpId="0" animBg="1"/>
      <p:bldP spid="4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1456800" y="2606040"/>
            <a:ext cx="1377840" cy="122301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2868930" cy="369332"/>
          </a:xfrm>
          <a:prstGeom prst="rect">
            <a:avLst/>
          </a:prstGeom>
          <a:noFill/>
          <a:ln w="15875">
            <a:solidFill>
              <a:srgbClr val="000000"/>
            </a:solidFill>
          </a:ln>
        </p:spPr>
        <p:txBody>
          <a:bodyPr wrap="square" rtlCol="0">
            <a:spAutoFit/>
          </a:bodyPr>
          <a:lstStyle/>
          <a:p>
            <a:r>
              <a:rPr lang="en-US" b="1"/>
              <a:t>Shopping Cart State: </a:t>
            </a:r>
            <a:r>
              <a:rPr lang="en-US"/>
              <a:t>Empty</a:t>
            </a:r>
          </a:p>
        </p:txBody>
      </p:sp>
    </p:spTree>
    <p:extLst>
      <p:ext uri="{BB962C8B-B14F-4D97-AF65-F5344CB8AC3E}">
        <p14:creationId xmlns:p14="http://schemas.microsoft.com/office/powerpoint/2010/main" val="182925247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2771250" y="2673668"/>
            <a:ext cx="1240680" cy="11439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One item in cart</a:t>
            </a:r>
          </a:p>
        </p:txBody>
      </p:sp>
    </p:spTree>
    <p:extLst>
      <p:ext uri="{BB962C8B-B14F-4D97-AF65-F5344CB8AC3E}">
        <p14:creationId xmlns:p14="http://schemas.microsoft.com/office/powerpoint/2010/main" val="37813259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4011930" y="2673668"/>
            <a:ext cx="1240680" cy="11439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Two items in cart</a:t>
            </a:r>
          </a:p>
        </p:txBody>
      </p:sp>
    </p:spTree>
    <p:extLst>
      <p:ext uri="{BB962C8B-B14F-4D97-AF65-F5344CB8AC3E}">
        <p14:creationId xmlns:p14="http://schemas.microsoft.com/office/powerpoint/2010/main" val="68856149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5189220" y="2673668"/>
            <a:ext cx="1240680" cy="11439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One items in cart</a:t>
            </a:r>
          </a:p>
        </p:txBody>
      </p:sp>
    </p:spTree>
    <p:extLst>
      <p:ext uri="{BB962C8B-B14F-4D97-AF65-F5344CB8AC3E}">
        <p14:creationId xmlns:p14="http://schemas.microsoft.com/office/powerpoint/2010/main" val="21446153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6435090" y="2673668"/>
            <a:ext cx="1240680" cy="11439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Two items in cart</a:t>
            </a:r>
          </a:p>
        </p:txBody>
      </p:sp>
    </p:spTree>
    <p:extLst>
      <p:ext uri="{BB962C8B-B14F-4D97-AF65-F5344CB8AC3E}">
        <p14:creationId xmlns:p14="http://schemas.microsoft.com/office/powerpoint/2010/main" val="6276807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p:txBody>
          <a:bodyPr/>
          <a:lstStyle/>
          <a:p>
            <a:r>
              <a:rPr lang="en-US"/>
              <a:t>Event Sourcing</a:t>
            </a:r>
          </a:p>
        </p:txBody>
      </p:sp>
      <p:pic>
        <p:nvPicPr>
          <p:cNvPr id="12" name="Content Placeholder 4" descr="A screenshot of a cell phone&#10;&#10;Description automatically generated">
            <a:extLst>
              <a:ext uri="{FF2B5EF4-FFF2-40B4-BE49-F238E27FC236}">
                <a16:creationId xmlns:a16="http://schemas.microsoft.com/office/drawing/2014/main" id="{C710D2DD-EADE-4CDC-B7CC-4EA65B979AAF}"/>
              </a:ext>
            </a:extLst>
          </p:cNvPr>
          <p:cNvPicPr>
            <a:picLocks noGrp="1" noChangeAspect="1"/>
          </p:cNvPicPr>
          <p:nvPr>
            <p:ph sz="quarter" idx="10"/>
          </p:nvPr>
        </p:nvPicPr>
        <p:blipFill>
          <a:blip r:embed="rId3"/>
          <a:stretch>
            <a:fillRect/>
          </a:stretch>
        </p:blipFill>
        <p:spPr>
          <a:xfrm>
            <a:off x="1319639" y="2366901"/>
            <a:ext cx="9415561" cy="1873629"/>
          </a:xfrm>
        </p:spPr>
      </p:pic>
      <p:sp>
        <p:nvSpPr>
          <p:cNvPr id="3" name="Rectangle 2">
            <a:extLst>
              <a:ext uri="{FF2B5EF4-FFF2-40B4-BE49-F238E27FC236}">
                <a16:creationId xmlns:a16="http://schemas.microsoft.com/office/drawing/2014/main" id="{050E29FE-E925-4514-BD13-EE58F5AA952D}"/>
              </a:ext>
            </a:extLst>
          </p:cNvPr>
          <p:cNvSpPr/>
          <p:nvPr/>
        </p:nvSpPr>
        <p:spPr>
          <a:xfrm>
            <a:off x="7749540" y="2673668"/>
            <a:ext cx="1611630" cy="112109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59BA8-E3C3-403A-B64B-632F067B1631}"/>
              </a:ext>
            </a:extLst>
          </p:cNvPr>
          <p:cNvSpPr txBox="1"/>
          <p:nvPr/>
        </p:nvSpPr>
        <p:spPr>
          <a:xfrm>
            <a:off x="4011930" y="5223510"/>
            <a:ext cx="4023360" cy="369332"/>
          </a:xfrm>
          <a:prstGeom prst="rect">
            <a:avLst/>
          </a:prstGeom>
          <a:noFill/>
          <a:ln w="15875">
            <a:solidFill>
              <a:srgbClr val="000000"/>
            </a:solidFill>
          </a:ln>
        </p:spPr>
        <p:txBody>
          <a:bodyPr wrap="square" rtlCol="0">
            <a:spAutoFit/>
          </a:bodyPr>
          <a:lstStyle/>
          <a:p>
            <a:r>
              <a:rPr lang="en-US" b="1"/>
              <a:t>Shopping Cart State: </a:t>
            </a:r>
            <a:r>
              <a:rPr lang="en-US"/>
              <a:t>Empty</a:t>
            </a:r>
          </a:p>
        </p:txBody>
      </p:sp>
      <p:pic>
        <p:nvPicPr>
          <p:cNvPr id="7" name="Picture 6">
            <a:extLst>
              <a:ext uri="{FF2B5EF4-FFF2-40B4-BE49-F238E27FC236}">
                <a16:creationId xmlns:a16="http://schemas.microsoft.com/office/drawing/2014/main" id="{3F33E876-8E4A-4450-94DD-BA1855445E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3500" y="5787152"/>
            <a:ext cx="880110" cy="880110"/>
          </a:xfrm>
          <a:prstGeom prst="rect">
            <a:avLst/>
          </a:prstGeom>
        </p:spPr>
      </p:pic>
      <p:sp>
        <p:nvSpPr>
          <p:cNvPr id="8" name="TextBox 7">
            <a:extLst>
              <a:ext uri="{FF2B5EF4-FFF2-40B4-BE49-F238E27FC236}">
                <a16:creationId xmlns:a16="http://schemas.microsoft.com/office/drawing/2014/main" id="{30FFE3F7-4F48-4D58-9377-F2F616F89941}"/>
              </a:ext>
            </a:extLst>
          </p:cNvPr>
          <p:cNvSpPr txBox="1"/>
          <p:nvPr/>
        </p:nvSpPr>
        <p:spPr>
          <a:xfrm>
            <a:off x="6168392" y="5904041"/>
            <a:ext cx="5033008" cy="646331"/>
          </a:xfrm>
          <a:prstGeom prst="rect">
            <a:avLst/>
          </a:prstGeom>
          <a:noFill/>
          <a:ln w="15875">
            <a:solidFill>
              <a:srgbClr val="000000"/>
            </a:solidFill>
          </a:ln>
        </p:spPr>
        <p:txBody>
          <a:bodyPr wrap="square" rtlCol="0">
            <a:spAutoFit/>
          </a:bodyPr>
          <a:lstStyle/>
          <a:p>
            <a:r>
              <a:rPr lang="en-US"/>
              <a:t>Payment function charged customer for their shopping cart contents</a:t>
            </a:r>
          </a:p>
        </p:txBody>
      </p:sp>
    </p:spTree>
    <p:extLst>
      <p:ext uri="{BB962C8B-B14F-4D97-AF65-F5344CB8AC3E}">
        <p14:creationId xmlns:p14="http://schemas.microsoft.com/office/powerpoint/2010/main" val="129741495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553998"/>
          </a:xfrm>
        </p:spPr>
        <p:txBody>
          <a:bodyPr>
            <a:normAutofit fontScale="90000"/>
          </a:bodyPr>
          <a:lstStyle/>
          <a:p>
            <a:r>
              <a:rPr lang="en-US"/>
              <a:t>Event Sourcing to Microservices</a:t>
            </a:r>
          </a:p>
        </p:txBody>
      </p:sp>
      <p:grpSp>
        <p:nvGrpSpPr>
          <p:cNvPr id="12" name="Group 11">
            <a:extLst>
              <a:ext uri="{FF2B5EF4-FFF2-40B4-BE49-F238E27FC236}">
                <a16:creationId xmlns:a16="http://schemas.microsoft.com/office/drawing/2014/main" id="{295C683C-263B-472C-8B23-EB6A2DE0D30F}"/>
              </a:ext>
            </a:extLst>
          </p:cNvPr>
          <p:cNvGrpSpPr/>
          <p:nvPr/>
        </p:nvGrpSpPr>
        <p:grpSpPr>
          <a:xfrm>
            <a:off x="2464765" y="2549961"/>
            <a:ext cx="7165905" cy="2269279"/>
            <a:chOff x="1674604" y="2690999"/>
            <a:chExt cx="7165905" cy="2269279"/>
          </a:xfrm>
        </p:grpSpPr>
        <p:sp>
          <p:nvSpPr>
            <p:cNvPr id="13" name="Rectangle 12">
              <a:extLst>
                <a:ext uri="{FF2B5EF4-FFF2-40B4-BE49-F238E27FC236}">
                  <a16:creationId xmlns:a16="http://schemas.microsoft.com/office/drawing/2014/main" id="{0C950A13-26D3-4CB4-9539-7A522876E289}"/>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14" name="Rectangle 13">
              <a:extLst>
                <a:ext uri="{FF2B5EF4-FFF2-40B4-BE49-F238E27FC236}">
                  <a16:creationId xmlns:a16="http://schemas.microsoft.com/office/drawing/2014/main" id="{32912458-25F2-464D-B4B7-E08F2F04742C}"/>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16" name="Rectangle 15">
              <a:extLst>
                <a:ext uri="{FF2B5EF4-FFF2-40B4-BE49-F238E27FC236}">
                  <a16:creationId xmlns:a16="http://schemas.microsoft.com/office/drawing/2014/main" id="{34444196-0EBE-4D34-ADC2-CC40AE6EF818}"/>
                </a:ext>
              </a:extLst>
            </p:cNvPr>
            <p:cNvSpPr/>
            <p:nvPr/>
          </p:nvSpPr>
          <p:spPr bwMode="auto">
            <a:xfrm>
              <a:off x="5487708" y="3548640"/>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7" name="Rectangle 16">
              <a:extLst>
                <a:ext uri="{FF2B5EF4-FFF2-40B4-BE49-F238E27FC236}">
                  <a16:creationId xmlns:a16="http://schemas.microsoft.com/office/drawing/2014/main" id="{BD1B4DE4-D1B3-4120-986E-80E3FA43CA60}"/>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18" name="Straight Arrow Connector 17">
              <a:extLst>
                <a:ext uri="{FF2B5EF4-FFF2-40B4-BE49-F238E27FC236}">
                  <a16:creationId xmlns:a16="http://schemas.microsoft.com/office/drawing/2014/main" id="{F2DBC36D-3E99-44F6-9E88-E329F2D071E7}"/>
                </a:ext>
              </a:extLst>
            </p:cNvPr>
            <p:cNvCxnSpPr>
              <a:cxnSpLocks/>
              <a:endCxn id="14"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448E10-76E0-48D0-91FD-C03EA459B071}"/>
                </a:ext>
              </a:extLst>
            </p:cNvPr>
            <p:cNvCxnSpPr>
              <a:cxnSpLocks/>
              <a:stCxn id="13" idx="3"/>
              <a:endCxn id="16"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21D0BBD-7391-4FAA-BA7E-9C0559D14202}"/>
                </a:ext>
              </a:extLst>
            </p:cNvPr>
            <p:cNvCxnSpPr>
              <a:cxnSpLocks/>
              <a:endCxn id="17"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675987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7D27-F55B-4372-82C0-0896A431214B}"/>
              </a:ext>
            </a:extLst>
          </p:cNvPr>
          <p:cNvSpPr>
            <a:spLocks noGrp="1"/>
          </p:cNvSpPr>
          <p:nvPr>
            <p:ph type="title"/>
          </p:nvPr>
        </p:nvSpPr>
        <p:spPr>
          <a:xfrm>
            <a:off x="586581" y="208598"/>
            <a:ext cx="10515600" cy="1325563"/>
          </a:xfrm>
        </p:spPr>
        <p:txBody>
          <a:bodyPr/>
          <a:lstStyle/>
          <a:p>
            <a:r>
              <a:rPr lang="en-US"/>
              <a:t>Key challenges</a:t>
            </a:r>
          </a:p>
        </p:txBody>
      </p:sp>
      <p:sp>
        <p:nvSpPr>
          <p:cNvPr id="3" name="Content Placeholder 2">
            <a:extLst>
              <a:ext uri="{FF2B5EF4-FFF2-40B4-BE49-F238E27FC236}">
                <a16:creationId xmlns:a16="http://schemas.microsoft.com/office/drawing/2014/main" id="{CD927D17-808D-41EF-B7B2-7B71C7A6656D}"/>
              </a:ext>
            </a:extLst>
          </p:cNvPr>
          <p:cNvSpPr>
            <a:spLocks noGrp="1"/>
          </p:cNvSpPr>
          <p:nvPr>
            <p:ph sz="quarter" idx="10"/>
          </p:nvPr>
        </p:nvSpPr>
        <p:spPr>
          <a:xfrm>
            <a:off x="586581" y="1800859"/>
            <a:ext cx="11018838" cy="4185761"/>
          </a:xfrm>
        </p:spPr>
        <p:txBody>
          <a:bodyPr>
            <a:normAutofit lnSpcReduction="10000"/>
          </a:bodyPr>
          <a:lstStyle/>
          <a:p>
            <a:pPr marL="0" indent="0">
              <a:buNone/>
            </a:pPr>
            <a:r>
              <a:rPr lang="en-US"/>
              <a:t>1. Guaranteed delivery</a:t>
            </a:r>
          </a:p>
          <a:p>
            <a:pPr marL="0" indent="0">
              <a:buNone/>
            </a:pPr>
            <a:r>
              <a:rPr lang="en-US" sz="1600"/>
              <a:t>	</a:t>
            </a:r>
            <a:r>
              <a:rPr lang="en-US" sz="2000"/>
              <a:t>What if we miss an event in a customer order in retail?</a:t>
            </a:r>
          </a:p>
          <a:p>
            <a:pPr marL="0" indent="0">
              <a:buNone/>
            </a:pPr>
            <a:r>
              <a:rPr lang="en-US"/>
              <a:t>2. Processing events in order</a:t>
            </a:r>
          </a:p>
          <a:p>
            <a:pPr marL="228600" lvl="1" indent="0">
              <a:buNone/>
            </a:pPr>
            <a:r>
              <a:rPr lang="en-US"/>
              <a:t>	Events must be processed in the correct order for each consumer type</a:t>
            </a:r>
          </a:p>
          <a:p>
            <a:pPr marL="0" indent="0">
              <a:buNone/>
            </a:pPr>
            <a:r>
              <a:rPr lang="en-US"/>
              <a:t>3. Replaying past events</a:t>
            </a:r>
          </a:p>
          <a:p>
            <a:pPr marL="0" indent="0">
              <a:buNone/>
            </a:pPr>
            <a:endParaRPr lang="en-US" b="1"/>
          </a:p>
          <a:p>
            <a:pPr marL="0" indent="0">
              <a:buNone/>
            </a:pPr>
            <a:endParaRPr lang="en-US" b="1"/>
          </a:p>
          <a:p>
            <a:pPr marL="0" indent="0">
              <a:buNone/>
            </a:pPr>
            <a:r>
              <a:rPr lang="en-US" b="1">
                <a:solidFill>
                  <a:srgbClr val="0070C0"/>
                </a:solidFill>
              </a:rPr>
              <a:t>How can using Azure Cosmos DB’s change feed help solve these common design challenges?</a:t>
            </a:r>
          </a:p>
        </p:txBody>
      </p:sp>
    </p:spTree>
    <p:extLst>
      <p:ext uri="{BB962C8B-B14F-4D97-AF65-F5344CB8AC3E}">
        <p14:creationId xmlns:p14="http://schemas.microsoft.com/office/powerpoint/2010/main" val="3663415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8BA5-25CE-4D84-8EB8-0FE5C2336B33}"/>
              </a:ext>
            </a:extLst>
          </p:cNvPr>
          <p:cNvSpPr>
            <a:spLocks noGrp="1"/>
          </p:cNvSpPr>
          <p:nvPr>
            <p:ph type="title"/>
          </p:nvPr>
        </p:nvSpPr>
        <p:spPr/>
        <p:txBody>
          <a:bodyPr/>
          <a:lstStyle/>
          <a:p>
            <a:r>
              <a:rPr lang="en-US"/>
              <a:t>What you will do in the lab</a:t>
            </a:r>
          </a:p>
        </p:txBody>
      </p:sp>
      <p:sp>
        <p:nvSpPr>
          <p:cNvPr id="3" name="Text Placeholder 2">
            <a:extLst>
              <a:ext uri="{FF2B5EF4-FFF2-40B4-BE49-F238E27FC236}">
                <a16:creationId xmlns:a16="http://schemas.microsoft.com/office/drawing/2014/main" id="{A99C27A3-15CD-46AA-AE40-26FCDCBBC099}"/>
              </a:ext>
            </a:extLst>
          </p:cNvPr>
          <p:cNvSpPr>
            <a:spLocks noGrp="1"/>
          </p:cNvSpPr>
          <p:nvPr>
            <p:ph type="body" sz="quarter" idx="10"/>
          </p:nvPr>
        </p:nvSpPr>
        <p:spPr>
          <a:xfrm>
            <a:off x="269240" y="1189178"/>
            <a:ext cx="11653523" cy="4468916"/>
          </a:xfrm>
        </p:spPr>
        <p:txBody>
          <a:bodyPr/>
          <a:lstStyle/>
          <a:p>
            <a:r>
              <a:rPr lang="en-US" b="1"/>
              <a:t>Scenario: </a:t>
            </a:r>
            <a:r>
              <a:rPr lang="en-US"/>
              <a:t>IOT Streaming Vehicle Telemetry</a:t>
            </a:r>
          </a:p>
          <a:p>
            <a:endParaRPr lang="en-US"/>
          </a:p>
          <a:p>
            <a:r>
              <a:rPr lang="en-US"/>
              <a:t>The solution will:</a:t>
            </a:r>
          </a:p>
          <a:p>
            <a:endParaRPr lang="en-US"/>
          </a:p>
          <a:p>
            <a:pPr marL="342900" indent="-342900">
              <a:buFont typeface="Arial" panose="020B0604020202020204" pitchFamily="34" charset="0"/>
              <a:buChar char="•"/>
            </a:pPr>
            <a:r>
              <a:rPr lang="en-US"/>
              <a:t>Ingest streaming vehicle telemetry into Cosmos DB at high rate</a:t>
            </a:r>
          </a:p>
          <a:p>
            <a:pPr marL="342900" indent="-342900">
              <a:buFont typeface="Arial" panose="020B0604020202020204" pitchFamily="34" charset="0"/>
              <a:buChar char="•"/>
            </a:pPr>
            <a:r>
              <a:rPr lang="en-US"/>
              <a:t>Track &amp; monitor vehicles and package deliveries in real-time</a:t>
            </a:r>
          </a:p>
          <a:p>
            <a:pPr marL="342900" indent="-342900">
              <a:buFont typeface="Arial" panose="020B0604020202020204" pitchFamily="34" charset="0"/>
              <a:buChar char="•"/>
            </a:pPr>
            <a:r>
              <a:rPr lang="en-US"/>
              <a:t>Build &amp; deploy a machine learning model for predictive maintenance on vehicle battery failure (optional)</a:t>
            </a:r>
          </a:p>
          <a:p>
            <a:endParaRPr lang="en-US"/>
          </a:p>
          <a:p>
            <a:endParaRPr lang="en-US"/>
          </a:p>
        </p:txBody>
      </p:sp>
    </p:spTree>
    <p:extLst>
      <p:ext uri="{BB962C8B-B14F-4D97-AF65-F5344CB8AC3E}">
        <p14:creationId xmlns:p14="http://schemas.microsoft.com/office/powerpoint/2010/main" val="111958069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4200" y="109536"/>
            <a:ext cx="10515600" cy="1325563"/>
          </a:xfrm>
        </p:spPr>
        <p:txBody>
          <a:bodyPr/>
          <a:lstStyle/>
          <a:p>
            <a:r>
              <a:rPr lang="en-US"/>
              <a:t>1. Guaranteed delivery</a:t>
            </a:r>
          </a:p>
        </p:txBody>
      </p:sp>
      <p:sp>
        <p:nvSpPr>
          <p:cNvPr id="4" name="Content Placeholder 2">
            <a:extLst>
              <a:ext uri="{FF2B5EF4-FFF2-40B4-BE49-F238E27FC236}">
                <a16:creationId xmlns:a16="http://schemas.microsoft.com/office/drawing/2014/main" id="{C1CA81E5-53ED-4C2E-B4A0-E447D75271B1}"/>
              </a:ext>
            </a:extLst>
          </p:cNvPr>
          <p:cNvSpPr>
            <a:spLocks noGrp="1"/>
          </p:cNvSpPr>
          <p:nvPr>
            <p:ph sz="quarter" idx="10"/>
          </p:nvPr>
        </p:nvSpPr>
        <p:spPr>
          <a:xfrm>
            <a:off x="584200" y="1435099"/>
            <a:ext cx="11018838" cy="3447098"/>
          </a:xfrm>
        </p:spPr>
        <p:txBody>
          <a:bodyPr/>
          <a:lstStyle/>
          <a:p>
            <a:pPr marL="0" indent="0">
              <a:buNone/>
            </a:pPr>
            <a:r>
              <a:rPr lang="en-US" b="1">
                <a:solidFill>
                  <a:srgbClr val="0070C0"/>
                </a:solidFill>
              </a:rPr>
              <a:t>How can using Azure Cosmos DB’s change feed solve this?</a:t>
            </a:r>
          </a:p>
          <a:p>
            <a:pPr marL="0" indent="0">
              <a:buNone/>
            </a:pPr>
            <a:endParaRPr lang="en-US" b="1"/>
          </a:p>
          <a:p>
            <a:r>
              <a:rPr lang="en-US"/>
              <a:t>Elastically scale throughput &amp; storage</a:t>
            </a:r>
          </a:p>
          <a:p>
            <a:r>
              <a:rPr lang="en-US"/>
              <a:t>Azure Cosmos DB availability SLA: 99.999%</a:t>
            </a:r>
          </a:p>
          <a:p>
            <a:r>
              <a:rPr lang="en-US"/>
              <a:t>Azure Functions and Change Feed Processor library offer “at-least-once” semantics.</a:t>
            </a:r>
          </a:p>
          <a:p>
            <a:pPr marL="0" indent="0">
              <a:buNone/>
            </a:pPr>
            <a:endParaRPr lang="en-US"/>
          </a:p>
          <a:p>
            <a:pPr marL="0" indent="0">
              <a:buNone/>
            </a:pPr>
            <a:endParaRPr lang="en-US"/>
          </a:p>
        </p:txBody>
      </p:sp>
    </p:spTree>
    <p:extLst>
      <p:ext uri="{BB962C8B-B14F-4D97-AF65-F5344CB8AC3E}">
        <p14:creationId xmlns:p14="http://schemas.microsoft.com/office/powerpoint/2010/main" val="3828927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554038"/>
          </a:xfrm>
        </p:spPr>
        <p:txBody>
          <a:bodyPr>
            <a:normAutofit fontScale="90000"/>
          </a:bodyPr>
          <a:lstStyle/>
          <a:p>
            <a:r>
              <a:rPr lang="en-US"/>
              <a:t>2. Processing events in order</a:t>
            </a:r>
            <a:endParaRPr lang="en-US">
              <a:solidFill>
                <a:schemeClr val="tx1"/>
              </a:solidFill>
              <a:latin typeface="Arial" panose="020B0604020202020204" pitchFamily="34" charset="0"/>
              <a:cs typeface="Arial" panose="020B0604020202020204" pitchFamily="34" charset="0"/>
            </a:endParaRPr>
          </a:p>
        </p:txBody>
      </p:sp>
      <p:pic>
        <p:nvPicPr>
          <p:cNvPr id="10" name="Content Placeholder 4" descr="A screenshot of a cell phone&#10;&#10;Description automatically generated">
            <a:extLst>
              <a:ext uri="{FF2B5EF4-FFF2-40B4-BE49-F238E27FC236}">
                <a16:creationId xmlns:a16="http://schemas.microsoft.com/office/drawing/2014/main" id="{56CF051F-0697-4B28-9529-04B322A6BC23}"/>
              </a:ext>
            </a:extLst>
          </p:cNvPr>
          <p:cNvPicPr>
            <a:picLocks noChangeAspect="1"/>
          </p:cNvPicPr>
          <p:nvPr/>
        </p:nvPicPr>
        <p:blipFill>
          <a:blip r:embed="rId2"/>
          <a:stretch>
            <a:fillRect/>
          </a:stretch>
        </p:blipFill>
        <p:spPr>
          <a:xfrm>
            <a:off x="2002359" y="1926806"/>
            <a:ext cx="8187282" cy="1629210"/>
          </a:xfrm>
          <a:prstGeom prst="rect">
            <a:avLst/>
          </a:prstGeom>
        </p:spPr>
      </p:pic>
      <p:sp>
        <p:nvSpPr>
          <p:cNvPr id="11" name="Oval 10">
            <a:extLst>
              <a:ext uri="{FF2B5EF4-FFF2-40B4-BE49-F238E27FC236}">
                <a16:creationId xmlns:a16="http://schemas.microsoft.com/office/drawing/2014/main" id="{5A6798B2-447B-48F2-980C-D66449EB7FF0}"/>
              </a:ext>
            </a:extLst>
          </p:cNvPr>
          <p:cNvSpPr/>
          <p:nvPr/>
        </p:nvSpPr>
        <p:spPr bwMode="auto">
          <a:xfrm>
            <a:off x="7514159" y="2307836"/>
            <a:ext cx="1390690" cy="843327"/>
          </a:xfrm>
          <a:prstGeom prst="ellipse">
            <a:avLst/>
          </a:prstGeom>
          <a:noFill/>
          <a:ln w="730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E46568C2-5892-472F-B3E8-FDD3853BD493}"/>
              </a:ext>
            </a:extLst>
          </p:cNvPr>
          <p:cNvSpPr/>
          <p:nvPr/>
        </p:nvSpPr>
        <p:spPr bwMode="auto">
          <a:xfrm>
            <a:off x="5404178" y="2307836"/>
            <a:ext cx="1052893" cy="843327"/>
          </a:xfrm>
          <a:prstGeom prst="ellipse">
            <a:avLst/>
          </a:prstGeom>
          <a:noFill/>
          <a:ln w="730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A75FFFE-1D1F-4904-8621-35EA34C33549}"/>
              </a:ext>
            </a:extLst>
          </p:cNvPr>
          <p:cNvSpPr/>
          <p:nvPr/>
        </p:nvSpPr>
        <p:spPr>
          <a:xfrm>
            <a:off x="524786" y="3920932"/>
            <a:ext cx="11171583" cy="523220"/>
          </a:xfrm>
          <a:prstGeom prst="rect">
            <a:avLst/>
          </a:prstGeom>
        </p:spPr>
        <p:txBody>
          <a:bodyPr wrap="square">
            <a:spAutoFit/>
          </a:bodyPr>
          <a:lstStyle/>
          <a:p>
            <a:pPr algn="ctr"/>
            <a:r>
              <a:rPr lang="en-US" sz="2800">
                <a:solidFill>
                  <a:srgbClr val="0070C0"/>
                </a:solidFill>
              </a:rPr>
              <a:t>How we do prevent this?</a:t>
            </a:r>
          </a:p>
        </p:txBody>
      </p:sp>
    </p:spTree>
    <p:extLst>
      <p:ext uri="{BB962C8B-B14F-4D97-AF65-F5344CB8AC3E}">
        <p14:creationId xmlns:p14="http://schemas.microsoft.com/office/powerpoint/2010/main" val="277079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554038"/>
          </a:xfrm>
        </p:spPr>
        <p:txBody>
          <a:bodyPr>
            <a:normAutofit fontScale="90000"/>
          </a:bodyPr>
          <a:lstStyle/>
          <a:p>
            <a:r>
              <a:rPr lang="en-US"/>
              <a:t>2. Processing events in order</a:t>
            </a:r>
            <a:endParaRPr lang="en-US">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A9438C2-370C-49D0-A791-C81C85ED356A}"/>
              </a:ext>
            </a:extLst>
          </p:cNvPr>
          <p:cNvSpPr txBox="1"/>
          <p:nvPr/>
        </p:nvSpPr>
        <p:spPr>
          <a:xfrm>
            <a:off x="3444393" y="3160270"/>
            <a:ext cx="948208"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a:latin typeface="Arial" panose="020B0604020202020204" pitchFamily="34" charset="0"/>
              </a:rPr>
              <a:t>…</a:t>
            </a:r>
          </a:p>
        </p:txBody>
      </p:sp>
      <p:sp>
        <p:nvSpPr>
          <p:cNvPr id="14" name="TextBox 13">
            <a:extLst>
              <a:ext uri="{FF2B5EF4-FFF2-40B4-BE49-F238E27FC236}">
                <a16:creationId xmlns:a16="http://schemas.microsoft.com/office/drawing/2014/main" id="{FDF4064E-3A6E-4F17-B3EB-DC2A789343D6}"/>
              </a:ext>
            </a:extLst>
          </p:cNvPr>
          <p:cNvSpPr txBox="1"/>
          <p:nvPr/>
        </p:nvSpPr>
        <p:spPr>
          <a:xfrm>
            <a:off x="1411347" y="1555971"/>
            <a:ext cx="376156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a:solidFill>
                  <a:schemeClr val="tx1"/>
                </a:solidFill>
                <a:latin typeface="Arial" panose="020B0604020202020204" pitchFamily="34" charset="0"/>
                <a:cs typeface="Arial" panose="020B0604020202020204" pitchFamily="34" charset="0"/>
              </a:rPr>
              <a:t>hash(Partition Key)</a:t>
            </a:r>
          </a:p>
        </p:txBody>
      </p:sp>
      <p:grpSp>
        <p:nvGrpSpPr>
          <p:cNvPr id="16" name="Group 15">
            <a:extLst>
              <a:ext uri="{FF2B5EF4-FFF2-40B4-BE49-F238E27FC236}">
                <a16:creationId xmlns:a16="http://schemas.microsoft.com/office/drawing/2014/main" id="{905A34D9-384F-4AC2-B043-2F1D799DD397}"/>
              </a:ext>
            </a:extLst>
          </p:cNvPr>
          <p:cNvGrpSpPr/>
          <p:nvPr/>
        </p:nvGrpSpPr>
        <p:grpSpPr>
          <a:xfrm>
            <a:off x="817496" y="2575221"/>
            <a:ext cx="835764" cy="1951277"/>
            <a:chOff x="1966392" y="3233909"/>
            <a:chExt cx="1674952" cy="2985091"/>
          </a:xfrm>
        </p:grpSpPr>
        <p:grpSp>
          <p:nvGrpSpPr>
            <p:cNvPr id="17" name="Group 16">
              <a:extLst>
                <a:ext uri="{FF2B5EF4-FFF2-40B4-BE49-F238E27FC236}">
                  <a16:creationId xmlns:a16="http://schemas.microsoft.com/office/drawing/2014/main" id="{3206E75A-A68A-4604-B4DF-B62C7B862931}"/>
                </a:ext>
              </a:extLst>
            </p:cNvPr>
            <p:cNvGrpSpPr/>
            <p:nvPr/>
          </p:nvGrpSpPr>
          <p:grpSpPr>
            <a:xfrm>
              <a:off x="2143610" y="4101695"/>
              <a:ext cx="1159601" cy="580317"/>
              <a:chOff x="7919988" y="2744429"/>
              <a:chExt cx="1159601" cy="580317"/>
            </a:xfrm>
            <a:solidFill>
              <a:schemeClr val="bg1">
                <a:lumMod val="95000"/>
              </a:schemeClr>
            </a:solidFill>
          </p:grpSpPr>
          <p:sp>
            <p:nvSpPr>
              <p:cNvPr id="37" name="Rectangle 36">
                <a:extLst>
                  <a:ext uri="{FF2B5EF4-FFF2-40B4-BE49-F238E27FC236}">
                    <a16:creationId xmlns:a16="http://schemas.microsoft.com/office/drawing/2014/main" id="{D21CAD8B-C1C7-4973-A904-739D6EE18CF2}"/>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8" name="Rectangle 37">
                <a:extLst>
                  <a:ext uri="{FF2B5EF4-FFF2-40B4-BE49-F238E27FC236}">
                    <a16:creationId xmlns:a16="http://schemas.microsoft.com/office/drawing/2014/main" id="{46477346-6373-437F-9D89-E34513FBD42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9" name="Rectangle 38">
                <a:extLst>
                  <a:ext uri="{FF2B5EF4-FFF2-40B4-BE49-F238E27FC236}">
                    <a16:creationId xmlns:a16="http://schemas.microsoft.com/office/drawing/2014/main" id="{8AF02377-1278-4DD4-898B-BEE0EAC0797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900">
                  <a:solidFill>
                    <a:schemeClr val="tx1"/>
                  </a:solidFill>
                  <a:latin typeface="Arial" panose="020B0604020202020204" pitchFamily="34" charset="0"/>
                  <a:ea typeface="Segoe UI" pitchFamily="34" charset="0"/>
                  <a:cs typeface="Arial" panose="020B0604020202020204" pitchFamily="34" charset="0"/>
                </a:endParaRPr>
              </a:p>
              <a:p>
                <a:pPr algn="ctr" defTabSz="932449" fontAlgn="base">
                  <a:lnSpc>
                    <a:spcPct val="90000"/>
                  </a:lnSpc>
                  <a:spcBef>
                    <a:spcPct val="0"/>
                  </a:spcBef>
                  <a:spcAft>
                    <a:spcPct val="0"/>
                  </a:spcAft>
                  <a:defRPr/>
                </a:pPr>
                <a:endParaRPr lang="en-US" sz="9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6B46E9E8-8919-436E-81B0-3BB5C375C00F}"/>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EE94A7D1-EB94-4158-A177-100A5E021307}"/>
                </a:ext>
              </a:extLst>
            </p:cNvPr>
            <p:cNvGrpSpPr/>
            <p:nvPr/>
          </p:nvGrpSpPr>
          <p:grpSpPr>
            <a:xfrm>
              <a:off x="2389347" y="3419793"/>
              <a:ext cx="745007" cy="417453"/>
              <a:chOff x="1275510" y="6072184"/>
              <a:chExt cx="508602" cy="456278"/>
            </a:xfrm>
          </p:grpSpPr>
          <p:grpSp>
            <p:nvGrpSpPr>
              <p:cNvPr id="25" name="Group 24">
                <a:extLst>
                  <a:ext uri="{FF2B5EF4-FFF2-40B4-BE49-F238E27FC236}">
                    <a16:creationId xmlns:a16="http://schemas.microsoft.com/office/drawing/2014/main" id="{5E7FB207-93C4-47B9-A741-C179D121F893}"/>
                  </a:ext>
                </a:extLst>
              </p:cNvPr>
              <p:cNvGrpSpPr/>
              <p:nvPr/>
            </p:nvGrpSpPr>
            <p:grpSpPr>
              <a:xfrm>
                <a:off x="1275510" y="6224570"/>
                <a:ext cx="508602" cy="151498"/>
                <a:chOff x="551886" y="4945335"/>
                <a:chExt cx="508602" cy="151498"/>
              </a:xfrm>
            </p:grpSpPr>
            <p:sp>
              <p:nvSpPr>
                <p:cNvPr id="34" name="Rectangle 33">
                  <a:extLst>
                    <a:ext uri="{FF2B5EF4-FFF2-40B4-BE49-F238E27FC236}">
                      <a16:creationId xmlns:a16="http://schemas.microsoft.com/office/drawing/2014/main" id="{EF4D2A1C-60B6-4874-A176-2C027C8A3EE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5" name="Oval 34">
                  <a:extLst>
                    <a:ext uri="{FF2B5EF4-FFF2-40B4-BE49-F238E27FC236}">
                      <a16:creationId xmlns:a16="http://schemas.microsoft.com/office/drawing/2014/main" id="{921991BE-3C85-4AC6-80DB-3DD7E7277F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1AEF2AF4-C1F4-428A-940E-0D16D68A74D2}"/>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E39849E-DBD5-4714-960F-B66A229F1919}"/>
                  </a:ext>
                </a:extLst>
              </p:cNvPr>
              <p:cNvGrpSpPr/>
              <p:nvPr/>
            </p:nvGrpSpPr>
            <p:grpSpPr>
              <a:xfrm>
                <a:off x="1275510" y="6376964"/>
                <a:ext cx="508602" cy="151498"/>
                <a:chOff x="551886" y="4945335"/>
                <a:chExt cx="508602" cy="151498"/>
              </a:xfrm>
            </p:grpSpPr>
            <p:sp>
              <p:nvSpPr>
                <p:cNvPr id="31" name="Rectangle 30">
                  <a:extLst>
                    <a:ext uri="{FF2B5EF4-FFF2-40B4-BE49-F238E27FC236}">
                      <a16:creationId xmlns:a16="http://schemas.microsoft.com/office/drawing/2014/main" id="{E5DA115C-1F6C-40C5-BF6F-D676BE1604DD}"/>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2" name="Oval 31">
                  <a:extLst>
                    <a:ext uri="{FF2B5EF4-FFF2-40B4-BE49-F238E27FC236}">
                      <a16:creationId xmlns:a16="http://schemas.microsoft.com/office/drawing/2014/main" id="{0FF9997C-CB18-49EF-BE64-9AF6DA393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E6F4D844-DB82-4AAE-9CC8-89EBB9E9D8D0}"/>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44654BF-9B39-4408-B5B5-011644AC9A39}"/>
                  </a:ext>
                </a:extLst>
              </p:cNvPr>
              <p:cNvGrpSpPr/>
              <p:nvPr/>
            </p:nvGrpSpPr>
            <p:grpSpPr>
              <a:xfrm>
                <a:off x="1275510" y="6072184"/>
                <a:ext cx="508602" cy="151498"/>
                <a:chOff x="551886" y="4945335"/>
                <a:chExt cx="508602" cy="151498"/>
              </a:xfrm>
            </p:grpSpPr>
            <p:sp>
              <p:nvSpPr>
                <p:cNvPr id="28" name="Rectangle 27">
                  <a:extLst>
                    <a:ext uri="{FF2B5EF4-FFF2-40B4-BE49-F238E27FC236}">
                      <a16:creationId xmlns:a16="http://schemas.microsoft.com/office/drawing/2014/main" id="{C5058C4A-CF50-4C19-94CA-7A28645B159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9" name="Oval 28">
                  <a:extLst>
                    <a:ext uri="{FF2B5EF4-FFF2-40B4-BE49-F238E27FC236}">
                      <a16:creationId xmlns:a16="http://schemas.microsoft.com/office/drawing/2014/main" id="{685721EC-6B67-4141-A01C-A183D58182FC}"/>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BB7BE65C-56FE-444F-BF4B-AE46FB681B89}"/>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0" name="Rectangle 19">
              <a:extLst>
                <a:ext uri="{FF2B5EF4-FFF2-40B4-BE49-F238E27FC236}">
                  <a16:creationId xmlns:a16="http://schemas.microsoft.com/office/drawing/2014/main" id="{5F6D3ECE-3E88-4DB4-9B5F-ADECEEFD9295}"/>
                </a:ext>
              </a:extLst>
            </p:cNvPr>
            <p:cNvSpPr/>
            <p:nvPr/>
          </p:nvSpPr>
          <p:spPr bwMode="auto">
            <a:xfrm>
              <a:off x="1966392" y="3233909"/>
              <a:ext cx="1674952"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8528CB10-40E4-499D-8BC3-271CD5DB575E}"/>
                </a:ext>
              </a:extLst>
            </p:cNvPr>
            <p:cNvGrpSpPr/>
            <p:nvPr/>
          </p:nvGrpSpPr>
          <p:grpSpPr>
            <a:xfrm>
              <a:off x="2113090" y="5352625"/>
              <a:ext cx="1159601" cy="580317"/>
              <a:chOff x="7919988" y="2744429"/>
              <a:chExt cx="1159601" cy="580317"/>
            </a:xfrm>
            <a:solidFill>
              <a:schemeClr val="bg1">
                <a:lumMod val="95000"/>
              </a:schemeClr>
            </a:solidFill>
          </p:grpSpPr>
          <p:sp>
            <p:nvSpPr>
              <p:cNvPr id="22" name="Rectangle 21">
                <a:extLst>
                  <a:ext uri="{FF2B5EF4-FFF2-40B4-BE49-F238E27FC236}">
                    <a16:creationId xmlns:a16="http://schemas.microsoft.com/office/drawing/2014/main" id="{65EA6203-4AEA-49EC-A3F2-04CA316DE77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3" name="Rectangle 22">
                <a:extLst>
                  <a:ext uri="{FF2B5EF4-FFF2-40B4-BE49-F238E27FC236}">
                    <a16:creationId xmlns:a16="http://schemas.microsoft.com/office/drawing/2014/main" id="{0F304525-3A2E-46B8-8898-B9F72B8B8C1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4" name="Rectangle 23">
                <a:extLst>
                  <a:ext uri="{FF2B5EF4-FFF2-40B4-BE49-F238E27FC236}">
                    <a16:creationId xmlns:a16="http://schemas.microsoft.com/office/drawing/2014/main" id="{66001342-614E-4F73-8730-A0FE7304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cxnSp>
        <p:nvCxnSpPr>
          <p:cNvPr id="41" name="Straight Arrow Connector 40">
            <a:extLst>
              <a:ext uri="{FF2B5EF4-FFF2-40B4-BE49-F238E27FC236}">
                <a16:creationId xmlns:a16="http://schemas.microsoft.com/office/drawing/2014/main" id="{5E9278AD-2F12-4934-AEA2-1C8EC6387CC4}"/>
              </a:ext>
            </a:extLst>
          </p:cNvPr>
          <p:cNvCxnSpPr>
            <a:cxnSpLocks/>
            <a:stCxn id="14" idx="2"/>
            <a:endCxn id="20" idx="0"/>
          </p:cNvCxnSpPr>
          <p:nvPr/>
        </p:nvCxnSpPr>
        <p:spPr>
          <a:xfrm flipH="1">
            <a:off x="1235378" y="2183836"/>
            <a:ext cx="2056753" cy="3913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9325468-8077-48D7-AFB4-341C1F909F43}"/>
              </a:ext>
            </a:extLst>
          </p:cNvPr>
          <p:cNvCxnSpPr>
            <a:cxnSpLocks/>
            <a:stCxn id="14" idx="2"/>
            <a:endCxn id="48" idx="0"/>
          </p:cNvCxnSpPr>
          <p:nvPr/>
        </p:nvCxnSpPr>
        <p:spPr>
          <a:xfrm flipH="1">
            <a:off x="3063815" y="2183836"/>
            <a:ext cx="228316" cy="426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2DA769B-B071-4B81-9BED-67D04751F51B}"/>
              </a:ext>
            </a:extLst>
          </p:cNvPr>
          <p:cNvCxnSpPr>
            <a:cxnSpLocks/>
            <a:stCxn id="14" idx="2"/>
            <a:endCxn id="72" idx="0"/>
          </p:cNvCxnSpPr>
          <p:nvPr/>
        </p:nvCxnSpPr>
        <p:spPr>
          <a:xfrm>
            <a:off x="3292131" y="2183836"/>
            <a:ext cx="1500221" cy="4572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4150AE8-5891-4BD2-8827-1DCE8115B5C0}"/>
              </a:ext>
            </a:extLst>
          </p:cNvPr>
          <p:cNvGrpSpPr/>
          <p:nvPr/>
        </p:nvGrpSpPr>
        <p:grpSpPr>
          <a:xfrm>
            <a:off x="2645933" y="2609969"/>
            <a:ext cx="835764" cy="1951277"/>
            <a:chOff x="1966391" y="3233909"/>
            <a:chExt cx="1674951" cy="2985091"/>
          </a:xfrm>
        </p:grpSpPr>
        <p:grpSp>
          <p:nvGrpSpPr>
            <p:cNvPr id="45" name="Group 44">
              <a:extLst>
                <a:ext uri="{FF2B5EF4-FFF2-40B4-BE49-F238E27FC236}">
                  <a16:creationId xmlns:a16="http://schemas.microsoft.com/office/drawing/2014/main" id="{A40CE9F9-9739-4D31-87AA-C74A08A77B55}"/>
                </a:ext>
              </a:extLst>
            </p:cNvPr>
            <p:cNvGrpSpPr/>
            <p:nvPr/>
          </p:nvGrpSpPr>
          <p:grpSpPr>
            <a:xfrm>
              <a:off x="2143610" y="4101695"/>
              <a:ext cx="1159601" cy="580317"/>
              <a:chOff x="7919988" y="2744429"/>
              <a:chExt cx="1159601" cy="580317"/>
            </a:xfrm>
            <a:solidFill>
              <a:schemeClr val="bg1">
                <a:lumMod val="95000"/>
              </a:schemeClr>
            </a:solidFill>
          </p:grpSpPr>
          <p:sp>
            <p:nvSpPr>
              <p:cNvPr id="65" name="Rectangle 64">
                <a:extLst>
                  <a:ext uri="{FF2B5EF4-FFF2-40B4-BE49-F238E27FC236}">
                    <a16:creationId xmlns:a16="http://schemas.microsoft.com/office/drawing/2014/main" id="{C7DD4609-4A43-412C-A9E8-7ABB586A57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6" name="Rectangle 65">
                <a:extLst>
                  <a:ext uri="{FF2B5EF4-FFF2-40B4-BE49-F238E27FC236}">
                    <a16:creationId xmlns:a16="http://schemas.microsoft.com/office/drawing/2014/main" id="{1D01ABED-F706-49D0-9088-0F1951E46E9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7" name="Rectangle 66">
                <a:extLst>
                  <a:ext uri="{FF2B5EF4-FFF2-40B4-BE49-F238E27FC236}">
                    <a16:creationId xmlns:a16="http://schemas.microsoft.com/office/drawing/2014/main" id="{3217E341-99F4-448D-9FAA-96D5D8C24D2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id="{4579EBDE-DFAF-4D23-B8F3-1132BB575541}"/>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93D3F642-C5F8-4571-9986-3FA0326A3689}"/>
                </a:ext>
              </a:extLst>
            </p:cNvPr>
            <p:cNvGrpSpPr/>
            <p:nvPr/>
          </p:nvGrpSpPr>
          <p:grpSpPr>
            <a:xfrm>
              <a:off x="2389347" y="3419793"/>
              <a:ext cx="745007" cy="417453"/>
              <a:chOff x="1275510" y="6072184"/>
              <a:chExt cx="508602" cy="456278"/>
            </a:xfrm>
          </p:grpSpPr>
          <p:grpSp>
            <p:nvGrpSpPr>
              <p:cNvPr id="53" name="Group 52">
                <a:extLst>
                  <a:ext uri="{FF2B5EF4-FFF2-40B4-BE49-F238E27FC236}">
                    <a16:creationId xmlns:a16="http://schemas.microsoft.com/office/drawing/2014/main" id="{6CA5556E-0766-4D1E-ABB4-33D0F071811A}"/>
                  </a:ext>
                </a:extLst>
              </p:cNvPr>
              <p:cNvGrpSpPr/>
              <p:nvPr/>
            </p:nvGrpSpPr>
            <p:grpSpPr>
              <a:xfrm>
                <a:off x="1275510" y="6224570"/>
                <a:ext cx="508602" cy="151498"/>
                <a:chOff x="551886" y="4945335"/>
                <a:chExt cx="508602" cy="151498"/>
              </a:xfrm>
            </p:grpSpPr>
            <p:sp>
              <p:nvSpPr>
                <p:cNvPr id="62" name="Rectangle 61">
                  <a:extLst>
                    <a:ext uri="{FF2B5EF4-FFF2-40B4-BE49-F238E27FC236}">
                      <a16:creationId xmlns:a16="http://schemas.microsoft.com/office/drawing/2014/main" id="{5634AA49-F90A-42FA-9F41-E060FE0D156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3" name="Oval 62">
                  <a:extLst>
                    <a:ext uri="{FF2B5EF4-FFF2-40B4-BE49-F238E27FC236}">
                      <a16:creationId xmlns:a16="http://schemas.microsoft.com/office/drawing/2014/main" id="{C9F78FDA-566B-415D-9F8E-39E5573C997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96277911-09A9-45D4-A822-A0E32CF8B97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AB69325-8396-4F1D-A322-93287CCA27F7}"/>
                  </a:ext>
                </a:extLst>
              </p:cNvPr>
              <p:cNvGrpSpPr/>
              <p:nvPr/>
            </p:nvGrpSpPr>
            <p:grpSpPr>
              <a:xfrm>
                <a:off x="1275510" y="6376964"/>
                <a:ext cx="508602" cy="151498"/>
                <a:chOff x="551886" y="4945335"/>
                <a:chExt cx="508602" cy="151498"/>
              </a:xfrm>
            </p:grpSpPr>
            <p:sp>
              <p:nvSpPr>
                <p:cNvPr id="59" name="Rectangle 58">
                  <a:extLst>
                    <a:ext uri="{FF2B5EF4-FFF2-40B4-BE49-F238E27FC236}">
                      <a16:creationId xmlns:a16="http://schemas.microsoft.com/office/drawing/2014/main" id="{F1B18789-58C7-4ED3-A8F8-DE18AB10E58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0" name="Oval 59">
                  <a:extLst>
                    <a:ext uri="{FF2B5EF4-FFF2-40B4-BE49-F238E27FC236}">
                      <a16:creationId xmlns:a16="http://schemas.microsoft.com/office/drawing/2014/main" id="{9C173FCF-0848-4FE7-AD97-9EF548180010}"/>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61" name="Straight Connector 60">
                  <a:extLst>
                    <a:ext uri="{FF2B5EF4-FFF2-40B4-BE49-F238E27FC236}">
                      <a16:creationId xmlns:a16="http://schemas.microsoft.com/office/drawing/2014/main" id="{869A2498-4CAD-4B4D-A30F-65FEC635F4E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14BD19A-BB55-4E48-B294-0A565895E9B6}"/>
                  </a:ext>
                </a:extLst>
              </p:cNvPr>
              <p:cNvGrpSpPr/>
              <p:nvPr/>
            </p:nvGrpSpPr>
            <p:grpSpPr>
              <a:xfrm>
                <a:off x="1275510" y="6072184"/>
                <a:ext cx="508602" cy="151498"/>
                <a:chOff x="551886" y="4945335"/>
                <a:chExt cx="508602" cy="151498"/>
              </a:xfrm>
            </p:grpSpPr>
            <p:sp>
              <p:nvSpPr>
                <p:cNvPr id="56" name="Rectangle 55">
                  <a:extLst>
                    <a:ext uri="{FF2B5EF4-FFF2-40B4-BE49-F238E27FC236}">
                      <a16:creationId xmlns:a16="http://schemas.microsoft.com/office/drawing/2014/main" id="{E8D8CE43-0FE9-45B8-930D-BDDDFA28CC0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4FBEB949-82DC-4F46-88D0-734CAD7C96F2}"/>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6C9AEC61-C26F-43E8-82B8-07E3D3A36EDD}"/>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8" name="Rectangle 47">
              <a:extLst>
                <a:ext uri="{FF2B5EF4-FFF2-40B4-BE49-F238E27FC236}">
                  <a16:creationId xmlns:a16="http://schemas.microsoft.com/office/drawing/2014/main" id="{236FE55A-3D52-4C4F-A08E-BF6BF99DAE1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26A7C05B-7A20-4546-B266-A4C9F2089A42}"/>
                </a:ext>
              </a:extLst>
            </p:cNvPr>
            <p:cNvGrpSpPr/>
            <p:nvPr/>
          </p:nvGrpSpPr>
          <p:grpSpPr>
            <a:xfrm>
              <a:off x="2113090" y="5352625"/>
              <a:ext cx="1159601" cy="580317"/>
              <a:chOff x="7919988" y="2744429"/>
              <a:chExt cx="1159601" cy="580317"/>
            </a:xfrm>
            <a:solidFill>
              <a:schemeClr val="bg1">
                <a:lumMod val="95000"/>
              </a:schemeClr>
            </a:solidFill>
          </p:grpSpPr>
          <p:sp>
            <p:nvSpPr>
              <p:cNvPr id="50" name="Rectangle 49">
                <a:extLst>
                  <a:ext uri="{FF2B5EF4-FFF2-40B4-BE49-F238E27FC236}">
                    <a16:creationId xmlns:a16="http://schemas.microsoft.com/office/drawing/2014/main" id="{819F5350-9E9B-477D-ABDE-C916876B1F8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1" name="Rectangle 50">
                <a:extLst>
                  <a:ext uri="{FF2B5EF4-FFF2-40B4-BE49-F238E27FC236}">
                    <a16:creationId xmlns:a16="http://schemas.microsoft.com/office/drawing/2014/main" id="{905DB6B5-D4B8-4307-904B-38171B03F28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2" name="Rectangle 51">
                <a:extLst>
                  <a:ext uri="{FF2B5EF4-FFF2-40B4-BE49-F238E27FC236}">
                    <a16:creationId xmlns:a16="http://schemas.microsoft.com/office/drawing/2014/main" id="{72C718FB-E5C9-4D1B-A901-809D06B622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grpSp>
        <p:nvGrpSpPr>
          <p:cNvPr id="68" name="Group 67">
            <a:extLst>
              <a:ext uri="{FF2B5EF4-FFF2-40B4-BE49-F238E27FC236}">
                <a16:creationId xmlns:a16="http://schemas.microsoft.com/office/drawing/2014/main" id="{33889BB7-4F4F-41D8-AE5B-C1CD2A9C2C67}"/>
              </a:ext>
            </a:extLst>
          </p:cNvPr>
          <p:cNvGrpSpPr/>
          <p:nvPr/>
        </p:nvGrpSpPr>
        <p:grpSpPr>
          <a:xfrm>
            <a:off x="4374470" y="2641046"/>
            <a:ext cx="835764" cy="1951277"/>
            <a:chOff x="1966391" y="3233909"/>
            <a:chExt cx="1674951" cy="2985091"/>
          </a:xfrm>
        </p:grpSpPr>
        <p:grpSp>
          <p:nvGrpSpPr>
            <p:cNvPr id="69" name="Group 68">
              <a:extLst>
                <a:ext uri="{FF2B5EF4-FFF2-40B4-BE49-F238E27FC236}">
                  <a16:creationId xmlns:a16="http://schemas.microsoft.com/office/drawing/2014/main" id="{72721D0B-0726-4378-B98F-37FCC66FA519}"/>
                </a:ext>
              </a:extLst>
            </p:cNvPr>
            <p:cNvGrpSpPr/>
            <p:nvPr/>
          </p:nvGrpSpPr>
          <p:grpSpPr>
            <a:xfrm>
              <a:off x="2143610" y="4101695"/>
              <a:ext cx="1159601" cy="580317"/>
              <a:chOff x="7919988" y="2744429"/>
              <a:chExt cx="1159601" cy="580317"/>
            </a:xfrm>
            <a:solidFill>
              <a:schemeClr val="bg1">
                <a:lumMod val="95000"/>
              </a:schemeClr>
            </a:solidFill>
          </p:grpSpPr>
          <p:sp>
            <p:nvSpPr>
              <p:cNvPr id="89" name="Rectangle 88">
                <a:extLst>
                  <a:ext uri="{FF2B5EF4-FFF2-40B4-BE49-F238E27FC236}">
                    <a16:creationId xmlns:a16="http://schemas.microsoft.com/office/drawing/2014/main" id="{13D5A984-10D9-4222-BC4F-5E76E512C399}"/>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90" name="Rectangle 89">
                <a:extLst>
                  <a:ext uri="{FF2B5EF4-FFF2-40B4-BE49-F238E27FC236}">
                    <a16:creationId xmlns:a16="http://schemas.microsoft.com/office/drawing/2014/main" id="{180A94A6-FB26-4C17-B308-403B589C9C8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91" name="Rectangle 90">
                <a:extLst>
                  <a:ext uri="{FF2B5EF4-FFF2-40B4-BE49-F238E27FC236}">
                    <a16:creationId xmlns:a16="http://schemas.microsoft.com/office/drawing/2014/main" id="{BD0A5FDB-B225-413E-A722-514139DA5C48}"/>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70" name="Rectangle 69">
              <a:extLst>
                <a:ext uri="{FF2B5EF4-FFF2-40B4-BE49-F238E27FC236}">
                  <a16:creationId xmlns:a16="http://schemas.microsoft.com/office/drawing/2014/main" id="{7BFD5BCA-BEE2-4BBE-86F8-7ACBBBCC3575}"/>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71" name="Group 70">
              <a:extLst>
                <a:ext uri="{FF2B5EF4-FFF2-40B4-BE49-F238E27FC236}">
                  <a16:creationId xmlns:a16="http://schemas.microsoft.com/office/drawing/2014/main" id="{240FEA8E-DE3C-4B06-BEED-2BE37EBF6381}"/>
                </a:ext>
              </a:extLst>
            </p:cNvPr>
            <p:cNvGrpSpPr/>
            <p:nvPr/>
          </p:nvGrpSpPr>
          <p:grpSpPr>
            <a:xfrm>
              <a:off x="2389347" y="3419793"/>
              <a:ext cx="745007" cy="417453"/>
              <a:chOff x="1275510" y="6072184"/>
              <a:chExt cx="508602" cy="456278"/>
            </a:xfrm>
          </p:grpSpPr>
          <p:grpSp>
            <p:nvGrpSpPr>
              <p:cNvPr id="77" name="Group 76">
                <a:extLst>
                  <a:ext uri="{FF2B5EF4-FFF2-40B4-BE49-F238E27FC236}">
                    <a16:creationId xmlns:a16="http://schemas.microsoft.com/office/drawing/2014/main" id="{6B50902C-093B-4C5A-A814-CE8CC99D5296}"/>
                  </a:ext>
                </a:extLst>
              </p:cNvPr>
              <p:cNvGrpSpPr/>
              <p:nvPr/>
            </p:nvGrpSpPr>
            <p:grpSpPr>
              <a:xfrm>
                <a:off x="1275510" y="6224570"/>
                <a:ext cx="508602" cy="151498"/>
                <a:chOff x="551886" y="4945335"/>
                <a:chExt cx="508602" cy="151498"/>
              </a:xfrm>
            </p:grpSpPr>
            <p:sp>
              <p:nvSpPr>
                <p:cNvPr id="86" name="Rectangle 85">
                  <a:extLst>
                    <a:ext uri="{FF2B5EF4-FFF2-40B4-BE49-F238E27FC236}">
                      <a16:creationId xmlns:a16="http://schemas.microsoft.com/office/drawing/2014/main" id="{4F2600C2-2FBF-43A8-8A04-2A30C05A6E7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0C1FE0BF-25C4-45D9-BF4D-DC03ADA1B74A}"/>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CA94B769-1D67-4FFD-82E8-EB3B8B8F8543}"/>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5A4973A-61A8-4D6F-8079-B031E796C12E}"/>
                  </a:ext>
                </a:extLst>
              </p:cNvPr>
              <p:cNvGrpSpPr/>
              <p:nvPr/>
            </p:nvGrpSpPr>
            <p:grpSpPr>
              <a:xfrm>
                <a:off x="1275510" y="6376964"/>
                <a:ext cx="508602" cy="151498"/>
                <a:chOff x="551886" y="4945335"/>
                <a:chExt cx="508602" cy="151498"/>
              </a:xfrm>
            </p:grpSpPr>
            <p:sp>
              <p:nvSpPr>
                <p:cNvPr id="83" name="Rectangle 82">
                  <a:extLst>
                    <a:ext uri="{FF2B5EF4-FFF2-40B4-BE49-F238E27FC236}">
                      <a16:creationId xmlns:a16="http://schemas.microsoft.com/office/drawing/2014/main" id="{EAE59AC6-FB3E-4DAB-88BF-0529EDD52C3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3B4FF09D-7202-4F9D-8E83-DE7ACFE0833B}"/>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04B8E13D-AB33-4E8D-8148-C7833B145239}"/>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047E357-946B-445F-BF41-6B4D43E98A31}"/>
                  </a:ext>
                </a:extLst>
              </p:cNvPr>
              <p:cNvGrpSpPr/>
              <p:nvPr/>
            </p:nvGrpSpPr>
            <p:grpSpPr>
              <a:xfrm>
                <a:off x="1275510" y="6072184"/>
                <a:ext cx="508602" cy="151498"/>
                <a:chOff x="551886" y="4945335"/>
                <a:chExt cx="508602" cy="151498"/>
              </a:xfrm>
            </p:grpSpPr>
            <p:sp>
              <p:nvSpPr>
                <p:cNvPr id="80" name="Rectangle 79">
                  <a:extLst>
                    <a:ext uri="{FF2B5EF4-FFF2-40B4-BE49-F238E27FC236}">
                      <a16:creationId xmlns:a16="http://schemas.microsoft.com/office/drawing/2014/main" id="{FF8020A8-8E02-47A5-B311-379D30CF6B3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BC9F8214-5DE3-4997-9F38-F1BAC6410A9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39D39EDF-6384-4B2E-A0EF-31EF28D4946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2" name="Rectangle 71">
              <a:extLst>
                <a:ext uri="{FF2B5EF4-FFF2-40B4-BE49-F238E27FC236}">
                  <a16:creationId xmlns:a16="http://schemas.microsoft.com/office/drawing/2014/main" id="{EF28E95D-86AF-4028-B34F-67516EB3F833}"/>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F0B07F2D-AAFA-4762-A2E5-00A122CEFBA7}"/>
                </a:ext>
              </a:extLst>
            </p:cNvPr>
            <p:cNvGrpSpPr/>
            <p:nvPr/>
          </p:nvGrpSpPr>
          <p:grpSpPr>
            <a:xfrm>
              <a:off x="2113090" y="5352625"/>
              <a:ext cx="1159601" cy="580317"/>
              <a:chOff x="7919988" y="2744429"/>
              <a:chExt cx="1159601" cy="580317"/>
            </a:xfrm>
            <a:solidFill>
              <a:schemeClr val="bg1">
                <a:lumMod val="95000"/>
              </a:schemeClr>
            </a:solidFill>
          </p:grpSpPr>
          <p:sp>
            <p:nvSpPr>
              <p:cNvPr id="74" name="Rectangle 73">
                <a:extLst>
                  <a:ext uri="{FF2B5EF4-FFF2-40B4-BE49-F238E27FC236}">
                    <a16:creationId xmlns:a16="http://schemas.microsoft.com/office/drawing/2014/main" id="{A527711A-C037-44C5-A8FF-5FCE1BC5D79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75" name="Rectangle 74">
                <a:extLst>
                  <a:ext uri="{FF2B5EF4-FFF2-40B4-BE49-F238E27FC236}">
                    <a16:creationId xmlns:a16="http://schemas.microsoft.com/office/drawing/2014/main" id="{A13E406F-AFA7-458A-9CDF-B84F27B00C5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76" name="Rectangle 75">
                <a:extLst>
                  <a:ext uri="{FF2B5EF4-FFF2-40B4-BE49-F238E27FC236}">
                    <a16:creationId xmlns:a16="http://schemas.microsoft.com/office/drawing/2014/main" id="{40B17AD3-EF21-486C-8543-833C8B8F8F6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sp>
        <p:nvSpPr>
          <p:cNvPr id="93" name="Oval 92">
            <a:extLst>
              <a:ext uri="{FF2B5EF4-FFF2-40B4-BE49-F238E27FC236}">
                <a16:creationId xmlns:a16="http://schemas.microsoft.com/office/drawing/2014/main" id="{10856920-18C7-49CA-802F-3919B17B4024}"/>
              </a:ext>
            </a:extLst>
          </p:cNvPr>
          <p:cNvSpPr/>
          <p:nvPr/>
        </p:nvSpPr>
        <p:spPr bwMode="auto">
          <a:xfrm>
            <a:off x="546264" y="2214007"/>
            <a:ext cx="1382583" cy="2743200"/>
          </a:xfrm>
          <a:prstGeom prst="ellipse">
            <a:avLst/>
          </a:prstGeom>
          <a:noFill/>
          <a:ln w="7302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00405A85-9543-4488-992F-99B5972F449A}"/>
              </a:ext>
            </a:extLst>
          </p:cNvPr>
          <p:cNvSpPr/>
          <p:nvPr/>
        </p:nvSpPr>
        <p:spPr bwMode="auto">
          <a:xfrm>
            <a:off x="780019" y="2993110"/>
            <a:ext cx="825189" cy="704273"/>
          </a:xfrm>
          <a:prstGeom prst="ellipse">
            <a:avLst/>
          </a:prstGeom>
          <a:noFill/>
          <a:ln w="730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5" name="Content Placeholder 4" descr="A screenshot of a cell phone&#10;&#10;Description automatically generated">
            <a:extLst>
              <a:ext uri="{FF2B5EF4-FFF2-40B4-BE49-F238E27FC236}">
                <a16:creationId xmlns:a16="http://schemas.microsoft.com/office/drawing/2014/main" id="{1331CECD-F2B9-46E7-9947-E26494BF7D7B}"/>
              </a:ext>
            </a:extLst>
          </p:cNvPr>
          <p:cNvPicPr>
            <a:picLocks noChangeAspect="1"/>
          </p:cNvPicPr>
          <p:nvPr/>
        </p:nvPicPr>
        <p:blipFill>
          <a:blip r:embed="rId2"/>
          <a:stretch>
            <a:fillRect/>
          </a:stretch>
        </p:blipFill>
        <p:spPr>
          <a:xfrm>
            <a:off x="5890000" y="1778137"/>
            <a:ext cx="6218969" cy="1237530"/>
          </a:xfrm>
          <a:prstGeom prst="rect">
            <a:avLst/>
          </a:prstGeom>
        </p:spPr>
      </p:pic>
      <p:sp>
        <p:nvSpPr>
          <p:cNvPr id="96" name="TextBox 95">
            <a:extLst>
              <a:ext uri="{FF2B5EF4-FFF2-40B4-BE49-F238E27FC236}">
                <a16:creationId xmlns:a16="http://schemas.microsoft.com/office/drawing/2014/main" id="{A0B4F264-55A6-4142-AB5D-8409A65968E1}"/>
              </a:ext>
            </a:extLst>
          </p:cNvPr>
          <p:cNvSpPr txBox="1"/>
          <p:nvPr/>
        </p:nvSpPr>
        <p:spPr>
          <a:xfrm>
            <a:off x="281354" y="5588967"/>
            <a:ext cx="11509589" cy="369332"/>
          </a:xfrm>
          <a:prstGeom prst="rect">
            <a:avLst/>
          </a:prstGeom>
          <a:noFill/>
        </p:spPr>
        <p:txBody>
          <a:bodyPr wrap="square" lIns="0" tIns="0" rIns="0" bIns="0" rtlCol="0">
            <a:spAutoFit/>
          </a:bodyPr>
          <a:lstStyle/>
          <a:p>
            <a:pPr algn="ctr"/>
            <a:r>
              <a:rPr lang="en-US" sz="2400">
                <a:solidFill>
                  <a:srgbClr val="0070C0"/>
                </a:solidFill>
              </a:rPr>
              <a:t>What is a good partition key to ensure we process events in the correct order?</a:t>
            </a:r>
          </a:p>
        </p:txBody>
      </p:sp>
    </p:spTree>
    <p:extLst>
      <p:ext uri="{BB962C8B-B14F-4D97-AF65-F5344CB8AC3E}">
        <p14:creationId xmlns:p14="http://schemas.microsoft.com/office/powerpoint/2010/main" val="1368001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1188720"/>
          </a:xfrm>
        </p:spPr>
        <p:txBody>
          <a:bodyPr>
            <a:normAutofit fontScale="90000"/>
          </a:bodyPr>
          <a:lstStyle/>
          <a:p>
            <a:r>
              <a:rPr lang="en-US">
                <a:solidFill>
                  <a:schemeClr val="tx1"/>
                </a:solidFill>
                <a:latin typeface="Arial" panose="020B0604020202020204" pitchFamily="34" charset="0"/>
                <a:cs typeface="Arial" panose="020B0604020202020204" pitchFamily="34" charset="0"/>
              </a:rPr>
              <a:t>To ensure we always ship the </a:t>
            </a:r>
            <a:r>
              <a:rPr lang="en-US" i="1">
                <a:solidFill>
                  <a:schemeClr val="tx1"/>
                </a:solidFill>
                <a:latin typeface="Arial" panose="020B0604020202020204" pitchFamily="34" charset="0"/>
                <a:cs typeface="Arial" panose="020B0604020202020204" pitchFamily="34" charset="0"/>
              </a:rPr>
              <a:t>correct </a:t>
            </a:r>
            <a:r>
              <a:rPr lang="en-US">
                <a:solidFill>
                  <a:schemeClr val="tx1"/>
                </a:solidFill>
                <a:latin typeface="Arial" panose="020B0604020202020204" pitchFamily="34" charset="0"/>
                <a:cs typeface="Arial" panose="020B0604020202020204" pitchFamily="34" charset="0"/>
              </a:rPr>
              <a:t>items within a customer order, what should our partition key be?</a:t>
            </a:r>
          </a:p>
        </p:txBody>
      </p:sp>
      <p:sp>
        <p:nvSpPr>
          <p:cNvPr id="2" name="TextBox 1">
            <a:extLst>
              <a:ext uri="{FF2B5EF4-FFF2-40B4-BE49-F238E27FC236}">
                <a16:creationId xmlns:a16="http://schemas.microsoft.com/office/drawing/2014/main" id="{35202E60-AD27-4C00-993A-3F6C1A9D0B88}"/>
              </a:ext>
            </a:extLst>
          </p:cNvPr>
          <p:cNvSpPr txBox="1"/>
          <p:nvPr/>
        </p:nvSpPr>
        <p:spPr>
          <a:xfrm>
            <a:off x="729640" y="2091928"/>
            <a:ext cx="10524514" cy="4308872"/>
          </a:xfrm>
          <a:prstGeom prst="rect">
            <a:avLst/>
          </a:prstGeom>
          <a:noFill/>
        </p:spPr>
        <p:txBody>
          <a:bodyPr wrap="square" lIns="0" tIns="0" rIns="0" bIns="0" rtlCol="0">
            <a:spAutoFit/>
          </a:bodyPr>
          <a:lstStyle/>
          <a:p>
            <a:pPr marL="457200" indent="-457200" algn="l">
              <a:buAutoNum type="alphaLcPeriod"/>
            </a:pPr>
            <a:r>
              <a:rPr lang="en-US" sz="4000">
                <a:gradFill>
                  <a:gsLst>
                    <a:gs pos="2917">
                      <a:schemeClr val="tx1"/>
                    </a:gs>
                    <a:gs pos="30000">
                      <a:schemeClr val="tx1"/>
                    </a:gs>
                  </a:gsLst>
                  <a:lin ang="5400000" scaled="0"/>
                </a:gradFill>
              </a:rPr>
              <a:t>Country</a:t>
            </a:r>
          </a:p>
          <a:p>
            <a:pPr algn="l"/>
            <a:r>
              <a:rPr lang="en-US" sz="4000">
                <a:gradFill>
                  <a:gsLst>
                    <a:gs pos="2917">
                      <a:schemeClr val="tx1"/>
                    </a:gs>
                    <a:gs pos="30000">
                      <a:schemeClr val="tx1"/>
                    </a:gs>
                  </a:gsLst>
                  <a:lin ang="5400000" scaled="0"/>
                </a:gradFill>
              </a:rPr>
              <a:t> </a:t>
            </a:r>
          </a:p>
          <a:p>
            <a:pPr algn="l"/>
            <a:r>
              <a:rPr lang="en-US" sz="4000">
                <a:gradFill>
                  <a:gsLst>
                    <a:gs pos="2917">
                      <a:schemeClr val="tx1"/>
                    </a:gs>
                    <a:gs pos="30000">
                      <a:schemeClr val="tx1"/>
                    </a:gs>
                  </a:gsLst>
                  <a:lin ang="5400000" scaled="0"/>
                </a:gradFill>
              </a:rPr>
              <a:t>b. </a:t>
            </a:r>
            <a:r>
              <a:rPr lang="en-US" sz="4000" err="1">
                <a:gradFill>
                  <a:gsLst>
                    <a:gs pos="2917">
                      <a:schemeClr val="tx1"/>
                    </a:gs>
                    <a:gs pos="30000">
                      <a:schemeClr val="tx1"/>
                    </a:gs>
                  </a:gsLst>
                  <a:lin ang="5400000" scaled="0"/>
                </a:gradFill>
              </a:rPr>
              <a:t>ItemCost</a:t>
            </a:r>
            <a:endParaRPr lang="en-US" sz="4000">
              <a:gradFill>
                <a:gsLst>
                  <a:gs pos="2917">
                    <a:schemeClr val="tx1"/>
                  </a:gs>
                  <a:gs pos="30000">
                    <a:schemeClr val="tx1"/>
                  </a:gs>
                </a:gsLst>
                <a:lin ang="5400000" scaled="0"/>
              </a:gradFill>
            </a:endParaRPr>
          </a:p>
          <a:p>
            <a:pPr algn="l"/>
            <a:endParaRPr lang="en-US" sz="4000">
              <a:gradFill>
                <a:gsLst>
                  <a:gs pos="2917">
                    <a:schemeClr val="tx1"/>
                  </a:gs>
                  <a:gs pos="30000">
                    <a:schemeClr val="tx1"/>
                  </a:gs>
                </a:gsLst>
                <a:lin ang="5400000" scaled="0"/>
              </a:gradFill>
            </a:endParaRPr>
          </a:p>
          <a:p>
            <a:pPr algn="l"/>
            <a:r>
              <a:rPr lang="en-US" sz="4000">
                <a:gradFill>
                  <a:gsLst>
                    <a:gs pos="2917">
                      <a:schemeClr val="tx1"/>
                    </a:gs>
                    <a:gs pos="30000">
                      <a:schemeClr val="tx1"/>
                    </a:gs>
                  </a:gsLst>
                  <a:lin ang="5400000" scaled="0"/>
                </a:gradFill>
              </a:rPr>
              <a:t>c. </a:t>
            </a:r>
            <a:r>
              <a:rPr lang="en-US" sz="4000" err="1">
                <a:gradFill>
                  <a:gsLst>
                    <a:gs pos="2917">
                      <a:schemeClr val="tx1"/>
                    </a:gs>
                    <a:gs pos="30000">
                      <a:schemeClr val="tx1"/>
                    </a:gs>
                  </a:gsLst>
                  <a:lin ang="5400000" scaled="0"/>
                </a:gradFill>
              </a:rPr>
              <a:t>OrderId</a:t>
            </a:r>
            <a:endParaRPr lang="en-US" sz="4000">
              <a:gradFill>
                <a:gsLst>
                  <a:gs pos="2917">
                    <a:schemeClr val="tx1"/>
                  </a:gs>
                  <a:gs pos="30000">
                    <a:schemeClr val="tx1"/>
                  </a:gs>
                </a:gsLst>
                <a:lin ang="5400000" scaled="0"/>
              </a:gradFill>
            </a:endParaRPr>
          </a:p>
          <a:p>
            <a:pPr algn="l"/>
            <a:endParaRPr lang="en-US" sz="4000">
              <a:gradFill>
                <a:gsLst>
                  <a:gs pos="2917">
                    <a:schemeClr val="tx1"/>
                  </a:gs>
                  <a:gs pos="30000">
                    <a:schemeClr val="tx1"/>
                  </a:gs>
                </a:gsLst>
                <a:lin ang="5400000" scaled="0"/>
              </a:gradFill>
            </a:endParaRPr>
          </a:p>
          <a:p>
            <a:pPr algn="l"/>
            <a:r>
              <a:rPr lang="en-US" sz="4000">
                <a:gradFill>
                  <a:gsLst>
                    <a:gs pos="2917">
                      <a:schemeClr val="tx1"/>
                    </a:gs>
                    <a:gs pos="30000">
                      <a:schemeClr val="tx1"/>
                    </a:gs>
                  </a:gsLst>
                  <a:lin ang="5400000" scaled="0"/>
                </a:gradFill>
              </a:rPr>
              <a:t>d. Timestamp (current minute)</a:t>
            </a:r>
          </a:p>
        </p:txBody>
      </p:sp>
    </p:spTree>
    <p:extLst>
      <p:ext uri="{BB962C8B-B14F-4D97-AF65-F5344CB8AC3E}">
        <p14:creationId xmlns:p14="http://schemas.microsoft.com/office/powerpoint/2010/main" val="25387608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1188720"/>
          </a:xfrm>
        </p:spPr>
        <p:txBody>
          <a:bodyPr>
            <a:normAutofit fontScale="90000"/>
          </a:bodyPr>
          <a:lstStyle/>
          <a:p>
            <a:r>
              <a:rPr lang="en-US">
                <a:solidFill>
                  <a:schemeClr val="tx1"/>
                </a:solidFill>
                <a:latin typeface="Arial" panose="020B0604020202020204" pitchFamily="34" charset="0"/>
                <a:cs typeface="Arial" panose="020B0604020202020204" pitchFamily="34" charset="0"/>
              </a:rPr>
              <a:t>To ensure we always ship the </a:t>
            </a:r>
            <a:r>
              <a:rPr lang="en-US" i="1">
                <a:solidFill>
                  <a:schemeClr val="tx1"/>
                </a:solidFill>
                <a:latin typeface="Arial" panose="020B0604020202020204" pitchFamily="34" charset="0"/>
                <a:cs typeface="Arial" panose="020B0604020202020204" pitchFamily="34" charset="0"/>
              </a:rPr>
              <a:t>correct </a:t>
            </a:r>
            <a:r>
              <a:rPr lang="en-US">
                <a:solidFill>
                  <a:schemeClr val="tx1"/>
                </a:solidFill>
                <a:latin typeface="Arial" panose="020B0604020202020204" pitchFamily="34" charset="0"/>
                <a:cs typeface="Arial" panose="020B0604020202020204" pitchFamily="34" charset="0"/>
              </a:rPr>
              <a:t>items within a customer order, what should our partition key be?</a:t>
            </a:r>
          </a:p>
        </p:txBody>
      </p:sp>
      <p:sp>
        <p:nvSpPr>
          <p:cNvPr id="2" name="TextBox 1">
            <a:extLst>
              <a:ext uri="{FF2B5EF4-FFF2-40B4-BE49-F238E27FC236}">
                <a16:creationId xmlns:a16="http://schemas.microsoft.com/office/drawing/2014/main" id="{35202E60-AD27-4C00-993A-3F6C1A9D0B88}"/>
              </a:ext>
            </a:extLst>
          </p:cNvPr>
          <p:cNvSpPr txBox="1"/>
          <p:nvPr/>
        </p:nvSpPr>
        <p:spPr>
          <a:xfrm>
            <a:off x="729640" y="2091928"/>
            <a:ext cx="10524514" cy="4308872"/>
          </a:xfrm>
          <a:prstGeom prst="rect">
            <a:avLst/>
          </a:prstGeom>
          <a:noFill/>
        </p:spPr>
        <p:txBody>
          <a:bodyPr wrap="square" lIns="0" tIns="0" rIns="0" bIns="0" rtlCol="0">
            <a:spAutoFit/>
          </a:bodyPr>
          <a:lstStyle/>
          <a:p>
            <a:pPr algn="l"/>
            <a:r>
              <a:rPr lang="en-US" sz="4000">
                <a:gradFill>
                  <a:gsLst>
                    <a:gs pos="2917">
                      <a:schemeClr val="tx1"/>
                    </a:gs>
                    <a:gs pos="30000">
                      <a:schemeClr val="tx1"/>
                    </a:gs>
                  </a:gsLst>
                  <a:lin ang="5400000" scaled="0"/>
                </a:gradFill>
              </a:rPr>
              <a:t>a.</a:t>
            </a:r>
          </a:p>
          <a:p>
            <a:pPr algn="l"/>
            <a:r>
              <a:rPr lang="en-US" sz="4000">
                <a:gradFill>
                  <a:gsLst>
                    <a:gs pos="2917">
                      <a:schemeClr val="tx1"/>
                    </a:gs>
                    <a:gs pos="30000">
                      <a:schemeClr val="tx1"/>
                    </a:gs>
                  </a:gsLst>
                  <a:lin ang="5400000" scaled="0"/>
                </a:gradFill>
              </a:rPr>
              <a:t> </a:t>
            </a:r>
          </a:p>
          <a:p>
            <a:pPr algn="l"/>
            <a:r>
              <a:rPr lang="en-US" sz="4000">
                <a:gradFill>
                  <a:gsLst>
                    <a:gs pos="2917">
                      <a:schemeClr val="tx1"/>
                    </a:gs>
                    <a:gs pos="30000">
                      <a:schemeClr val="tx1"/>
                    </a:gs>
                  </a:gsLst>
                  <a:lin ang="5400000" scaled="0"/>
                </a:gradFill>
              </a:rPr>
              <a:t>b.</a:t>
            </a:r>
          </a:p>
          <a:p>
            <a:pPr algn="l"/>
            <a:endParaRPr lang="en-US" sz="4000" b="1">
              <a:gradFill>
                <a:gsLst>
                  <a:gs pos="2917">
                    <a:schemeClr val="tx1"/>
                  </a:gs>
                  <a:gs pos="30000">
                    <a:schemeClr val="tx1"/>
                  </a:gs>
                </a:gsLst>
                <a:lin ang="5400000" scaled="0"/>
              </a:gradFill>
            </a:endParaRPr>
          </a:p>
          <a:p>
            <a:pPr algn="l"/>
            <a:r>
              <a:rPr lang="en-US" sz="4000" b="1">
                <a:gradFill>
                  <a:gsLst>
                    <a:gs pos="2917">
                      <a:schemeClr val="tx1"/>
                    </a:gs>
                    <a:gs pos="30000">
                      <a:schemeClr val="tx1"/>
                    </a:gs>
                  </a:gsLst>
                  <a:lin ang="5400000" scaled="0"/>
                </a:gradFill>
              </a:rPr>
              <a:t>c. </a:t>
            </a:r>
            <a:r>
              <a:rPr lang="en-US" sz="4000" b="1" err="1">
                <a:gradFill>
                  <a:gsLst>
                    <a:gs pos="2917">
                      <a:schemeClr val="tx1"/>
                    </a:gs>
                    <a:gs pos="30000">
                      <a:schemeClr val="tx1"/>
                    </a:gs>
                  </a:gsLst>
                  <a:lin ang="5400000" scaled="0"/>
                </a:gradFill>
              </a:rPr>
              <a:t>OrderId</a:t>
            </a:r>
            <a:endParaRPr lang="en-US" sz="4000" b="1">
              <a:gradFill>
                <a:gsLst>
                  <a:gs pos="2917">
                    <a:schemeClr val="tx1"/>
                  </a:gs>
                  <a:gs pos="30000">
                    <a:schemeClr val="tx1"/>
                  </a:gs>
                </a:gsLst>
                <a:lin ang="5400000" scaled="0"/>
              </a:gradFill>
            </a:endParaRPr>
          </a:p>
          <a:p>
            <a:pPr algn="l"/>
            <a:endParaRPr lang="en-US" sz="4000">
              <a:gradFill>
                <a:gsLst>
                  <a:gs pos="2917">
                    <a:schemeClr val="tx1"/>
                  </a:gs>
                  <a:gs pos="30000">
                    <a:schemeClr val="tx1"/>
                  </a:gs>
                </a:gsLst>
                <a:lin ang="5400000" scaled="0"/>
              </a:gradFill>
            </a:endParaRPr>
          </a:p>
          <a:p>
            <a:pPr algn="l"/>
            <a:r>
              <a:rPr lang="en-US" sz="4000">
                <a:gradFill>
                  <a:gsLst>
                    <a:gs pos="2917">
                      <a:schemeClr val="tx1"/>
                    </a:gs>
                    <a:gs pos="30000">
                      <a:schemeClr val="tx1"/>
                    </a:gs>
                  </a:gsLst>
                  <a:lin ang="5400000" scaled="0"/>
                </a:gradFill>
              </a:rPr>
              <a:t>d.</a:t>
            </a:r>
          </a:p>
        </p:txBody>
      </p:sp>
    </p:spTree>
    <p:extLst>
      <p:ext uri="{BB962C8B-B14F-4D97-AF65-F5344CB8AC3E}">
        <p14:creationId xmlns:p14="http://schemas.microsoft.com/office/powerpoint/2010/main" val="16150256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1B73DE-F16C-4094-BB7A-91F42A1FDCA6}"/>
              </a:ext>
            </a:extLst>
          </p:cNvPr>
          <p:cNvSpPr>
            <a:spLocks noGrp="1"/>
          </p:cNvSpPr>
          <p:nvPr>
            <p:ph type="title"/>
          </p:nvPr>
        </p:nvSpPr>
        <p:spPr>
          <a:xfrm>
            <a:off x="588963" y="457200"/>
            <a:ext cx="11017250" cy="554038"/>
          </a:xfrm>
        </p:spPr>
        <p:txBody>
          <a:bodyPr>
            <a:normAutofit fontScale="90000"/>
          </a:bodyPr>
          <a:lstStyle/>
          <a:p>
            <a:r>
              <a:rPr lang="en-US"/>
              <a:t>2. Processing events in order</a:t>
            </a:r>
            <a:endParaRPr lang="en-US">
              <a:solidFill>
                <a:schemeClr val="tx1"/>
              </a:solidFill>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B1F8FA7D-E965-4036-89E6-F7BE57B64A76}"/>
              </a:ext>
            </a:extLst>
          </p:cNvPr>
          <p:cNvSpPr txBox="1"/>
          <p:nvPr/>
        </p:nvSpPr>
        <p:spPr>
          <a:xfrm>
            <a:off x="964140" y="5588967"/>
            <a:ext cx="10826803" cy="738664"/>
          </a:xfrm>
          <a:prstGeom prst="rect">
            <a:avLst/>
          </a:prstGeom>
          <a:noFill/>
        </p:spPr>
        <p:txBody>
          <a:bodyPr wrap="square" lIns="0" tIns="0" rIns="0" bIns="0" rtlCol="0">
            <a:spAutoFit/>
          </a:bodyPr>
          <a:lstStyle/>
          <a:p>
            <a:pPr algn="ctr"/>
            <a:r>
              <a:rPr lang="en-US" sz="2400">
                <a:solidFill>
                  <a:srgbClr val="0070C0"/>
                </a:solidFill>
              </a:rPr>
              <a:t>Partition on </a:t>
            </a:r>
            <a:r>
              <a:rPr lang="en-US" sz="2400" err="1">
                <a:solidFill>
                  <a:srgbClr val="0070C0"/>
                </a:solidFill>
              </a:rPr>
              <a:t>OrderId</a:t>
            </a:r>
            <a:r>
              <a:rPr lang="en-US" sz="2400">
                <a:solidFill>
                  <a:srgbClr val="0070C0"/>
                </a:solidFill>
              </a:rPr>
              <a:t> to make sure each event within the same </a:t>
            </a:r>
            <a:r>
              <a:rPr lang="en-US" sz="2400" err="1">
                <a:solidFill>
                  <a:srgbClr val="0070C0"/>
                </a:solidFill>
              </a:rPr>
              <a:t>OrderId</a:t>
            </a:r>
            <a:r>
              <a:rPr lang="en-US" sz="2400">
                <a:solidFill>
                  <a:srgbClr val="0070C0"/>
                </a:solidFill>
              </a:rPr>
              <a:t> is processed in the correct sequence</a:t>
            </a:r>
          </a:p>
        </p:txBody>
      </p:sp>
      <p:grpSp>
        <p:nvGrpSpPr>
          <p:cNvPr id="2" name="Group 1">
            <a:extLst>
              <a:ext uri="{FF2B5EF4-FFF2-40B4-BE49-F238E27FC236}">
                <a16:creationId xmlns:a16="http://schemas.microsoft.com/office/drawing/2014/main" id="{972CD141-3BB7-4694-B7C1-1819431978C8}"/>
              </a:ext>
            </a:extLst>
          </p:cNvPr>
          <p:cNvGrpSpPr/>
          <p:nvPr/>
        </p:nvGrpSpPr>
        <p:grpSpPr>
          <a:xfrm>
            <a:off x="870114" y="1728382"/>
            <a:ext cx="4663970" cy="3401236"/>
            <a:chOff x="546264" y="1555971"/>
            <a:chExt cx="4663970" cy="3401236"/>
          </a:xfrm>
        </p:grpSpPr>
        <p:sp>
          <p:nvSpPr>
            <p:cNvPr id="8" name="TextBox 7">
              <a:extLst>
                <a:ext uri="{FF2B5EF4-FFF2-40B4-BE49-F238E27FC236}">
                  <a16:creationId xmlns:a16="http://schemas.microsoft.com/office/drawing/2014/main" id="{2A9438C2-370C-49D0-A791-C81C85ED356A}"/>
                </a:ext>
              </a:extLst>
            </p:cNvPr>
            <p:cNvSpPr txBox="1"/>
            <p:nvPr/>
          </p:nvSpPr>
          <p:spPr>
            <a:xfrm>
              <a:off x="3444393" y="3160270"/>
              <a:ext cx="948208"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a:latin typeface="Arial" panose="020B0604020202020204" pitchFamily="34" charset="0"/>
                </a:rPr>
                <a:t>…</a:t>
              </a:r>
            </a:p>
          </p:txBody>
        </p:sp>
        <p:sp>
          <p:nvSpPr>
            <p:cNvPr id="14" name="TextBox 13">
              <a:extLst>
                <a:ext uri="{FF2B5EF4-FFF2-40B4-BE49-F238E27FC236}">
                  <a16:creationId xmlns:a16="http://schemas.microsoft.com/office/drawing/2014/main" id="{FDF4064E-3A6E-4F17-B3EB-DC2A789343D6}"/>
                </a:ext>
              </a:extLst>
            </p:cNvPr>
            <p:cNvSpPr txBox="1"/>
            <p:nvPr/>
          </p:nvSpPr>
          <p:spPr>
            <a:xfrm>
              <a:off x="1411347" y="1555971"/>
              <a:ext cx="376156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a:solidFill>
                    <a:schemeClr val="tx1"/>
                  </a:solidFill>
                  <a:latin typeface="Arial" panose="020B0604020202020204" pitchFamily="34" charset="0"/>
                  <a:cs typeface="Arial" panose="020B0604020202020204" pitchFamily="34" charset="0"/>
                </a:rPr>
                <a:t>hash(</a:t>
              </a:r>
              <a:r>
                <a:rPr lang="en-US" sz="1800" err="1">
                  <a:solidFill>
                    <a:schemeClr val="tx1"/>
                  </a:solidFill>
                  <a:latin typeface="Arial" panose="020B0604020202020204" pitchFamily="34" charset="0"/>
                  <a:cs typeface="Arial" panose="020B0604020202020204" pitchFamily="34" charset="0"/>
                </a:rPr>
                <a:t>OrderId</a:t>
              </a:r>
              <a:r>
                <a:rPr lang="en-US" sz="1800">
                  <a:solidFill>
                    <a:schemeClr val="tx1"/>
                  </a:solidFill>
                  <a:latin typeface="Arial" panose="020B0604020202020204" pitchFamily="34" charset="0"/>
                  <a:cs typeface="Arial" panose="020B0604020202020204" pitchFamily="34" charset="0"/>
                </a:rPr>
                <a:t>)</a:t>
              </a:r>
            </a:p>
          </p:txBody>
        </p:sp>
        <p:grpSp>
          <p:nvGrpSpPr>
            <p:cNvPr id="16" name="Group 15">
              <a:extLst>
                <a:ext uri="{FF2B5EF4-FFF2-40B4-BE49-F238E27FC236}">
                  <a16:creationId xmlns:a16="http://schemas.microsoft.com/office/drawing/2014/main" id="{905A34D9-384F-4AC2-B043-2F1D799DD397}"/>
                </a:ext>
              </a:extLst>
            </p:cNvPr>
            <p:cNvGrpSpPr/>
            <p:nvPr/>
          </p:nvGrpSpPr>
          <p:grpSpPr>
            <a:xfrm>
              <a:off x="817496" y="2575221"/>
              <a:ext cx="835764" cy="1951277"/>
              <a:chOff x="1966392" y="3233909"/>
              <a:chExt cx="1674952" cy="2985091"/>
            </a:xfrm>
          </p:grpSpPr>
          <p:grpSp>
            <p:nvGrpSpPr>
              <p:cNvPr id="17" name="Group 16">
                <a:extLst>
                  <a:ext uri="{FF2B5EF4-FFF2-40B4-BE49-F238E27FC236}">
                    <a16:creationId xmlns:a16="http://schemas.microsoft.com/office/drawing/2014/main" id="{3206E75A-A68A-4604-B4DF-B62C7B862931}"/>
                  </a:ext>
                </a:extLst>
              </p:cNvPr>
              <p:cNvGrpSpPr/>
              <p:nvPr/>
            </p:nvGrpSpPr>
            <p:grpSpPr>
              <a:xfrm>
                <a:off x="2143610" y="4101695"/>
                <a:ext cx="1159601" cy="580317"/>
                <a:chOff x="7919988" y="2744429"/>
                <a:chExt cx="1159601" cy="580317"/>
              </a:xfrm>
              <a:solidFill>
                <a:schemeClr val="bg1">
                  <a:lumMod val="95000"/>
                </a:schemeClr>
              </a:solidFill>
            </p:grpSpPr>
            <p:sp>
              <p:nvSpPr>
                <p:cNvPr id="37" name="Rectangle 36">
                  <a:extLst>
                    <a:ext uri="{FF2B5EF4-FFF2-40B4-BE49-F238E27FC236}">
                      <a16:creationId xmlns:a16="http://schemas.microsoft.com/office/drawing/2014/main" id="{D21CAD8B-C1C7-4973-A904-739D6EE18CF2}"/>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8" name="Rectangle 37">
                  <a:extLst>
                    <a:ext uri="{FF2B5EF4-FFF2-40B4-BE49-F238E27FC236}">
                      <a16:creationId xmlns:a16="http://schemas.microsoft.com/office/drawing/2014/main" id="{46477346-6373-437F-9D89-E34513FBD42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9" name="Rectangle 38">
                  <a:extLst>
                    <a:ext uri="{FF2B5EF4-FFF2-40B4-BE49-F238E27FC236}">
                      <a16:creationId xmlns:a16="http://schemas.microsoft.com/office/drawing/2014/main" id="{8AF02377-1278-4DD4-898B-BEE0EAC0797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900">
                    <a:solidFill>
                      <a:schemeClr val="tx1"/>
                    </a:solidFill>
                    <a:latin typeface="Arial" panose="020B0604020202020204" pitchFamily="34" charset="0"/>
                    <a:ea typeface="Segoe UI" pitchFamily="34" charset="0"/>
                    <a:cs typeface="Arial" panose="020B0604020202020204" pitchFamily="34" charset="0"/>
                  </a:endParaRPr>
                </a:p>
                <a:p>
                  <a:pPr algn="ctr" defTabSz="932449" fontAlgn="base">
                    <a:lnSpc>
                      <a:spcPct val="90000"/>
                    </a:lnSpc>
                    <a:spcBef>
                      <a:spcPct val="0"/>
                    </a:spcBef>
                    <a:spcAft>
                      <a:spcPct val="0"/>
                    </a:spcAft>
                    <a:defRPr/>
                  </a:pPr>
                  <a:endParaRPr lang="en-US" sz="9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6B46E9E8-8919-436E-81B0-3BB5C375C00F}"/>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EE94A7D1-EB94-4158-A177-100A5E021307}"/>
                  </a:ext>
                </a:extLst>
              </p:cNvPr>
              <p:cNvGrpSpPr/>
              <p:nvPr/>
            </p:nvGrpSpPr>
            <p:grpSpPr>
              <a:xfrm>
                <a:off x="2389347" y="3419793"/>
                <a:ext cx="745007" cy="417453"/>
                <a:chOff x="1275510" y="6072184"/>
                <a:chExt cx="508602" cy="456278"/>
              </a:xfrm>
            </p:grpSpPr>
            <p:grpSp>
              <p:nvGrpSpPr>
                <p:cNvPr id="25" name="Group 24">
                  <a:extLst>
                    <a:ext uri="{FF2B5EF4-FFF2-40B4-BE49-F238E27FC236}">
                      <a16:creationId xmlns:a16="http://schemas.microsoft.com/office/drawing/2014/main" id="{5E7FB207-93C4-47B9-A741-C179D121F893}"/>
                    </a:ext>
                  </a:extLst>
                </p:cNvPr>
                <p:cNvGrpSpPr/>
                <p:nvPr/>
              </p:nvGrpSpPr>
              <p:grpSpPr>
                <a:xfrm>
                  <a:off x="1275510" y="6224570"/>
                  <a:ext cx="508602" cy="151498"/>
                  <a:chOff x="551886" y="4945335"/>
                  <a:chExt cx="508602" cy="151498"/>
                </a:xfrm>
              </p:grpSpPr>
              <p:sp>
                <p:nvSpPr>
                  <p:cNvPr id="34" name="Rectangle 33">
                    <a:extLst>
                      <a:ext uri="{FF2B5EF4-FFF2-40B4-BE49-F238E27FC236}">
                        <a16:creationId xmlns:a16="http://schemas.microsoft.com/office/drawing/2014/main" id="{EF4D2A1C-60B6-4874-A176-2C027C8A3EE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5" name="Oval 34">
                    <a:extLst>
                      <a:ext uri="{FF2B5EF4-FFF2-40B4-BE49-F238E27FC236}">
                        <a16:creationId xmlns:a16="http://schemas.microsoft.com/office/drawing/2014/main" id="{921991BE-3C85-4AC6-80DB-3DD7E7277F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1AEF2AF4-C1F4-428A-940E-0D16D68A74D2}"/>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E39849E-DBD5-4714-960F-B66A229F1919}"/>
                    </a:ext>
                  </a:extLst>
                </p:cNvPr>
                <p:cNvGrpSpPr/>
                <p:nvPr/>
              </p:nvGrpSpPr>
              <p:grpSpPr>
                <a:xfrm>
                  <a:off x="1275510" y="6376964"/>
                  <a:ext cx="508602" cy="151498"/>
                  <a:chOff x="551886" y="4945335"/>
                  <a:chExt cx="508602" cy="151498"/>
                </a:xfrm>
              </p:grpSpPr>
              <p:sp>
                <p:nvSpPr>
                  <p:cNvPr id="31" name="Rectangle 30">
                    <a:extLst>
                      <a:ext uri="{FF2B5EF4-FFF2-40B4-BE49-F238E27FC236}">
                        <a16:creationId xmlns:a16="http://schemas.microsoft.com/office/drawing/2014/main" id="{E5DA115C-1F6C-40C5-BF6F-D676BE1604DD}"/>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32" name="Oval 31">
                    <a:extLst>
                      <a:ext uri="{FF2B5EF4-FFF2-40B4-BE49-F238E27FC236}">
                        <a16:creationId xmlns:a16="http://schemas.microsoft.com/office/drawing/2014/main" id="{0FF9997C-CB18-49EF-BE64-9AF6DA393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E6F4D844-DB82-4AAE-9CC8-89EBB9E9D8D0}"/>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44654BF-9B39-4408-B5B5-011644AC9A39}"/>
                    </a:ext>
                  </a:extLst>
                </p:cNvPr>
                <p:cNvGrpSpPr/>
                <p:nvPr/>
              </p:nvGrpSpPr>
              <p:grpSpPr>
                <a:xfrm>
                  <a:off x="1275510" y="6072184"/>
                  <a:ext cx="508602" cy="151498"/>
                  <a:chOff x="551886" y="4945335"/>
                  <a:chExt cx="508602" cy="151498"/>
                </a:xfrm>
              </p:grpSpPr>
              <p:sp>
                <p:nvSpPr>
                  <p:cNvPr id="28" name="Rectangle 27">
                    <a:extLst>
                      <a:ext uri="{FF2B5EF4-FFF2-40B4-BE49-F238E27FC236}">
                        <a16:creationId xmlns:a16="http://schemas.microsoft.com/office/drawing/2014/main" id="{C5058C4A-CF50-4C19-94CA-7A28645B159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9" name="Oval 28">
                    <a:extLst>
                      <a:ext uri="{FF2B5EF4-FFF2-40B4-BE49-F238E27FC236}">
                        <a16:creationId xmlns:a16="http://schemas.microsoft.com/office/drawing/2014/main" id="{685721EC-6B67-4141-A01C-A183D58182FC}"/>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BB7BE65C-56FE-444F-BF4B-AE46FB681B89}"/>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0" name="Rectangle 19">
                <a:extLst>
                  <a:ext uri="{FF2B5EF4-FFF2-40B4-BE49-F238E27FC236}">
                    <a16:creationId xmlns:a16="http://schemas.microsoft.com/office/drawing/2014/main" id="{5F6D3ECE-3E88-4DB4-9B5F-ADECEEFD9295}"/>
                  </a:ext>
                </a:extLst>
              </p:cNvPr>
              <p:cNvSpPr/>
              <p:nvPr/>
            </p:nvSpPr>
            <p:spPr bwMode="auto">
              <a:xfrm>
                <a:off x="1966392" y="3233909"/>
                <a:ext cx="1674952"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8528CB10-40E4-499D-8BC3-271CD5DB575E}"/>
                  </a:ext>
                </a:extLst>
              </p:cNvPr>
              <p:cNvGrpSpPr/>
              <p:nvPr/>
            </p:nvGrpSpPr>
            <p:grpSpPr>
              <a:xfrm>
                <a:off x="2113090" y="5352625"/>
                <a:ext cx="1159601" cy="580317"/>
                <a:chOff x="7919988" y="2744429"/>
                <a:chExt cx="1159601" cy="580317"/>
              </a:xfrm>
              <a:solidFill>
                <a:schemeClr val="bg1">
                  <a:lumMod val="95000"/>
                </a:schemeClr>
              </a:solidFill>
            </p:grpSpPr>
            <p:sp>
              <p:nvSpPr>
                <p:cNvPr id="22" name="Rectangle 21">
                  <a:extLst>
                    <a:ext uri="{FF2B5EF4-FFF2-40B4-BE49-F238E27FC236}">
                      <a16:creationId xmlns:a16="http://schemas.microsoft.com/office/drawing/2014/main" id="{65EA6203-4AEA-49EC-A3F2-04CA316DE77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3" name="Rectangle 22">
                  <a:extLst>
                    <a:ext uri="{FF2B5EF4-FFF2-40B4-BE49-F238E27FC236}">
                      <a16:creationId xmlns:a16="http://schemas.microsoft.com/office/drawing/2014/main" id="{0F304525-3A2E-46B8-8898-B9F72B8B8C1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24" name="Rectangle 23">
                  <a:extLst>
                    <a:ext uri="{FF2B5EF4-FFF2-40B4-BE49-F238E27FC236}">
                      <a16:creationId xmlns:a16="http://schemas.microsoft.com/office/drawing/2014/main" id="{66001342-614E-4F73-8730-A0FE7304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cxnSp>
          <p:nvCxnSpPr>
            <p:cNvPr id="41" name="Straight Arrow Connector 40">
              <a:extLst>
                <a:ext uri="{FF2B5EF4-FFF2-40B4-BE49-F238E27FC236}">
                  <a16:creationId xmlns:a16="http://schemas.microsoft.com/office/drawing/2014/main" id="{5E9278AD-2F12-4934-AEA2-1C8EC6387CC4}"/>
                </a:ext>
              </a:extLst>
            </p:cNvPr>
            <p:cNvCxnSpPr>
              <a:cxnSpLocks/>
              <a:stCxn id="14" idx="2"/>
              <a:endCxn id="20" idx="0"/>
            </p:cNvCxnSpPr>
            <p:nvPr/>
          </p:nvCxnSpPr>
          <p:spPr>
            <a:xfrm flipH="1">
              <a:off x="1235378" y="2183836"/>
              <a:ext cx="2056753" cy="3913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9325468-8077-48D7-AFB4-341C1F909F43}"/>
                </a:ext>
              </a:extLst>
            </p:cNvPr>
            <p:cNvCxnSpPr>
              <a:cxnSpLocks/>
              <a:stCxn id="14" idx="2"/>
              <a:endCxn id="48" idx="0"/>
            </p:cNvCxnSpPr>
            <p:nvPr/>
          </p:nvCxnSpPr>
          <p:spPr>
            <a:xfrm flipH="1">
              <a:off x="3063815" y="2183836"/>
              <a:ext cx="228316" cy="426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2DA769B-B071-4B81-9BED-67D04751F51B}"/>
                </a:ext>
              </a:extLst>
            </p:cNvPr>
            <p:cNvCxnSpPr>
              <a:cxnSpLocks/>
              <a:stCxn id="14" idx="2"/>
              <a:endCxn id="72" idx="0"/>
            </p:cNvCxnSpPr>
            <p:nvPr/>
          </p:nvCxnSpPr>
          <p:spPr>
            <a:xfrm>
              <a:off x="3292131" y="2183836"/>
              <a:ext cx="1500221" cy="4572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4150AE8-5891-4BD2-8827-1DCE8115B5C0}"/>
                </a:ext>
              </a:extLst>
            </p:cNvPr>
            <p:cNvGrpSpPr/>
            <p:nvPr/>
          </p:nvGrpSpPr>
          <p:grpSpPr>
            <a:xfrm>
              <a:off x="2645933" y="2609969"/>
              <a:ext cx="835764" cy="1951277"/>
              <a:chOff x="1966391" y="3233909"/>
              <a:chExt cx="1674951" cy="2985091"/>
            </a:xfrm>
          </p:grpSpPr>
          <p:grpSp>
            <p:nvGrpSpPr>
              <p:cNvPr id="45" name="Group 44">
                <a:extLst>
                  <a:ext uri="{FF2B5EF4-FFF2-40B4-BE49-F238E27FC236}">
                    <a16:creationId xmlns:a16="http://schemas.microsoft.com/office/drawing/2014/main" id="{A40CE9F9-9739-4D31-87AA-C74A08A77B55}"/>
                  </a:ext>
                </a:extLst>
              </p:cNvPr>
              <p:cNvGrpSpPr/>
              <p:nvPr/>
            </p:nvGrpSpPr>
            <p:grpSpPr>
              <a:xfrm>
                <a:off x="2143610" y="4101695"/>
                <a:ext cx="1159601" cy="580317"/>
                <a:chOff x="7919988" y="2744429"/>
                <a:chExt cx="1159601" cy="580317"/>
              </a:xfrm>
              <a:solidFill>
                <a:schemeClr val="bg1">
                  <a:lumMod val="95000"/>
                </a:schemeClr>
              </a:solidFill>
            </p:grpSpPr>
            <p:sp>
              <p:nvSpPr>
                <p:cNvPr id="65" name="Rectangle 64">
                  <a:extLst>
                    <a:ext uri="{FF2B5EF4-FFF2-40B4-BE49-F238E27FC236}">
                      <a16:creationId xmlns:a16="http://schemas.microsoft.com/office/drawing/2014/main" id="{C7DD4609-4A43-412C-A9E8-7ABB586A57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6" name="Rectangle 65">
                  <a:extLst>
                    <a:ext uri="{FF2B5EF4-FFF2-40B4-BE49-F238E27FC236}">
                      <a16:creationId xmlns:a16="http://schemas.microsoft.com/office/drawing/2014/main" id="{1D01ABED-F706-49D0-9088-0F1951E46E9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7" name="Rectangle 66">
                  <a:extLst>
                    <a:ext uri="{FF2B5EF4-FFF2-40B4-BE49-F238E27FC236}">
                      <a16:creationId xmlns:a16="http://schemas.microsoft.com/office/drawing/2014/main" id="{3217E341-99F4-448D-9FAA-96D5D8C24D2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id="{4579EBDE-DFAF-4D23-B8F3-1132BB575541}"/>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93D3F642-C5F8-4571-9986-3FA0326A3689}"/>
                  </a:ext>
                </a:extLst>
              </p:cNvPr>
              <p:cNvGrpSpPr/>
              <p:nvPr/>
            </p:nvGrpSpPr>
            <p:grpSpPr>
              <a:xfrm>
                <a:off x="2389347" y="3419793"/>
                <a:ext cx="745007" cy="417453"/>
                <a:chOff x="1275510" y="6072184"/>
                <a:chExt cx="508602" cy="456278"/>
              </a:xfrm>
            </p:grpSpPr>
            <p:grpSp>
              <p:nvGrpSpPr>
                <p:cNvPr id="53" name="Group 52">
                  <a:extLst>
                    <a:ext uri="{FF2B5EF4-FFF2-40B4-BE49-F238E27FC236}">
                      <a16:creationId xmlns:a16="http://schemas.microsoft.com/office/drawing/2014/main" id="{6CA5556E-0766-4D1E-ABB4-33D0F071811A}"/>
                    </a:ext>
                  </a:extLst>
                </p:cNvPr>
                <p:cNvGrpSpPr/>
                <p:nvPr/>
              </p:nvGrpSpPr>
              <p:grpSpPr>
                <a:xfrm>
                  <a:off x="1275510" y="6224570"/>
                  <a:ext cx="508602" cy="151498"/>
                  <a:chOff x="551886" y="4945335"/>
                  <a:chExt cx="508602" cy="151498"/>
                </a:xfrm>
              </p:grpSpPr>
              <p:sp>
                <p:nvSpPr>
                  <p:cNvPr id="62" name="Rectangle 61">
                    <a:extLst>
                      <a:ext uri="{FF2B5EF4-FFF2-40B4-BE49-F238E27FC236}">
                        <a16:creationId xmlns:a16="http://schemas.microsoft.com/office/drawing/2014/main" id="{5634AA49-F90A-42FA-9F41-E060FE0D1562}"/>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3" name="Oval 62">
                    <a:extLst>
                      <a:ext uri="{FF2B5EF4-FFF2-40B4-BE49-F238E27FC236}">
                        <a16:creationId xmlns:a16="http://schemas.microsoft.com/office/drawing/2014/main" id="{C9F78FDA-566B-415D-9F8E-39E5573C997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96277911-09A9-45D4-A822-A0E32CF8B97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AB69325-8396-4F1D-A322-93287CCA27F7}"/>
                    </a:ext>
                  </a:extLst>
                </p:cNvPr>
                <p:cNvGrpSpPr/>
                <p:nvPr/>
              </p:nvGrpSpPr>
              <p:grpSpPr>
                <a:xfrm>
                  <a:off x="1275510" y="6376964"/>
                  <a:ext cx="508602" cy="151498"/>
                  <a:chOff x="551886" y="4945335"/>
                  <a:chExt cx="508602" cy="151498"/>
                </a:xfrm>
              </p:grpSpPr>
              <p:sp>
                <p:nvSpPr>
                  <p:cNvPr id="59" name="Rectangle 58">
                    <a:extLst>
                      <a:ext uri="{FF2B5EF4-FFF2-40B4-BE49-F238E27FC236}">
                        <a16:creationId xmlns:a16="http://schemas.microsoft.com/office/drawing/2014/main" id="{F1B18789-58C7-4ED3-A8F8-DE18AB10E58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60" name="Oval 59">
                    <a:extLst>
                      <a:ext uri="{FF2B5EF4-FFF2-40B4-BE49-F238E27FC236}">
                        <a16:creationId xmlns:a16="http://schemas.microsoft.com/office/drawing/2014/main" id="{9C173FCF-0848-4FE7-AD97-9EF548180010}"/>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61" name="Straight Connector 60">
                    <a:extLst>
                      <a:ext uri="{FF2B5EF4-FFF2-40B4-BE49-F238E27FC236}">
                        <a16:creationId xmlns:a16="http://schemas.microsoft.com/office/drawing/2014/main" id="{869A2498-4CAD-4B4D-A30F-65FEC635F4E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14BD19A-BB55-4E48-B294-0A565895E9B6}"/>
                    </a:ext>
                  </a:extLst>
                </p:cNvPr>
                <p:cNvGrpSpPr/>
                <p:nvPr/>
              </p:nvGrpSpPr>
              <p:grpSpPr>
                <a:xfrm>
                  <a:off x="1275510" y="6072184"/>
                  <a:ext cx="508602" cy="151498"/>
                  <a:chOff x="551886" y="4945335"/>
                  <a:chExt cx="508602" cy="151498"/>
                </a:xfrm>
              </p:grpSpPr>
              <p:sp>
                <p:nvSpPr>
                  <p:cNvPr id="56" name="Rectangle 55">
                    <a:extLst>
                      <a:ext uri="{FF2B5EF4-FFF2-40B4-BE49-F238E27FC236}">
                        <a16:creationId xmlns:a16="http://schemas.microsoft.com/office/drawing/2014/main" id="{E8D8CE43-0FE9-45B8-930D-BDDDFA28CC0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4FBEB949-82DC-4F46-88D0-734CAD7C96F2}"/>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6C9AEC61-C26F-43E8-82B8-07E3D3A36EDD}"/>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8" name="Rectangle 47">
                <a:extLst>
                  <a:ext uri="{FF2B5EF4-FFF2-40B4-BE49-F238E27FC236}">
                    <a16:creationId xmlns:a16="http://schemas.microsoft.com/office/drawing/2014/main" id="{236FE55A-3D52-4C4F-A08E-BF6BF99DAE1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26A7C05B-7A20-4546-B266-A4C9F2089A42}"/>
                  </a:ext>
                </a:extLst>
              </p:cNvPr>
              <p:cNvGrpSpPr/>
              <p:nvPr/>
            </p:nvGrpSpPr>
            <p:grpSpPr>
              <a:xfrm>
                <a:off x="2113090" y="5352625"/>
                <a:ext cx="1159601" cy="580317"/>
                <a:chOff x="7919988" y="2744429"/>
                <a:chExt cx="1159601" cy="580317"/>
              </a:xfrm>
              <a:solidFill>
                <a:schemeClr val="bg1">
                  <a:lumMod val="95000"/>
                </a:schemeClr>
              </a:solidFill>
            </p:grpSpPr>
            <p:sp>
              <p:nvSpPr>
                <p:cNvPr id="50" name="Rectangle 49">
                  <a:extLst>
                    <a:ext uri="{FF2B5EF4-FFF2-40B4-BE49-F238E27FC236}">
                      <a16:creationId xmlns:a16="http://schemas.microsoft.com/office/drawing/2014/main" id="{819F5350-9E9B-477D-ABDE-C916876B1F8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1" name="Rectangle 50">
                  <a:extLst>
                    <a:ext uri="{FF2B5EF4-FFF2-40B4-BE49-F238E27FC236}">
                      <a16:creationId xmlns:a16="http://schemas.microsoft.com/office/drawing/2014/main" id="{905DB6B5-D4B8-4307-904B-38171B03F28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52" name="Rectangle 51">
                  <a:extLst>
                    <a:ext uri="{FF2B5EF4-FFF2-40B4-BE49-F238E27FC236}">
                      <a16:creationId xmlns:a16="http://schemas.microsoft.com/office/drawing/2014/main" id="{72C718FB-E5C9-4D1B-A901-809D06B622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grpSp>
          <p:nvGrpSpPr>
            <p:cNvPr id="68" name="Group 67">
              <a:extLst>
                <a:ext uri="{FF2B5EF4-FFF2-40B4-BE49-F238E27FC236}">
                  <a16:creationId xmlns:a16="http://schemas.microsoft.com/office/drawing/2014/main" id="{33889BB7-4F4F-41D8-AE5B-C1CD2A9C2C67}"/>
                </a:ext>
              </a:extLst>
            </p:cNvPr>
            <p:cNvGrpSpPr/>
            <p:nvPr/>
          </p:nvGrpSpPr>
          <p:grpSpPr>
            <a:xfrm>
              <a:off x="4374470" y="2641046"/>
              <a:ext cx="835764" cy="1951277"/>
              <a:chOff x="1966391" y="3233909"/>
              <a:chExt cx="1674951" cy="2985091"/>
            </a:xfrm>
          </p:grpSpPr>
          <p:grpSp>
            <p:nvGrpSpPr>
              <p:cNvPr id="69" name="Group 68">
                <a:extLst>
                  <a:ext uri="{FF2B5EF4-FFF2-40B4-BE49-F238E27FC236}">
                    <a16:creationId xmlns:a16="http://schemas.microsoft.com/office/drawing/2014/main" id="{72721D0B-0726-4378-B98F-37FCC66FA519}"/>
                  </a:ext>
                </a:extLst>
              </p:cNvPr>
              <p:cNvGrpSpPr/>
              <p:nvPr/>
            </p:nvGrpSpPr>
            <p:grpSpPr>
              <a:xfrm>
                <a:off x="2143610" y="4101695"/>
                <a:ext cx="1159601" cy="580317"/>
                <a:chOff x="7919988" y="2744429"/>
                <a:chExt cx="1159601" cy="580317"/>
              </a:xfrm>
              <a:solidFill>
                <a:schemeClr val="bg1">
                  <a:lumMod val="95000"/>
                </a:schemeClr>
              </a:solidFill>
            </p:grpSpPr>
            <p:sp>
              <p:nvSpPr>
                <p:cNvPr id="89" name="Rectangle 88">
                  <a:extLst>
                    <a:ext uri="{FF2B5EF4-FFF2-40B4-BE49-F238E27FC236}">
                      <a16:creationId xmlns:a16="http://schemas.microsoft.com/office/drawing/2014/main" id="{13D5A984-10D9-4222-BC4F-5E76E512C399}"/>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90" name="Rectangle 89">
                  <a:extLst>
                    <a:ext uri="{FF2B5EF4-FFF2-40B4-BE49-F238E27FC236}">
                      <a16:creationId xmlns:a16="http://schemas.microsoft.com/office/drawing/2014/main" id="{180A94A6-FB26-4C17-B308-403B589C9C8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91" name="Rectangle 90">
                  <a:extLst>
                    <a:ext uri="{FF2B5EF4-FFF2-40B4-BE49-F238E27FC236}">
                      <a16:creationId xmlns:a16="http://schemas.microsoft.com/office/drawing/2014/main" id="{BD0A5FDB-B225-413E-A722-514139DA5C48}"/>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sp>
            <p:nvSpPr>
              <p:cNvPr id="70" name="Rectangle 69">
                <a:extLst>
                  <a:ext uri="{FF2B5EF4-FFF2-40B4-BE49-F238E27FC236}">
                    <a16:creationId xmlns:a16="http://schemas.microsoft.com/office/drawing/2014/main" id="{7BFD5BCA-BEE2-4BBE-86F8-7ACBBBCC3575}"/>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71" name="Group 70">
                <a:extLst>
                  <a:ext uri="{FF2B5EF4-FFF2-40B4-BE49-F238E27FC236}">
                    <a16:creationId xmlns:a16="http://schemas.microsoft.com/office/drawing/2014/main" id="{240FEA8E-DE3C-4B06-BEED-2BE37EBF6381}"/>
                  </a:ext>
                </a:extLst>
              </p:cNvPr>
              <p:cNvGrpSpPr/>
              <p:nvPr/>
            </p:nvGrpSpPr>
            <p:grpSpPr>
              <a:xfrm>
                <a:off x="2389347" y="3419793"/>
                <a:ext cx="745007" cy="417453"/>
                <a:chOff x="1275510" y="6072184"/>
                <a:chExt cx="508602" cy="456278"/>
              </a:xfrm>
            </p:grpSpPr>
            <p:grpSp>
              <p:nvGrpSpPr>
                <p:cNvPr id="77" name="Group 76">
                  <a:extLst>
                    <a:ext uri="{FF2B5EF4-FFF2-40B4-BE49-F238E27FC236}">
                      <a16:creationId xmlns:a16="http://schemas.microsoft.com/office/drawing/2014/main" id="{6B50902C-093B-4C5A-A814-CE8CC99D5296}"/>
                    </a:ext>
                  </a:extLst>
                </p:cNvPr>
                <p:cNvGrpSpPr/>
                <p:nvPr/>
              </p:nvGrpSpPr>
              <p:grpSpPr>
                <a:xfrm>
                  <a:off x="1275510" y="6224570"/>
                  <a:ext cx="508602" cy="151498"/>
                  <a:chOff x="551886" y="4945335"/>
                  <a:chExt cx="508602" cy="151498"/>
                </a:xfrm>
              </p:grpSpPr>
              <p:sp>
                <p:nvSpPr>
                  <p:cNvPr id="86" name="Rectangle 85">
                    <a:extLst>
                      <a:ext uri="{FF2B5EF4-FFF2-40B4-BE49-F238E27FC236}">
                        <a16:creationId xmlns:a16="http://schemas.microsoft.com/office/drawing/2014/main" id="{4F2600C2-2FBF-43A8-8A04-2A30C05A6E7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0C1FE0BF-25C4-45D9-BF4D-DC03ADA1B74A}"/>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CA94B769-1D67-4FFD-82E8-EB3B8B8F8543}"/>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5A4973A-61A8-4D6F-8079-B031E796C12E}"/>
                    </a:ext>
                  </a:extLst>
                </p:cNvPr>
                <p:cNvGrpSpPr/>
                <p:nvPr/>
              </p:nvGrpSpPr>
              <p:grpSpPr>
                <a:xfrm>
                  <a:off x="1275510" y="6376964"/>
                  <a:ext cx="508602" cy="151498"/>
                  <a:chOff x="551886" y="4945335"/>
                  <a:chExt cx="508602" cy="151498"/>
                </a:xfrm>
              </p:grpSpPr>
              <p:sp>
                <p:nvSpPr>
                  <p:cNvPr id="83" name="Rectangle 82">
                    <a:extLst>
                      <a:ext uri="{FF2B5EF4-FFF2-40B4-BE49-F238E27FC236}">
                        <a16:creationId xmlns:a16="http://schemas.microsoft.com/office/drawing/2014/main" id="{EAE59AC6-FB3E-4DAB-88BF-0529EDD52C3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3B4FF09D-7202-4F9D-8E83-DE7ACFE0833B}"/>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04B8E13D-AB33-4E8D-8148-C7833B145239}"/>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047E357-946B-445F-BF41-6B4D43E98A31}"/>
                    </a:ext>
                  </a:extLst>
                </p:cNvPr>
                <p:cNvGrpSpPr/>
                <p:nvPr/>
              </p:nvGrpSpPr>
              <p:grpSpPr>
                <a:xfrm>
                  <a:off x="1275510" y="6072184"/>
                  <a:ext cx="508602" cy="151498"/>
                  <a:chOff x="551886" y="4945335"/>
                  <a:chExt cx="508602" cy="151498"/>
                </a:xfrm>
              </p:grpSpPr>
              <p:sp>
                <p:nvSpPr>
                  <p:cNvPr id="80" name="Rectangle 79">
                    <a:extLst>
                      <a:ext uri="{FF2B5EF4-FFF2-40B4-BE49-F238E27FC236}">
                        <a16:creationId xmlns:a16="http://schemas.microsoft.com/office/drawing/2014/main" id="{FF8020A8-8E02-47A5-B311-379D30CF6B3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BC9F8214-5DE3-4997-9F38-F1BAC6410A9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39D39EDF-6384-4B2E-A0EF-31EF28D4946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2" name="Rectangle 71">
                <a:extLst>
                  <a:ext uri="{FF2B5EF4-FFF2-40B4-BE49-F238E27FC236}">
                    <a16:creationId xmlns:a16="http://schemas.microsoft.com/office/drawing/2014/main" id="{EF28E95D-86AF-4028-B34F-67516EB3F833}"/>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F0B07F2D-AAFA-4762-A2E5-00A122CEFBA7}"/>
                  </a:ext>
                </a:extLst>
              </p:cNvPr>
              <p:cNvGrpSpPr/>
              <p:nvPr/>
            </p:nvGrpSpPr>
            <p:grpSpPr>
              <a:xfrm>
                <a:off x="2113090" y="5352625"/>
                <a:ext cx="1159601" cy="580317"/>
                <a:chOff x="7919988" y="2744429"/>
                <a:chExt cx="1159601" cy="580317"/>
              </a:xfrm>
              <a:solidFill>
                <a:schemeClr val="bg1">
                  <a:lumMod val="95000"/>
                </a:schemeClr>
              </a:solidFill>
            </p:grpSpPr>
            <p:sp>
              <p:nvSpPr>
                <p:cNvPr id="74" name="Rectangle 73">
                  <a:extLst>
                    <a:ext uri="{FF2B5EF4-FFF2-40B4-BE49-F238E27FC236}">
                      <a16:creationId xmlns:a16="http://schemas.microsoft.com/office/drawing/2014/main" id="{A527711A-C037-44C5-A8FF-5FCE1BC5D79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75" name="Rectangle 74">
                  <a:extLst>
                    <a:ext uri="{FF2B5EF4-FFF2-40B4-BE49-F238E27FC236}">
                      <a16:creationId xmlns:a16="http://schemas.microsoft.com/office/drawing/2014/main" id="{A13E406F-AFA7-458A-9CDF-B84F27B00C5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a:solidFill>
                      <a:schemeClr val="tx1"/>
                    </a:solidFill>
                    <a:latin typeface="Arial" panose="020B0604020202020204" pitchFamily="34" charset="0"/>
                    <a:ea typeface="Segoe UI" pitchFamily="34" charset="0"/>
                    <a:cs typeface="Arial" panose="020B0604020202020204" pitchFamily="34" charset="0"/>
                  </a:endParaRPr>
                </a:p>
              </p:txBody>
            </p:sp>
            <p:sp>
              <p:nvSpPr>
                <p:cNvPr id="76" name="Rectangle 75">
                  <a:extLst>
                    <a:ext uri="{FF2B5EF4-FFF2-40B4-BE49-F238E27FC236}">
                      <a16:creationId xmlns:a16="http://schemas.microsoft.com/office/drawing/2014/main" id="{40B17AD3-EF21-486C-8543-833C8B8F8F6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400">
                    <a:solidFill>
                      <a:schemeClr val="tx1"/>
                    </a:solidFill>
                    <a:latin typeface="Arial" panose="020B0604020202020204" pitchFamily="34" charset="0"/>
                    <a:ea typeface="Segoe UI" pitchFamily="34" charset="0"/>
                    <a:cs typeface="Arial" panose="020B0604020202020204" pitchFamily="34" charset="0"/>
                  </a:endParaRPr>
                </a:p>
              </p:txBody>
            </p:sp>
          </p:grpSp>
        </p:grpSp>
        <p:sp>
          <p:nvSpPr>
            <p:cNvPr id="93" name="Oval 92">
              <a:extLst>
                <a:ext uri="{FF2B5EF4-FFF2-40B4-BE49-F238E27FC236}">
                  <a16:creationId xmlns:a16="http://schemas.microsoft.com/office/drawing/2014/main" id="{10856920-18C7-49CA-802F-3919B17B4024}"/>
                </a:ext>
              </a:extLst>
            </p:cNvPr>
            <p:cNvSpPr/>
            <p:nvPr/>
          </p:nvSpPr>
          <p:spPr bwMode="auto">
            <a:xfrm>
              <a:off x="546264" y="2214007"/>
              <a:ext cx="1382583" cy="2743200"/>
            </a:xfrm>
            <a:prstGeom prst="ellipse">
              <a:avLst/>
            </a:prstGeom>
            <a:noFill/>
            <a:ln w="7302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00405A85-9543-4488-992F-99B5972F449A}"/>
                </a:ext>
              </a:extLst>
            </p:cNvPr>
            <p:cNvSpPr/>
            <p:nvPr/>
          </p:nvSpPr>
          <p:spPr bwMode="auto">
            <a:xfrm>
              <a:off x="780019" y="2993110"/>
              <a:ext cx="825189" cy="704273"/>
            </a:xfrm>
            <a:prstGeom prst="ellipse">
              <a:avLst/>
            </a:prstGeom>
            <a:noFill/>
            <a:ln w="730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5" name="Content Placeholder 4" descr="A screenshot of a cell phone&#10;&#10;Description automatically generated">
            <a:extLst>
              <a:ext uri="{FF2B5EF4-FFF2-40B4-BE49-F238E27FC236}">
                <a16:creationId xmlns:a16="http://schemas.microsoft.com/office/drawing/2014/main" id="{1331CECD-F2B9-46E7-9947-E26494BF7D7B}"/>
              </a:ext>
            </a:extLst>
          </p:cNvPr>
          <p:cNvPicPr>
            <a:picLocks noChangeAspect="1"/>
          </p:cNvPicPr>
          <p:nvPr/>
        </p:nvPicPr>
        <p:blipFill>
          <a:blip r:embed="rId2"/>
          <a:stretch>
            <a:fillRect/>
          </a:stretch>
        </p:blipFill>
        <p:spPr>
          <a:xfrm>
            <a:off x="5660033" y="2569313"/>
            <a:ext cx="6218969" cy="1237530"/>
          </a:xfrm>
          <a:prstGeom prst="rect">
            <a:avLst/>
          </a:prstGeom>
        </p:spPr>
      </p:pic>
    </p:spTree>
    <p:extLst>
      <p:ext uri="{BB962C8B-B14F-4D97-AF65-F5344CB8AC3E}">
        <p14:creationId xmlns:p14="http://schemas.microsoft.com/office/powerpoint/2010/main" val="352805290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1107996"/>
          </a:xfrm>
        </p:spPr>
        <p:txBody>
          <a:bodyPr>
            <a:normAutofit fontScale="90000"/>
          </a:bodyPr>
          <a:lstStyle/>
          <a:p>
            <a:r>
              <a:rPr lang="en-US"/>
              <a:t>3. Replaying past events </a:t>
            </a:r>
            <a:br>
              <a:rPr lang="en-US"/>
            </a:br>
            <a:endParaRPr lang="en-US"/>
          </a:p>
        </p:txBody>
      </p:sp>
      <p:sp>
        <p:nvSpPr>
          <p:cNvPr id="4" name="TextBox 3">
            <a:extLst>
              <a:ext uri="{FF2B5EF4-FFF2-40B4-BE49-F238E27FC236}">
                <a16:creationId xmlns:a16="http://schemas.microsoft.com/office/drawing/2014/main" id="{6B9DCA0A-43B1-4E83-8D9D-C3B6DA505632}"/>
              </a:ext>
            </a:extLst>
          </p:cNvPr>
          <p:cNvSpPr txBox="1"/>
          <p:nvPr/>
        </p:nvSpPr>
        <p:spPr>
          <a:xfrm>
            <a:off x="47708" y="3152001"/>
            <a:ext cx="12096584" cy="553998"/>
          </a:xfrm>
          <a:prstGeom prst="rect">
            <a:avLst/>
          </a:prstGeom>
          <a:noFill/>
        </p:spPr>
        <p:txBody>
          <a:bodyPr wrap="square" lIns="0" tIns="0" rIns="0" bIns="0" rtlCol="0">
            <a:spAutoFit/>
          </a:bodyPr>
          <a:lstStyle/>
          <a:p>
            <a:pPr algn="ctr"/>
            <a:r>
              <a:rPr lang="en-US" sz="3600">
                <a:solidFill>
                  <a:schemeClr val="accent1"/>
                </a:solidFill>
              </a:rPr>
              <a:t>Scenario: There is an outage within a microservice</a:t>
            </a:r>
          </a:p>
        </p:txBody>
      </p:sp>
    </p:spTree>
    <p:extLst>
      <p:ext uri="{BB962C8B-B14F-4D97-AF65-F5344CB8AC3E}">
        <p14:creationId xmlns:p14="http://schemas.microsoft.com/office/powerpoint/2010/main" val="444802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1107996"/>
          </a:xfrm>
        </p:spPr>
        <p:txBody>
          <a:bodyPr>
            <a:normAutofit fontScale="90000"/>
          </a:bodyPr>
          <a:lstStyle/>
          <a:p>
            <a:r>
              <a:rPr lang="en-US"/>
              <a:t>3. Replaying past events </a:t>
            </a:r>
            <a:br>
              <a:rPr lang="en-US"/>
            </a:br>
            <a:endParaRPr lang="en-US"/>
          </a:p>
        </p:txBody>
      </p:sp>
      <p:grpSp>
        <p:nvGrpSpPr>
          <p:cNvPr id="10" name="Group 9">
            <a:extLst>
              <a:ext uri="{FF2B5EF4-FFF2-40B4-BE49-F238E27FC236}">
                <a16:creationId xmlns:a16="http://schemas.microsoft.com/office/drawing/2014/main" id="{33A8BB34-4454-45E6-B351-49F9E82E0A15}"/>
              </a:ext>
            </a:extLst>
          </p:cNvPr>
          <p:cNvGrpSpPr/>
          <p:nvPr/>
        </p:nvGrpSpPr>
        <p:grpSpPr>
          <a:xfrm>
            <a:off x="2464765" y="2549961"/>
            <a:ext cx="7165905" cy="2269279"/>
            <a:chOff x="1674604" y="2690999"/>
            <a:chExt cx="7165905" cy="2269279"/>
          </a:xfrm>
        </p:grpSpPr>
        <p:sp>
          <p:nvSpPr>
            <p:cNvPr id="11" name="Rectangle 10">
              <a:extLst>
                <a:ext uri="{FF2B5EF4-FFF2-40B4-BE49-F238E27FC236}">
                  <a16:creationId xmlns:a16="http://schemas.microsoft.com/office/drawing/2014/main" id="{7897D0B5-04F5-45DD-8EB9-5BF26A8FC3D3}"/>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12" name="Rectangle 11">
              <a:extLst>
                <a:ext uri="{FF2B5EF4-FFF2-40B4-BE49-F238E27FC236}">
                  <a16:creationId xmlns:a16="http://schemas.microsoft.com/office/drawing/2014/main" id="{4C4FDA28-F472-4635-8FB5-6FA35B56C915}"/>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13" name="Rectangle 12">
              <a:extLst>
                <a:ext uri="{FF2B5EF4-FFF2-40B4-BE49-F238E27FC236}">
                  <a16:creationId xmlns:a16="http://schemas.microsoft.com/office/drawing/2014/main" id="{EAA14635-5404-4358-9850-6FDC50399151}"/>
                </a:ext>
              </a:extLst>
            </p:cNvPr>
            <p:cNvSpPr/>
            <p:nvPr/>
          </p:nvSpPr>
          <p:spPr bwMode="auto">
            <a:xfrm>
              <a:off x="5487708" y="3548640"/>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4" name="Rectangle 13">
              <a:extLst>
                <a:ext uri="{FF2B5EF4-FFF2-40B4-BE49-F238E27FC236}">
                  <a16:creationId xmlns:a16="http://schemas.microsoft.com/office/drawing/2014/main" id="{41E467F0-1093-47F2-A69F-12AB070E7D05}"/>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15" name="Straight Arrow Connector 14">
              <a:extLst>
                <a:ext uri="{FF2B5EF4-FFF2-40B4-BE49-F238E27FC236}">
                  <a16:creationId xmlns:a16="http://schemas.microsoft.com/office/drawing/2014/main" id="{6FBE9A26-6F08-4BB5-8653-C90900F591E8}"/>
                </a:ext>
              </a:extLst>
            </p:cNvPr>
            <p:cNvCxnSpPr>
              <a:cxnSpLocks/>
              <a:endCxn id="12"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A0887C-990F-4E63-BEE2-1A0764457983}"/>
                </a:ext>
              </a:extLst>
            </p:cNvPr>
            <p:cNvCxnSpPr>
              <a:cxnSpLocks/>
              <a:stCxn id="11" idx="3"/>
              <a:endCxn id="13"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BBEF33-FCFF-4DCF-8C4B-1429A81AE78E}"/>
                </a:ext>
              </a:extLst>
            </p:cNvPr>
            <p:cNvCxnSpPr>
              <a:cxnSpLocks/>
              <a:endCxn id="14"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868251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1107996"/>
          </a:xfrm>
        </p:spPr>
        <p:txBody>
          <a:bodyPr>
            <a:normAutofit fontScale="90000"/>
          </a:bodyPr>
          <a:lstStyle/>
          <a:p>
            <a:r>
              <a:rPr lang="en-US"/>
              <a:t>3. Replaying past events </a:t>
            </a:r>
            <a:br>
              <a:rPr lang="en-US"/>
            </a:br>
            <a:endParaRPr lang="en-US"/>
          </a:p>
        </p:txBody>
      </p:sp>
      <p:grpSp>
        <p:nvGrpSpPr>
          <p:cNvPr id="4" name="Group 3">
            <a:extLst>
              <a:ext uri="{FF2B5EF4-FFF2-40B4-BE49-F238E27FC236}">
                <a16:creationId xmlns:a16="http://schemas.microsoft.com/office/drawing/2014/main" id="{098CDD6A-3FC8-4E6F-A696-ABA117CC1391}"/>
              </a:ext>
            </a:extLst>
          </p:cNvPr>
          <p:cNvGrpSpPr/>
          <p:nvPr/>
        </p:nvGrpSpPr>
        <p:grpSpPr>
          <a:xfrm>
            <a:off x="2464765" y="2549961"/>
            <a:ext cx="7926596" cy="2269279"/>
            <a:chOff x="2464765" y="2549961"/>
            <a:chExt cx="7926596" cy="2269279"/>
          </a:xfrm>
        </p:grpSpPr>
        <p:grpSp>
          <p:nvGrpSpPr>
            <p:cNvPr id="10" name="Group 9">
              <a:extLst>
                <a:ext uri="{FF2B5EF4-FFF2-40B4-BE49-F238E27FC236}">
                  <a16:creationId xmlns:a16="http://schemas.microsoft.com/office/drawing/2014/main" id="{1AB3FC94-9CA1-4C73-8C33-1A0BE8FD2E83}"/>
                </a:ext>
              </a:extLst>
            </p:cNvPr>
            <p:cNvGrpSpPr/>
            <p:nvPr/>
          </p:nvGrpSpPr>
          <p:grpSpPr>
            <a:xfrm>
              <a:off x="2464765" y="2549961"/>
              <a:ext cx="7165905" cy="2269279"/>
              <a:chOff x="1674604" y="2690999"/>
              <a:chExt cx="7165905" cy="2269279"/>
            </a:xfrm>
          </p:grpSpPr>
          <p:sp>
            <p:nvSpPr>
              <p:cNvPr id="11" name="Rectangle 10">
                <a:extLst>
                  <a:ext uri="{FF2B5EF4-FFF2-40B4-BE49-F238E27FC236}">
                    <a16:creationId xmlns:a16="http://schemas.microsoft.com/office/drawing/2014/main" id="{BC47DCAA-0422-47A1-9548-CCD309E7C4C8}"/>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12" name="Rectangle 11">
                <a:extLst>
                  <a:ext uri="{FF2B5EF4-FFF2-40B4-BE49-F238E27FC236}">
                    <a16:creationId xmlns:a16="http://schemas.microsoft.com/office/drawing/2014/main" id="{71599822-79E7-45D6-B3E4-009601AF5258}"/>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13" name="Rectangle 12">
                <a:extLst>
                  <a:ext uri="{FF2B5EF4-FFF2-40B4-BE49-F238E27FC236}">
                    <a16:creationId xmlns:a16="http://schemas.microsoft.com/office/drawing/2014/main" id="{6A94191B-2EEC-4C21-AB26-003E2A4046A0}"/>
                  </a:ext>
                </a:extLst>
              </p:cNvPr>
              <p:cNvSpPr/>
              <p:nvPr/>
            </p:nvSpPr>
            <p:spPr bwMode="auto">
              <a:xfrm>
                <a:off x="5487708" y="3548640"/>
                <a:ext cx="3352801" cy="55399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14" name="Rectangle 13">
                <a:extLst>
                  <a:ext uri="{FF2B5EF4-FFF2-40B4-BE49-F238E27FC236}">
                    <a16:creationId xmlns:a16="http://schemas.microsoft.com/office/drawing/2014/main" id="{5B0257D1-4395-4474-91C8-2F814624DDFF}"/>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15" name="Straight Arrow Connector 14">
                <a:extLst>
                  <a:ext uri="{FF2B5EF4-FFF2-40B4-BE49-F238E27FC236}">
                    <a16:creationId xmlns:a16="http://schemas.microsoft.com/office/drawing/2014/main" id="{F9EFE656-A99F-4C4B-A6E6-1A9993BFCBE4}"/>
                  </a:ext>
                </a:extLst>
              </p:cNvPr>
              <p:cNvCxnSpPr>
                <a:cxnSpLocks/>
                <a:endCxn id="12"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AA49DE-A92E-4178-9056-E968F8625243}"/>
                  </a:ext>
                </a:extLst>
              </p:cNvPr>
              <p:cNvCxnSpPr>
                <a:cxnSpLocks/>
                <a:stCxn id="11" idx="3"/>
                <a:endCxn id="13"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DA80B5-2E8C-44D9-9A41-550CBDE27BCD}"/>
                  </a:ext>
                </a:extLst>
              </p:cNvPr>
              <p:cNvCxnSpPr>
                <a:cxnSpLocks/>
                <a:endCxn id="14"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Arrow: Right 2">
              <a:extLst>
                <a:ext uri="{FF2B5EF4-FFF2-40B4-BE49-F238E27FC236}">
                  <a16:creationId xmlns:a16="http://schemas.microsoft.com/office/drawing/2014/main" id="{20D6B7CB-7859-41FD-8EB5-868FEA0A7565}"/>
                </a:ext>
              </a:extLst>
            </p:cNvPr>
            <p:cNvSpPr/>
            <p:nvPr/>
          </p:nvSpPr>
          <p:spPr bwMode="auto">
            <a:xfrm rot="10800000">
              <a:off x="9630670" y="3381317"/>
              <a:ext cx="760691" cy="606568"/>
            </a:xfrm>
            <a:prstGeom prst="rightArrow">
              <a:avLst>
                <a:gd name="adj1" fmla="val 46723"/>
                <a:gd name="adj2" fmla="val 7703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467657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C119-1B7A-4C82-8745-5D00C72D7459}"/>
              </a:ext>
            </a:extLst>
          </p:cNvPr>
          <p:cNvSpPr>
            <a:spLocks noGrp="1"/>
          </p:cNvSpPr>
          <p:nvPr>
            <p:ph type="title"/>
          </p:nvPr>
        </p:nvSpPr>
        <p:spPr>
          <a:xfrm>
            <a:off x="588263" y="457200"/>
            <a:ext cx="11018520" cy="1107996"/>
          </a:xfrm>
        </p:spPr>
        <p:txBody>
          <a:bodyPr>
            <a:normAutofit fontScale="90000"/>
          </a:bodyPr>
          <a:lstStyle/>
          <a:p>
            <a:r>
              <a:rPr lang="en-US"/>
              <a:t>3. Replaying past events </a:t>
            </a:r>
            <a:br>
              <a:rPr lang="en-US"/>
            </a:br>
            <a:endParaRPr lang="en-US"/>
          </a:p>
        </p:txBody>
      </p:sp>
      <p:sp>
        <p:nvSpPr>
          <p:cNvPr id="10" name="TextBox 9">
            <a:extLst>
              <a:ext uri="{FF2B5EF4-FFF2-40B4-BE49-F238E27FC236}">
                <a16:creationId xmlns:a16="http://schemas.microsoft.com/office/drawing/2014/main" id="{D7C36311-BE26-486B-AD11-8913BEF244CD}"/>
              </a:ext>
            </a:extLst>
          </p:cNvPr>
          <p:cNvSpPr txBox="1"/>
          <p:nvPr/>
        </p:nvSpPr>
        <p:spPr>
          <a:xfrm>
            <a:off x="901148" y="5804005"/>
            <a:ext cx="10705635" cy="430887"/>
          </a:xfrm>
          <a:prstGeom prst="rect">
            <a:avLst/>
          </a:prstGeom>
          <a:noFill/>
        </p:spPr>
        <p:txBody>
          <a:bodyPr wrap="square" lIns="0" tIns="0" rIns="0" bIns="0" rtlCol="0">
            <a:spAutoFit/>
          </a:bodyPr>
          <a:lstStyle/>
          <a:p>
            <a:pPr algn="ctr"/>
            <a:r>
              <a:rPr lang="en-US" sz="2800">
                <a:solidFill>
                  <a:schemeClr val="accent1"/>
                </a:solidFill>
              </a:rPr>
              <a:t>Solution: You can replay events from the change feed</a:t>
            </a:r>
          </a:p>
        </p:txBody>
      </p:sp>
      <p:grpSp>
        <p:nvGrpSpPr>
          <p:cNvPr id="39" name="Group 38">
            <a:extLst>
              <a:ext uri="{FF2B5EF4-FFF2-40B4-BE49-F238E27FC236}">
                <a16:creationId xmlns:a16="http://schemas.microsoft.com/office/drawing/2014/main" id="{A83FB152-C160-4EFC-9EF0-9F506BF713AD}"/>
              </a:ext>
            </a:extLst>
          </p:cNvPr>
          <p:cNvGrpSpPr/>
          <p:nvPr/>
        </p:nvGrpSpPr>
        <p:grpSpPr>
          <a:xfrm>
            <a:off x="2464765" y="2549961"/>
            <a:ext cx="7926596" cy="2269279"/>
            <a:chOff x="2464765" y="2549961"/>
            <a:chExt cx="7926596" cy="2269279"/>
          </a:xfrm>
        </p:grpSpPr>
        <p:grpSp>
          <p:nvGrpSpPr>
            <p:cNvPr id="40" name="Group 39">
              <a:extLst>
                <a:ext uri="{FF2B5EF4-FFF2-40B4-BE49-F238E27FC236}">
                  <a16:creationId xmlns:a16="http://schemas.microsoft.com/office/drawing/2014/main" id="{05194FFD-BA3B-4BDA-A144-E5C8D68098EB}"/>
                </a:ext>
              </a:extLst>
            </p:cNvPr>
            <p:cNvGrpSpPr/>
            <p:nvPr/>
          </p:nvGrpSpPr>
          <p:grpSpPr>
            <a:xfrm>
              <a:off x="2464765" y="2549961"/>
              <a:ext cx="7165905" cy="2269279"/>
              <a:chOff x="1674604" y="2690999"/>
              <a:chExt cx="7165905" cy="2269279"/>
            </a:xfrm>
          </p:grpSpPr>
          <p:sp>
            <p:nvSpPr>
              <p:cNvPr id="42" name="Rectangle 41">
                <a:extLst>
                  <a:ext uri="{FF2B5EF4-FFF2-40B4-BE49-F238E27FC236}">
                    <a16:creationId xmlns:a16="http://schemas.microsoft.com/office/drawing/2014/main" id="{190E5B99-E563-4CF1-ACF0-2CD61539853B}"/>
                  </a:ext>
                </a:extLst>
              </p:cNvPr>
              <p:cNvSpPr/>
              <p:nvPr/>
            </p:nvSpPr>
            <p:spPr bwMode="auto">
              <a:xfrm>
                <a:off x="1674604" y="3543982"/>
                <a:ext cx="2461724" cy="565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Cosmos DB</a:t>
                </a:r>
              </a:p>
            </p:txBody>
          </p:sp>
          <p:sp>
            <p:nvSpPr>
              <p:cNvPr id="43" name="Rectangle 42">
                <a:extLst>
                  <a:ext uri="{FF2B5EF4-FFF2-40B4-BE49-F238E27FC236}">
                    <a16:creationId xmlns:a16="http://schemas.microsoft.com/office/drawing/2014/main" id="{B4DF29D0-9AE2-42A0-91ED-031FAFD85056}"/>
                  </a:ext>
                </a:extLst>
              </p:cNvPr>
              <p:cNvSpPr/>
              <p:nvPr/>
            </p:nvSpPr>
            <p:spPr bwMode="auto">
              <a:xfrm>
                <a:off x="5487708" y="2690999"/>
                <a:ext cx="3352801"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1: Tax</a:t>
                </a:r>
              </a:p>
            </p:txBody>
          </p:sp>
          <p:sp>
            <p:nvSpPr>
              <p:cNvPr id="44" name="Rectangle 43">
                <a:extLst>
                  <a:ext uri="{FF2B5EF4-FFF2-40B4-BE49-F238E27FC236}">
                    <a16:creationId xmlns:a16="http://schemas.microsoft.com/office/drawing/2014/main" id="{5D10B45F-E257-46FA-BE7E-6706B2C6AC1F}"/>
                  </a:ext>
                </a:extLst>
              </p:cNvPr>
              <p:cNvSpPr/>
              <p:nvPr/>
            </p:nvSpPr>
            <p:spPr bwMode="auto">
              <a:xfrm>
                <a:off x="5487708" y="3548640"/>
                <a:ext cx="3352801" cy="55399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2: Payment</a:t>
                </a:r>
              </a:p>
            </p:txBody>
          </p:sp>
          <p:sp>
            <p:nvSpPr>
              <p:cNvPr id="45" name="Rectangle 44">
                <a:extLst>
                  <a:ext uri="{FF2B5EF4-FFF2-40B4-BE49-F238E27FC236}">
                    <a16:creationId xmlns:a16="http://schemas.microsoft.com/office/drawing/2014/main" id="{98A38C3E-AE62-4861-833B-FB816F2DB3B9}"/>
                  </a:ext>
                </a:extLst>
              </p:cNvPr>
              <p:cNvSpPr/>
              <p:nvPr/>
            </p:nvSpPr>
            <p:spPr bwMode="auto">
              <a:xfrm>
                <a:off x="5508702" y="4406280"/>
                <a:ext cx="331081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Microservice n: Fulfillment</a:t>
                </a:r>
              </a:p>
            </p:txBody>
          </p:sp>
          <p:cxnSp>
            <p:nvCxnSpPr>
              <p:cNvPr id="46" name="Straight Arrow Connector 45">
                <a:extLst>
                  <a:ext uri="{FF2B5EF4-FFF2-40B4-BE49-F238E27FC236}">
                    <a16:creationId xmlns:a16="http://schemas.microsoft.com/office/drawing/2014/main" id="{DF4FD71F-E2F7-40E0-BFDA-B8BD6517E457}"/>
                  </a:ext>
                </a:extLst>
              </p:cNvPr>
              <p:cNvCxnSpPr>
                <a:cxnSpLocks/>
                <a:endCxn id="43" idx="1"/>
              </p:cNvCxnSpPr>
              <p:nvPr/>
            </p:nvCxnSpPr>
            <p:spPr>
              <a:xfrm flipV="1">
                <a:off x="4136328" y="2967998"/>
                <a:ext cx="1351380" cy="57598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DD16E4D-8002-4C7B-9734-3259DFF58B97}"/>
                  </a:ext>
                </a:extLst>
              </p:cNvPr>
              <p:cNvCxnSpPr>
                <a:cxnSpLocks/>
                <a:stCxn id="42" idx="3"/>
                <a:endCxn id="44" idx="1"/>
              </p:cNvCxnSpPr>
              <p:nvPr/>
            </p:nvCxnSpPr>
            <p:spPr>
              <a:xfrm flipV="1">
                <a:off x="4136328" y="3825639"/>
                <a:ext cx="1351380" cy="1276"/>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50102FD-1FEF-4914-832F-8C9BE9FB4A1E}"/>
                  </a:ext>
                </a:extLst>
              </p:cNvPr>
              <p:cNvCxnSpPr>
                <a:cxnSpLocks/>
                <a:endCxn id="45" idx="1"/>
              </p:cNvCxnSpPr>
              <p:nvPr/>
            </p:nvCxnSpPr>
            <p:spPr>
              <a:xfrm>
                <a:off x="4136328" y="4102638"/>
                <a:ext cx="1372374" cy="58064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1" name="Arrow: Right 40">
              <a:extLst>
                <a:ext uri="{FF2B5EF4-FFF2-40B4-BE49-F238E27FC236}">
                  <a16:creationId xmlns:a16="http://schemas.microsoft.com/office/drawing/2014/main" id="{A4138DDF-D349-46F3-B6D1-ABF384D8F141}"/>
                </a:ext>
              </a:extLst>
            </p:cNvPr>
            <p:cNvSpPr/>
            <p:nvPr/>
          </p:nvSpPr>
          <p:spPr bwMode="auto">
            <a:xfrm rot="10800000">
              <a:off x="9630670" y="3381317"/>
              <a:ext cx="760691" cy="606568"/>
            </a:xfrm>
            <a:prstGeom prst="rightArrow">
              <a:avLst>
                <a:gd name="adj1" fmla="val 46723"/>
                <a:gd name="adj2" fmla="val 7703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16771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5989" y="5333544"/>
            <a:ext cx="9919090" cy="5954264"/>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9"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7" name="Freeform: Shape 99"/>
          <p:cNvSpPr/>
          <p:nvPr/>
        </p:nvSpPr>
        <p:spPr>
          <a:xfrm>
            <a:off x="-435801" y="3990142"/>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99"/>
          <p:cNvSpPr/>
          <p:nvPr/>
        </p:nvSpPr>
        <p:spPr>
          <a:xfrm>
            <a:off x="-762516" y="2593251"/>
            <a:ext cx="13709774"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bwMode="auto">
          <a:xfrm>
            <a:off x="0" y="0"/>
            <a:ext cx="12190651" cy="6858000"/>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13142" y="3165173"/>
            <a:ext cx="10569368" cy="871008"/>
          </a:xfrm>
          <a:prstGeom prst="rect">
            <a:avLst/>
          </a:prstGeom>
          <a:noFill/>
        </p:spPr>
        <p:txBody>
          <a:bodyPr wrap="none" lIns="182880" tIns="146304" rIns="182880" bIns="146304" rtlCol="0">
            <a:spAutoFit/>
          </a:bodyPr>
          <a:lstStyle/>
          <a:p>
            <a:pPr algn="ctr">
              <a:lnSpc>
                <a:spcPct val="90000"/>
              </a:lnSpc>
              <a:spcAft>
                <a:spcPts val="600"/>
              </a:spcAft>
            </a:pPr>
            <a:r>
              <a:rPr lang="en-US">
                <a:solidFill>
                  <a:schemeClr val="bg1"/>
                </a:solidFill>
                <a:latin typeface="Segoe UI Semilight" charset="0"/>
                <a:ea typeface="Segoe UI Semilight" charset="0"/>
                <a:cs typeface="Segoe UI Semilight" charset="0"/>
              </a:rPr>
              <a:t>A FULLY-MANAGED GLOBALLY DISTRIBUTED DATABASE SERVICE BUILT TO GUARANTEE </a:t>
            </a:r>
          </a:p>
          <a:p>
            <a:pPr algn="ctr">
              <a:lnSpc>
                <a:spcPct val="90000"/>
              </a:lnSpc>
              <a:spcAft>
                <a:spcPts val="600"/>
              </a:spcAft>
            </a:pPr>
            <a:r>
              <a:rPr lang="en-US">
                <a:solidFill>
                  <a:schemeClr val="bg1"/>
                </a:solidFill>
                <a:latin typeface="Segoe UI Semilight" charset="0"/>
                <a:ea typeface="Segoe UI Semilight" charset="0"/>
                <a:cs typeface="Segoe UI Semilight" charset="0"/>
              </a:rPr>
              <a:t>EXTREMELY LOW LATENCY AND MASSIVE SCALE FOR MODERN APPS AND OPERATIONAL ANALYTICS</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109" y="2712367"/>
            <a:ext cx="9071428" cy="665464"/>
          </a:xfrm>
        </p:spPr>
        <p:txBody>
          <a:bodyPr/>
          <a:lstStyle/>
          <a:p>
            <a:r>
              <a:rPr lang="en-US">
                <a:solidFill>
                  <a:schemeClr val="bg1"/>
                </a:solidFill>
                <a:ea typeface="Segoe UI Semilight" charset="0"/>
              </a:rPr>
              <a:t>Azure Cosmos </a:t>
            </a:r>
            <a:r>
              <a:rPr lang="en-US" err="1">
                <a:solidFill>
                  <a:schemeClr val="bg1"/>
                </a:solidFill>
                <a:ea typeface="Segoe UI Semilight" charset="0"/>
              </a:rPr>
              <a:t>db</a:t>
            </a:r>
            <a:br>
              <a:rPr lang="en-US">
                <a:solidFill>
                  <a:schemeClr val="bg1"/>
                </a:solidFill>
                <a:ea typeface="Segoe UI Semilight" charset="0"/>
              </a:rPr>
            </a:br>
            <a:r>
              <a:rPr lang="en-US" spc="250">
                <a:solidFill>
                  <a:schemeClr val="bg1"/>
                </a:solidFill>
                <a:ea typeface="Segoe UI Semilight" charset="0"/>
              </a:rPr>
              <a:t> </a:t>
            </a:r>
            <a:br>
              <a:rPr lang="en-US" spc="250">
                <a:solidFill>
                  <a:schemeClr val="bg1"/>
                </a:solidFill>
                <a:ea typeface="Segoe UI Semilight" charset="0"/>
              </a:rPr>
            </a:br>
            <a:br>
              <a:rPr lang="en-US" sz="1800" b="1">
                <a:solidFill>
                  <a:schemeClr val="bg1"/>
                </a:solidFill>
              </a:rPr>
            </a:br>
            <a:br>
              <a:rPr lang="en-US" sz="1800" b="1">
                <a:solidFill>
                  <a:schemeClr val="bg1"/>
                </a:solidFill>
              </a:rPr>
            </a:br>
            <a:endParaRPr lang="en-US" sz="1800" cap="none">
              <a:solidFill>
                <a:schemeClr val="bg1"/>
              </a:solidFill>
            </a:endParaRPr>
          </a:p>
        </p:txBody>
      </p:sp>
      <p:sp>
        <p:nvSpPr>
          <p:cNvPr id="40" name="Freeform: Shape 99"/>
          <p:cNvSpPr/>
          <p:nvPr/>
        </p:nvSpPr>
        <p:spPr>
          <a:xfrm>
            <a:off x="-959761" y="1144558"/>
            <a:ext cx="1410426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99"/>
          <p:cNvSpPr/>
          <p:nvPr/>
        </p:nvSpPr>
        <p:spPr>
          <a:xfrm>
            <a:off x="-1237349" y="-159705"/>
            <a:ext cx="14659436"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94177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a:latin typeface="Arial" panose="020B0604020202020204" pitchFamily="34" charset="0"/>
                <a:cs typeface="Arial" panose="020B0604020202020204" pitchFamily="34" charset="0"/>
              </a:rPr>
              <a:t>2. Real-time data movement</a:t>
            </a:r>
          </a:p>
        </p:txBody>
      </p:sp>
      <p:sp>
        <p:nvSpPr>
          <p:cNvPr id="3" name="Text Placeholder 2">
            <a:extLst>
              <a:ext uri="{FF2B5EF4-FFF2-40B4-BE49-F238E27FC236}">
                <a16:creationId xmlns:a16="http://schemas.microsoft.com/office/drawing/2014/main" id="{F7D207CA-3CB8-4521-9765-FB13C38E22B0}"/>
              </a:ext>
            </a:extLst>
          </p:cNvPr>
          <p:cNvSpPr>
            <a:spLocks noGrp="1"/>
          </p:cNvSpPr>
          <p:nvPr>
            <p:ph type="body" sz="quarter" idx="10"/>
          </p:nvPr>
        </p:nvSpPr>
        <p:spPr>
          <a:xfrm>
            <a:off x="563746" y="2231735"/>
            <a:ext cx="10320252" cy="369332"/>
          </a:xfrm>
        </p:spPr>
        <p:txBody>
          <a:bodyPr/>
          <a:lstStyle/>
          <a:p>
            <a:r>
              <a:rPr lang="en-US" sz="2000"/>
              <a:t>Data Movement / Backup</a:t>
            </a:r>
          </a:p>
        </p:txBody>
      </p:sp>
      <p:pic>
        <p:nvPicPr>
          <p:cNvPr id="4" name="Picture 3">
            <a:extLst>
              <a:ext uri="{FF2B5EF4-FFF2-40B4-BE49-F238E27FC236}">
                <a16:creationId xmlns:a16="http://schemas.microsoft.com/office/drawing/2014/main" id="{4B6E54C3-07A9-47EE-A838-D4C041ECB004}"/>
              </a:ext>
            </a:extLst>
          </p:cNvPr>
          <p:cNvPicPr>
            <a:picLocks noChangeAspect="1"/>
          </p:cNvPicPr>
          <p:nvPr/>
        </p:nvPicPr>
        <p:blipFill>
          <a:blip r:embed="rId2"/>
          <a:stretch>
            <a:fillRect/>
          </a:stretch>
        </p:blipFill>
        <p:spPr>
          <a:xfrm>
            <a:off x="2594421" y="4146879"/>
            <a:ext cx="1058346" cy="972260"/>
          </a:xfrm>
          <a:prstGeom prst="rect">
            <a:avLst/>
          </a:prstGeom>
        </p:spPr>
      </p:pic>
      <p:sp>
        <p:nvSpPr>
          <p:cNvPr id="5" name="Rectangle: Rounded Corners 4">
            <a:extLst>
              <a:ext uri="{FF2B5EF4-FFF2-40B4-BE49-F238E27FC236}">
                <a16:creationId xmlns:a16="http://schemas.microsoft.com/office/drawing/2014/main" id="{C64095A6-E3EA-4320-B37B-79220665EE63}"/>
              </a:ext>
            </a:extLst>
          </p:cNvPr>
          <p:cNvSpPr/>
          <p:nvPr/>
        </p:nvSpPr>
        <p:spPr bwMode="auto">
          <a:xfrm>
            <a:off x="2244303" y="4088819"/>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3F9F6A23-CC86-483B-9BAC-1008FBD72EF0}"/>
              </a:ext>
            </a:extLst>
          </p:cNvPr>
          <p:cNvPicPr>
            <a:picLocks noChangeAspect="1"/>
          </p:cNvPicPr>
          <p:nvPr/>
        </p:nvPicPr>
        <p:blipFill>
          <a:blip r:embed="rId2"/>
          <a:stretch>
            <a:fillRect/>
          </a:stretch>
        </p:blipFill>
        <p:spPr>
          <a:xfrm>
            <a:off x="7118213" y="2501768"/>
            <a:ext cx="1058346" cy="972260"/>
          </a:xfrm>
          <a:prstGeom prst="rect">
            <a:avLst/>
          </a:prstGeom>
        </p:spPr>
      </p:pic>
      <p:sp>
        <p:nvSpPr>
          <p:cNvPr id="7" name="Rectangle: Rounded Corners 6">
            <a:extLst>
              <a:ext uri="{FF2B5EF4-FFF2-40B4-BE49-F238E27FC236}">
                <a16:creationId xmlns:a16="http://schemas.microsoft.com/office/drawing/2014/main" id="{11398620-7EDE-45E7-95F4-9E8AB1B2282E}"/>
              </a:ext>
            </a:extLst>
          </p:cNvPr>
          <p:cNvSpPr/>
          <p:nvPr/>
        </p:nvSpPr>
        <p:spPr bwMode="auto">
          <a:xfrm>
            <a:off x="6750591" y="2428971"/>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06CE8F77-BF01-4E5B-8427-933AEA95F2FA}"/>
              </a:ext>
            </a:extLst>
          </p:cNvPr>
          <p:cNvPicPr>
            <a:picLocks noChangeAspect="1"/>
          </p:cNvPicPr>
          <p:nvPr/>
        </p:nvPicPr>
        <p:blipFill>
          <a:blip r:embed="rId3"/>
          <a:stretch>
            <a:fillRect/>
          </a:stretch>
        </p:blipFill>
        <p:spPr>
          <a:xfrm>
            <a:off x="4816199" y="3755094"/>
            <a:ext cx="876443" cy="1909984"/>
          </a:xfrm>
          <a:prstGeom prst="rect">
            <a:avLst/>
          </a:prstGeom>
        </p:spPr>
      </p:pic>
      <p:sp>
        <p:nvSpPr>
          <p:cNvPr id="9" name="TextBox 8">
            <a:extLst>
              <a:ext uri="{FF2B5EF4-FFF2-40B4-BE49-F238E27FC236}">
                <a16:creationId xmlns:a16="http://schemas.microsoft.com/office/drawing/2014/main" id="{1FCAFAED-6FF7-4A89-9310-E6A807064F3F}"/>
              </a:ext>
            </a:extLst>
          </p:cNvPr>
          <p:cNvSpPr txBox="1"/>
          <p:nvPr/>
        </p:nvSpPr>
        <p:spPr>
          <a:xfrm>
            <a:off x="2067072" y="3323553"/>
            <a:ext cx="2182839"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Main Collection</a:t>
            </a:r>
          </a:p>
        </p:txBody>
      </p:sp>
      <p:sp>
        <p:nvSpPr>
          <p:cNvPr id="10" name="TextBox 9">
            <a:extLst>
              <a:ext uri="{FF2B5EF4-FFF2-40B4-BE49-F238E27FC236}">
                <a16:creationId xmlns:a16="http://schemas.microsoft.com/office/drawing/2014/main" id="{69740A15-B8A6-4C9E-A0AD-82871DA3D9A9}"/>
              </a:ext>
            </a:extLst>
          </p:cNvPr>
          <p:cNvSpPr txBox="1"/>
          <p:nvPr/>
        </p:nvSpPr>
        <p:spPr>
          <a:xfrm>
            <a:off x="6865838" y="1482672"/>
            <a:ext cx="2366121"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Backup Collection </a:t>
            </a:r>
          </a:p>
        </p:txBody>
      </p:sp>
      <p:cxnSp>
        <p:nvCxnSpPr>
          <p:cNvPr id="11" name="Straight Arrow Connector 10">
            <a:extLst>
              <a:ext uri="{FF2B5EF4-FFF2-40B4-BE49-F238E27FC236}">
                <a16:creationId xmlns:a16="http://schemas.microsoft.com/office/drawing/2014/main" id="{F5E992C2-343C-40A7-8E6A-21713B64D87A}"/>
              </a:ext>
            </a:extLst>
          </p:cNvPr>
          <p:cNvCxnSpPr>
            <a:cxnSpLocks/>
          </p:cNvCxnSpPr>
          <p:nvPr/>
        </p:nvCxnSpPr>
        <p:spPr>
          <a:xfrm>
            <a:off x="1123931" y="4628881"/>
            <a:ext cx="8909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50D7A-4A07-4CC9-9723-55AA1FF5F348}"/>
              </a:ext>
            </a:extLst>
          </p:cNvPr>
          <p:cNvCxnSpPr>
            <a:cxnSpLocks/>
          </p:cNvCxnSpPr>
          <p:nvPr/>
        </p:nvCxnSpPr>
        <p:spPr>
          <a:xfrm>
            <a:off x="4116696" y="4651787"/>
            <a:ext cx="709697" cy="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C1D6E-655B-4CC1-B1AC-858FAE38CE59}"/>
              </a:ext>
            </a:extLst>
          </p:cNvPr>
          <p:cNvCxnSpPr>
            <a:cxnSpLocks/>
            <a:stCxn id="8" idx="3"/>
          </p:cNvCxnSpPr>
          <p:nvPr/>
        </p:nvCxnSpPr>
        <p:spPr>
          <a:xfrm flipV="1">
            <a:off x="5692642" y="3015278"/>
            <a:ext cx="963126" cy="1694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339DB-CFA5-4775-B12A-AB865870AC3B}"/>
              </a:ext>
            </a:extLst>
          </p:cNvPr>
          <p:cNvSpPr txBox="1"/>
          <p:nvPr/>
        </p:nvSpPr>
        <p:spPr>
          <a:xfrm>
            <a:off x="6531767" y="4066095"/>
            <a:ext cx="3909254" cy="577049"/>
          </a:xfrm>
          <a:prstGeom prst="rect">
            <a:avLst/>
          </a:prstGeom>
          <a:noFill/>
        </p:spPr>
        <p:txBody>
          <a:bodyPr wrap="square" lIns="168056" tIns="134445" rIns="168056" bIns="134445" rtlCol="0">
            <a:spAutoFit/>
          </a:bodyPr>
          <a:lstStyle/>
          <a:p>
            <a:pP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Secondary Collections </a:t>
            </a:r>
          </a:p>
        </p:txBody>
      </p:sp>
      <p:grpSp>
        <p:nvGrpSpPr>
          <p:cNvPr id="15" name="Group 14">
            <a:extLst>
              <a:ext uri="{FF2B5EF4-FFF2-40B4-BE49-F238E27FC236}">
                <a16:creationId xmlns:a16="http://schemas.microsoft.com/office/drawing/2014/main" id="{B47CF22D-5AC9-45B0-AB8D-65C848F8692A}"/>
              </a:ext>
            </a:extLst>
          </p:cNvPr>
          <p:cNvGrpSpPr/>
          <p:nvPr/>
        </p:nvGrpSpPr>
        <p:grpSpPr>
          <a:xfrm>
            <a:off x="6865838" y="4817033"/>
            <a:ext cx="926053" cy="695741"/>
            <a:chOff x="7132637" y="3907001"/>
            <a:chExt cx="1066800" cy="961861"/>
          </a:xfrm>
        </p:grpSpPr>
        <p:pic>
          <p:nvPicPr>
            <p:cNvPr id="16" name="Picture 15">
              <a:extLst>
                <a:ext uri="{FF2B5EF4-FFF2-40B4-BE49-F238E27FC236}">
                  <a16:creationId xmlns:a16="http://schemas.microsoft.com/office/drawing/2014/main" id="{B35E45B0-08A2-4E9E-B67B-8AE3995FCDF2}"/>
                </a:ext>
              </a:extLst>
            </p:cNvPr>
            <p:cNvPicPr>
              <a:picLocks noChangeAspect="1"/>
            </p:cNvPicPr>
            <p:nvPr/>
          </p:nvPicPr>
          <p:blipFill>
            <a:blip r:embed="rId2"/>
            <a:stretch>
              <a:fillRect/>
            </a:stretch>
          </p:blipFill>
          <p:spPr>
            <a:xfrm>
              <a:off x="7278571" y="4031982"/>
              <a:ext cx="774931" cy="711898"/>
            </a:xfrm>
            <a:prstGeom prst="rect">
              <a:avLst/>
            </a:prstGeom>
          </p:spPr>
        </p:pic>
        <p:sp>
          <p:nvSpPr>
            <p:cNvPr id="17" name="Rectangle: Rounded Corners 16">
              <a:extLst>
                <a:ext uri="{FF2B5EF4-FFF2-40B4-BE49-F238E27FC236}">
                  <a16:creationId xmlns:a16="http://schemas.microsoft.com/office/drawing/2014/main" id="{AD67FFC0-57A0-40D2-9A87-027AA7F0F8E8}"/>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CFCBCD4-4647-4EB7-8669-1E01EB184448}"/>
              </a:ext>
            </a:extLst>
          </p:cNvPr>
          <p:cNvGrpSpPr/>
          <p:nvPr/>
        </p:nvGrpSpPr>
        <p:grpSpPr>
          <a:xfrm>
            <a:off x="6865838" y="6083173"/>
            <a:ext cx="926053" cy="695741"/>
            <a:chOff x="7132637" y="3907001"/>
            <a:chExt cx="1066800" cy="961861"/>
          </a:xfrm>
        </p:grpSpPr>
        <p:pic>
          <p:nvPicPr>
            <p:cNvPr id="19" name="Picture 18">
              <a:extLst>
                <a:ext uri="{FF2B5EF4-FFF2-40B4-BE49-F238E27FC236}">
                  <a16:creationId xmlns:a16="http://schemas.microsoft.com/office/drawing/2014/main" id="{DFFB02C0-A0E8-4004-9724-DAF4404E2F0C}"/>
                </a:ext>
              </a:extLst>
            </p:cNvPr>
            <p:cNvPicPr>
              <a:picLocks noChangeAspect="1"/>
            </p:cNvPicPr>
            <p:nvPr/>
          </p:nvPicPr>
          <p:blipFill>
            <a:blip r:embed="rId2"/>
            <a:stretch>
              <a:fillRect/>
            </a:stretch>
          </p:blipFill>
          <p:spPr>
            <a:xfrm>
              <a:off x="7278571" y="4031982"/>
              <a:ext cx="774931" cy="711898"/>
            </a:xfrm>
            <a:prstGeom prst="rect">
              <a:avLst/>
            </a:prstGeom>
          </p:spPr>
        </p:pic>
        <p:sp>
          <p:nvSpPr>
            <p:cNvPr id="20" name="Rectangle: Rounded Corners 19">
              <a:extLst>
                <a:ext uri="{FF2B5EF4-FFF2-40B4-BE49-F238E27FC236}">
                  <a16:creationId xmlns:a16="http://schemas.microsoft.com/office/drawing/2014/main" id="{BF3879E5-60B4-4128-8614-94E6922A5724}"/>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E6A3F22-8D05-4990-BBA2-F41C5C857FDD}"/>
              </a:ext>
            </a:extLst>
          </p:cNvPr>
          <p:cNvSpPr/>
          <p:nvPr/>
        </p:nvSpPr>
        <p:spPr>
          <a:xfrm rot="5400000">
            <a:off x="7201722" y="5454434"/>
            <a:ext cx="634498" cy="848458"/>
          </a:xfrm>
          <a:prstGeom prst="rect">
            <a:avLst/>
          </a:prstGeom>
          <a:noFill/>
        </p:spPr>
        <p:txBody>
          <a:bodyPr wrap="square" lIns="84027" tIns="42015" rIns="84027" bIns="42015">
            <a:spAutoFit/>
          </a:bodyPr>
          <a:lstStyle/>
          <a:p>
            <a:pPr algn="ctr" defTabSz="857085"/>
            <a:r>
              <a:rPr lang="en-US" sz="4962">
                <a:ln w="0"/>
                <a:solidFill>
                  <a:srgbClr val="000000"/>
                </a:solidFill>
                <a:effectLst>
                  <a:outerShdw blurRad="38100" dist="19050" dir="2700000" algn="tl" rotWithShape="0">
                    <a:srgbClr val="000000">
                      <a:alpha val="40000"/>
                    </a:srgbClr>
                  </a:outerShdw>
                </a:effectLst>
                <a:latin typeface="Arial" panose="020B0604020202020204" pitchFamily="34" charset="0"/>
              </a:rPr>
              <a:t>…</a:t>
            </a:r>
          </a:p>
        </p:txBody>
      </p:sp>
      <p:cxnSp>
        <p:nvCxnSpPr>
          <p:cNvPr id="22" name="Straight Arrow Connector 21">
            <a:extLst>
              <a:ext uri="{FF2B5EF4-FFF2-40B4-BE49-F238E27FC236}">
                <a16:creationId xmlns:a16="http://schemas.microsoft.com/office/drawing/2014/main" id="{69EB1C2A-4AF2-452A-B867-054DEE315CB9}"/>
              </a:ext>
            </a:extLst>
          </p:cNvPr>
          <p:cNvCxnSpPr>
            <a:cxnSpLocks/>
          </p:cNvCxnSpPr>
          <p:nvPr/>
        </p:nvCxnSpPr>
        <p:spPr>
          <a:xfrm flipV="1">
            <a:off x="5815489" y="5070828"/>
            <a:ext cx="840279" cy="483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322773-FF40-40B6-97C8-DBBED84F5BDB}"/>
              </a:ext>
            </a:extLst>
          </p:cNvPr>
          <p:cNvCxnSpPr>
            <a:cxnSpLocks/>
          </p:cNvCxnSpPr>
          <p:nvPr/>
        </p:nvCxnSpPr>
        <p:spPr>
          <a:xfrm>
            <a:off x="5815490" y="5313399"/>
            <a:ext cx="874509" cy="3443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48769C-DCF8-491C-8D0D-A6731E7E9559}"/>
              </a:ext>
            </a:extLst>
          </p:cNvPr>
          <p:cNvCxnSpPr>
            <a:cxnSpLocks/>
          </p:cNvCxnSpPr>
          <p:nvPr/>
        </p:nvCxnSpPr>
        <p:spPr>
          <a:xfrm>
            <a:off x="5815488" y="5418129"/>
            <a:ext cx="847658" cy="842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799306-2BEB-4FEB-842C-B27E5A492DA9}"/>
              </a:ext>
            </a:extLst>
          </p:cNvPr>
          <p:cNvSpPr txBox="1"/>
          <p:nvPr/>
        </p:nvSpPr>
        <p:spPr>
          <a:xfrm>
            <a:off x="506155" y="4350154"/>
            <a:ext cx="1439642"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CRUD Data </a:t>
            </a:r>
          </a:p>
        </p:txBody>
      </p:sp>
      <p:sp>
        <p:nvSpPr>
          <p:cNvPr id="26" name="TextBox 25">
            <a:extLst>
              <a:ext uri="{FF2B5EF4-FFF2-40B4-BE49-F238E27FC236}">
                <a16:creationId xmlns:a16="http://schemas.microsoft.com/office/drawing/2014/main" id="{471381E7-2605-45EF-B582-8746372F0CC0}"/>
              </a:ext>
            </a:extLst>
          </p:cNvPr>
          <p:cNvSpPr txBox="1"/>
          <p:nvPr/>
        </p:nvSpPr>
        <p:spPr>
          <a:xfrm>
            <a:off x="4745460" y="2966924"/>
            <a:ext cx="1963575"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Replicate Updates</a:t>
            </a:r>
          </a:p>
        </p:txBody>
      </p:sp>
      <p:sp>
        <p:nvSpPr>
          <p:cNvPr id="27" name="TextBox 26">
            <a:extLst>
              <a:ext uri="{FF2B5EF4-FFF2-40B4-BE49-F238E27FC236}">
                <a16:creationId xmlns:a16="http://schemas.microsoft.com/office/drawing/2014/main" id="{36C8ACB4-69EF-4EE0-89CB-8111D8727916}"/>
              </a:ext>
            </a:extLst>
          </p:cNvPr>
          <p:cNvSpPr txBox="1"/>
          <p:nvPr/>
        </p:nvSpPr>
        <p:spPr>
          <a:xfrm>
            <a:off x="9921804" y="2489415"/>
            <a:ext cx="2030675" cy="95920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Access upon main collection failure</a:t>
            </a:r>
          </a:p>
        </p:txBody>
      </p:sp>
      <p:sp>
        <p:nvSpPr>
          <p:cNvPr id="28" name="TextBox 27">
            <a:extLst>
              <a:ext uri="{FF2B5EF4-FFF2-40B4-BE49-F238E27FC236}">
                <a16:creationId xmlns:a16="http://schemas.microsoft.com/office/drawing/2014/main" id="{62ADA98F-8ED8-4B43-BD2F-FADA1EADFCFE}"/>
              </a:ext>
            </a:extLst>
          </p:cNvPr>
          <p:cNvSpPr txBox="1"/>
          <p:nvPr/>
        </p:nvSpPr>
        <p:spPr>
          <a:xfrm>
            <a:off x="9386674" y="5128423"/>
            <a:ext cx="1918253"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a:gradFill>
                  <a:gsLst>
                    <a:gs pos="2917">
                      <a:srgbClr val="000000"/>
                    </a:gs>
                    <a:gs pos="30000">
                      <a:srgbClr val="000000"/>
                    </a:gs>
                  </a:gsLst>
                  <a:lin ang="5400000" scaled="0"/>
                </a:gradFill>
                <a:latin typeface="Arial" panose="020B0604020202020204" pitchFamily="34" charset="0"/>
              </a:rPr>
              <a:t>Read access, e.g. for analytics</a:t>
            </a:r>
          </a:p>
        </p:txBody>
      </p:sp>
      <p:cxnSp>
        <p:nvCxnSpPr>
          <p:cNvPr id="29" name="Straight Arrow Connector 28">
            <a:extLst>
              <a:ext uri="{FF2B5EF4-FFF2-40B4-BE49-F238E27FC236}">
                <a16:creationId xmlns:a16="http://schemas.microsoft.com/office/drawing/2014/main" id="{01702E73-A298-4CCF-A800-D3248CA9F564}"/>
              </a:ext>
            </a:extLst>
          </p:cNvPr>
          <p:cNvCxnSpPr>
            <a:cxnSpLocks/>
          </p:cNvCxnSpPr>
          <p:nvPr/>
        </p:nvCxnSpPr>
        <p:spPr>
          <a:xfrm flipH="1">
            <a:off x="9692152" y="296645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A43B24-31B5-4EE6-A6FF-C8C99E4A1398}"/>
              </a:ext>
            </a:extLst>
          </p:cNvPr>
          <p:cNvCxnSpPr>
            <a:cxnSpLocks/>
          </p:cNvCxnSpPr>
          <p:nvPr/>
        </p:nvCxnSpPr>
        <p:spPr>
          <a:xfrm flipH="1">
            <a:off x="8887241" y="504998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6B2B0C-813D-42F5-B29C-6538C9B5035D}"/>
              </a:ext>
            </a:extLst>
          </p:cNvPr>
          <p:cNvCxnSpPr>
            <a:cxnSpLocks/>
          </p:cNvCxnSpPr>
          <p:nvPr/>
        </p:nvCxnSpPr>
        <p:spPr>
          <a:xfrm flipH="1">
            <a:off x="8887240" y="567924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F28B22-F1B4-4F63-B670-C34D3871C34E}"/>
              </a:ext>
            </a:extLst>
          </p:cNvPr>
          <p:cNvCxnSpPr>
            <a:cxnSpLocks/>
          </p:cNvCxnSpPr>
          <p:nvPr/>
        </p:nvCxnSpPr>
        <p:spPr>
          <a:xfrm flipH="1">
            <a:off x="8887240" y="630827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03996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a:latin typeface="Arial" panose="020B0604020202020204" pitchFamily="34" charset="0"/>
                <a:cs typeface="Arial" panose="020B0604020202020204" pitchFamily="34" charset="0"/>
              </a:rPr>
              <a:t>2. Real-time data movement </a:t>
            </a:r>
          </a:p>
        </p:txBody>
      </p:sp>
      <p:sp>
        <p:nvSpPr>
          <p:cNvPr id="35" name="TextBox 34">
            <a:extLst>
              <a:ext uri="{FF2B5EF4-FFF2-40B4-BE49-F238E27FC236}">
                <a16:creationId xmlns:a16="http://schemas.microsoft.com/office/drawing/2014/main" id="{2268FEE3-9F39-4A9B-AD32-41F6B934B144}"/>
              </a:ext>
            </a:extLst>
          </p:cNvPr>
          <p:cNvSpPr txBox="1"/>
          <p:nvPr/>
        </p:nvSpPr>
        <p:spPr>
          <a:xfrm>
            <a:off x="269240" y="1733844"/>
            <a:ext cx="11655840" cy="498748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b="1">
                <a:gradFill>
                  <a:gsLst>
                    <a:gs pos="2917">
                      <a:srgbClr val="353535"/>
                    </a:gs>
                    <a:gs pos="30000">
                      <a:srgbClr val="353535"/>
                    </a:gs>
                  </a:gsLst>
                  <a:lin ang="5400000" scaled="0"/>
                </a:gradFill>
                <a:latin typeface="Arial" panose="020B0604020202020204" pitchFamily="34" charset="0"/>
              </a:rPr>
              <a:t>This is useful for:</a:t>
            </a:r>
          </a:p>
          <a:p>
            <a:pPr marL="342900" indent="-342900" defTabSz="914367">
              <a:lnSpc>
                <a:spcPct val="90000"/>
              </a:lnSpc>
              <a:spcAft>
                <a:spcPts val="588"/>
              </a:spcAft>
              <a:buFont typeface="Arial" panose="020B0604020202020204" pitchFamily="34" charset="0"/>
              <a:buChar char="•"/>
            </a:pPr>
            <a:r>
              <a:rPr lang="en-US" sz="2353">
                <a:gradFill>
                  <a:gsLst>
                    <a:gs pos="2917">
                      <a:srgbClr val="353535"/>
                    </a:gs>
                    <a:gs pos="30000">
                      <a:srgbClr val="353535"/>
                    </a:gs>
                  </a:gsLst>
                  <a:lin ang="5400000" scaled="0"/>
                </a:gradFill>
                <a:latin typeface="Arial" panose="020B0604020202020204" pitchFamily="34" charset="0"/>
              </a:rPr>
              <a:t>Performing a live migration from one Cosmos container to another</a:t>
            </a:r>
          </a:p>
          <a:p>
            <a:pPr marL="800100" lvl="1" indent="-342900" defTabSz="914367">
              <a:lnSpc>
                <a:spcPct val="90000"/>
              </a:lnSpc>
              <a:spcAft>
                <a:spcPts val="588"/>
              </a:spcAft>
              <a:buFont typeface="Arial" panose="020B0604020202020204" pitchFamily="34" charset="0"/>
              <a:buChar char="•"/>
            </a:pPr>
            <a:r>
              <a:rPr lang="en-US" sz="2353" i="1">
                <a:gradFill>
                  <a:gsLst>
                    <a:gs pos="2917">
                      <a:srgbClr val="353535"/>
                    </a:gs>
                    <a:gs pos="30000">
                      <a:srgbClr val="353535"/>
                    </a:gs>
                  </a:gsLst>
                  <a:lin ang="5400000" scaled="0"/>
                </a:gradFill>
                <a:latin typeface="Arial" panose="020B0604020202020204" pitchFamily="34" charset="0"/>
              </a:rPr>
              <a:t>For example, to a container with a different partition key</a:t>
            </a:r>
            <a:r>
              <a:rPr lang="en-US" sz="2353">
                <a:gradFill>
                  <a:gsLst>
                    <a:gs pos="2917">
                      <a:srgbClr val="353535"/>
                    </a:gs>
                    <a:gs pos="30000">
                      <a:srgbClr val="353535"/>
                    </a:gs>
                  </a:gsLst>
                  <a:lin ang="5400000" scaled="0"/>
                </a:gradFill>
                <a:latin typeface="Arial" panose="020B0604020202020204" pitchFamily="34" charset="0"/>
              </a:rPr>
              <a:t> </a:t>
            </a:r>
          </a:p>
          <a:p>
            <a:pPr marL="342900" indent="-342900" defTabSz="914367">
              <a:lnSpc>
                <a:spcPct val="90000"/>
              </a:lnSpc>
              <a:spcAft>
                <a:spcPts val="588"/>
              </a:spcAft>
              <a:buFont typeface="Arial" panose="020B0604020202020204" pitchFamily="34" charset="0"/>
              <a:buChar char="•"/>
            </a:pPr>
            <a:r>
              <a:rPr lang="en-US" sz="2353">
                <a:gradFill>
                  <a:gsLst>
                    <a:gs pos="2917">
                      <a:srgbClr val="353535"/>
                    </a:gs>
                    <a:gs pos="30000">
                      <a:srgbClr val="353535"/>
                    </a:gs>
                  </a:gsLst>
                  <a:lin ang="5400000" scaled="0"/>
                </a:gradFill>
                <a:latin typeface="Arial" panose="020B0604020202020204" pitchFamily="34" charset="0"/>
              </a:rPr>
              <a:t>Replicating data to another collection optimize for different read operations</a:t>
            </a:r>
          </a:p>
          <a:p>
            <a:pPr marL="800100" lvl="1" indent="-342900" defTabSz="914367">
              <a:lnSpc>
                <a:spcPct val="90000"/>
              </a:lnSpc>
              <a:spcAft>
                <a:spcPts val="588"/>
              </a:spcAft>
              <a:buFont typeface="Arial" panose="020B0604020202020204" pitchFamily="34" charset="0"/>
              <a:buChar char="•"/>
            </a:pPr>
            <a:r>
              <a:rPr lang="en-US" sz="2353" i="1">
                <a:gradFill>
                  <a:gsLst>
                    <a:gs pos="2917">
                      <a:srgbClr val="353535"/>
                    </a:gs>
                    <a:gs pos="30000">
                      <a:srgbClr val="353535"/>
                    </a:gs>
                  </a:gsLst>
                  <a:lin ang="5400000" scaled="0"/>
                </a:gradFill>
                <a:latin typeface="Arial" panose="020B0604020202020204" pitchFamily="34" charset="0"/>
              </a:rPr>
              <a:t>For read-heavy workloads, sometimes it makes sense to replicate the same data two or more times (with different schema or different partition keys) to optimize for different read operation</a:t>
            </a:r>
          </a:p>
          <a:p>
            <a:pPr marL="342900" indent="-342900" defTabSz="914367">
              <a:lnSpc>
                <a:spcPct val="90000"/>
              </a:lnSpc>
              <a:spcAft>
                <a:spcPts val="588"/>
              </a:spcAft>
              <a:buFont typeface="Arial" panose="020B0604020202020204" pitchFamily="34" charset="0"/>
              <a:buChar char="•"/>
            </a:pPr>
            <a:r>
              <a:rPr lang="en-US" sz="2353">
                <a:gradFill>
                  <a:gsLst>
                    <a:gs pos="2917">
                      <a:srgbClr val="353535"/>
                    </a:gs>
                    <a:gs pos="30000">
                      <a:srgbClr val="353535"/>
                    </a:gs>
                  </a:gsLst>
                  <a:lin ang="5400000" scaled="0"/>
                </a:gradFill>
                <a:latin typeface="Arial" panose="020B0604020202020204" pitchFamily="34" charset="0"/>
              </a:rPr>
              <a:t>Replicating data to another type of storage (colder storage such as Azure Blob Storage)</a:t>
            </a:r>
          </a:p>
          <a:p>
            <a:pPr marL="800100" lvl="1" indent="-342900" defTabSz="914367">
              <a:lnSpc>
                <a:spcPct val="90000"/>
              </a:lnSpc>
              <a:spcAft>
                <a:spcPts val="588"/>
              </a:spcAft>
              <a:buFont typeface="Arial" panose="020B0604020202020204" pitchFamily="34" charset="0"/>
              <a:buChar char="•"/>
            </a:pPr>
            <a:r>
              <a:rPr lang="en-US" sz="2353" i="1">
                <a:gradFill>
                  <a:gsLst>
                    <a:gs pos="2917">
                      <a:srgbClr val="353535"/>
                    </a:gs>
                    <a:gs pos="30000">
                      <a:srgbClr val="353535"/>
                    </a:gs>
                  </a:gsLst>
                  <a:lin ang="5400000" scaled="0"/>
                </a:gradFill>
                <a:latin typeface="Arial" panose="020B0604020202020204" pitchFamily="34" charset="0"/>
              </a:rPr>
              <a:t>You can ingest data directly into Azure Cosmos DB and keep another data source synchronized. Then, you can set a TTL (time-to-live) on your Cosmos containers to have documents automatically deleted from Cosmos DB when the data is no longer “hot” and heavily accessed.</a:t>
            </a:r>
          </a:p>
        </p:txBody>
      </p:sp>
    </p:spTree>
    <p:extLst>
      <p:ext uri="{BB962C8B-B14F-4D97-AF65-F5344CB8AC3E}">
        <p14:creationId xmlns:p14="http://schemas.microsoft.com/office/powerpoint/2010/main" val="4209007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a:latin typeface="Arial" panose="020B0604020202020204" pitchFamily="34" charset="0"/>
                <a:cs typeface="Arial" panose="020B0604020202020204" pitchFamily="34" charset="0"/>
              </a:rPr>
              <a:t>3. Materialized View</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extLst>
              <p:ext uri="{D42A27DB-BD31-4B8C-83A1-F6EECF244321}">
                <p14:modId xmlns:p14="http://schemas.microsoft.com/office/powerpoint/2010/main" val="2447881927"/>
              </p:ext>
            </p:extLst>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a:t>SubscriptionID </a:t>
                      </a:r>
                    </a:p>
                  </a:txBody>
                  <a:tcPr marL="84027" marR="84027" marT="42015" marB="42015"/>
                </a:tc>
                <a:tc>
                  <a:txBody>
                    <a:bodyPr/>
                    <a:lstStyle/>
                    <a:p>
                      <a:r>
                        <a:rPr lang="en-US" sz="1100"/>
                        <a:t>UserID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r>
              <a:rPr lang="en-US" sz="2206">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noFill/>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defTabSz="857085">
              <a:lnSpc>
                <a:spcPct val="90000"/>
              </a:lnSpc>
              <a:spcAft>
                <a:spcPts val="551"/>
              </a:spcAft>
            </a:pPr>
            <a:r>
              <a:rPr lang="en-US" sz="2206">
                <a:gradFill>
                  <a:gsLst>
                    <a:gs pos="2917">
                      <a:srgbClr val="000000"/>
                    </a:gs>
                    <a:gs pos="30000">
                      <a:srgbClr val="000000"/>
                    </a:gs>
                  </a:gsLst>
                  <a:lin ang="5400000" scaled="0"/>
                </a:gradFill>
                <a:latin typeface="Arial" panose="020B0604020202020204" pitchFamily="34" charset="0"/>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extLst>
              <p:ext uri="{D42A27DB-BD31-4B8C-83A1-F6EECF244321}">
                <p14:modId xmlns:p14="http://schemas.microsoft.com/office/powerpoint/2010/main" val="3803995309"/>
              </p:ext>
            </p:extLst>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a:noFill/>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defTabSz="857085">
              <a:lnSpc>
                <a:spcPct val="90000"/>
              </a:lnSpc>
              <a:spcAft>
                <a:spcPts val="551"/>
              </a:spcAft>
            </a:pPr>
            <a:r>
              <a:rPr lang="en-US" sz="1655">
                <a:gradFill>
                  <a:gsLst>
                    <a:gs pos="2917">
                      <a:srgbClr val="000000"/>
                    </a:gs>
                    <a:gs pos="30000">
                      <a:srgbClr val="000000"/>
                    </a:gs>
                  </a:gsLst>
                  <a:lin ang="5400000" scaled="0"/>
                </a:gradFill>
                <a:latin typeface="Arial" panose="020B0604020202020204" pitchFamily="34" charset="0"/>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Tree>
    <p:extLst>
      <p:ext uri="{BB962C8B-B14F-4D97-AF65-F5344CB8AC3E}">
        <p14:creationId xmlns:p14="http://schemas.microsoft.com/office/powerpoint/2010/main" val="282458930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a:latin typeface="Arial" panose="020B0604020202020204" pitchFamily="34" charset="0"/>
                <a:cs typeface="Arial" panose="020B0604020202020204" pitchFamily="34" charset="0"/>
              </a:rPr>
              <a:t>IoT-</a:t>
            </a:r>
            <a:r>
              <a:rPr lang="en-US" sz="4000" err="1">
                <a:latin typeface="Arial" panose="020B0604020202020204" pitchFamily="34" charset="0"/>
                <a:cs typeface="Arial" panose="020B0604020202020204" pitchFamily="34" charset="0"/>
              </a:rPr>
              <a:t>CosmosDBProcessing</a:t>
            </a:r>
            <a:r>
              <a:rPr lang="en-US" sz="4000">
                <a:latin typeface="Arial" panose="020B0604020202020204" pitchFamily="34" charset="0"/>
                <a:cs typeface="Arial" panose="020B0604020202020204" pitchFamily="34" charset="0"/>
              </a:rPr>
              <a:t> Function App</a:t>
            </a:r>
          </a:p>
        </p:txBody>
      </p:sp>
      <p:sp>
        <p:nvSpPr>
          <p:cNvPr id="35" name="TextBox 34">
            <a:extLst>
              <a:ext uri="{FF2B5EF4-FFF2-40B4-BE49-F238E27FC236}">
                <a16:creationId xmlns:a16="http://schemas.microsoft.com/office/drawing/2014/main" id="{2268FEE3-9F39-4A9B-AD32-41F6B934B144}"/>
              </a:ext>
            </a:extLst>
          </p:cNvPr>
          <p:cNvSpPr txBox="1"/>
          <p:nvPr/>
        </p:nvSpPr>
        <p:spPr>
          <a:xfrm>
            <a:off x="269240" y="1733844"/>
            <a:ext cx="11655840" cy="4163795"/>
          </a:xfrm>
          <a:prstGeom prst="rect">
            <a:avLst/>
          </a:prstGeom>
          <a:noFill/>
        </p:spPr>
        <p:txBody>
          <a:bodyPr wrap="square" lIns="179285" tIns="143428" rIns="179285" bIns="143428" rtlCol="0">
            <a:spAutoFit/>
          </a:bodyPr>
          <a:lstStyle/>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TripProcessor</a:t>
            </a:r>
            <a:r>
              <a:rPr lang="en-US" sz="2353">
                <a:gradFill>
                  <a:gsLst>
                    <a:gs pos="2917">
                      <a:srgbClr val="353535"/>
                    </a:gs>
                    <a:gs pos="30000">
                      <a:srgbClr val="353535"/>
                    </a:gs>
                  </a:gsLst>
                  <a:lin ang="5400000" scaled="0"/>
                </a:gradFill>
                <a:latin typeface="Arial" panose="020B0604020202020204" pitchFamily="34" charset="0"/>
              </a:rPr>
              <a:t> – Triggered by write to </a:t>
            </a:r>
            <a:r>
              <a:rPr lang="en-US" sz="2353" b="1">
                <a:gradFill>
                  <a:gsLst>
                    <a:gs pos="2917">
                      <a:srgbClr val="353535"/>
                    </a:gs>
                    <a:gs pos="30000">
                      <a:srgbClr val="353535"/>
                    </a:gs>
                  </a:gsLst>
                  <a:lin ang="5400000" scaled="0"/>
                </a:gradFill>
                <a:latin typeface="Arial" panose="020B0604020202020204" pitchFamily="34" charset="0"/>
              </a:rPr>
              <a:t>telemetry</a:t>
            </a:r>
            <a:r>
              <a:rPr lang="en-US" sz="2353">
                <a:gradFill>
                  <a:gsLst>
                    <a:gs pos="2917">
                      <a:srgbClr val="353535"/>
                    </a:gs>
                    <a:gs pos="30000">
                      <a:srgbClr val="353535"/>
                    </a:gs>
                  </a:gsLst>
                  <a:lin ang="5400000" scaled="0"/>
                </a:gradFill>
                <a:latin typeface="Arial" panose="020B0604020202020204" pitchFamily="34" charset="0"/>
              </a:rPr>
              <a:t> container, then updates </a:t>
            </a:r>
            <a:r>
              <a:rPr lang="en-US" sz="2353" b="1">
                <a:gradFill>
                  <a:gsLst>
                    <a:gs pos="2917">
                      <a:srgbClr val="353535"/>
                    </a:gs>
                    <a:gs pos="30000">
                      <a:srgbClr val="353535"/>
                    </a:gs>
                  </a:gsLst>
                  <a:lin ang="5400000" scaled="0"/>
                </a:gradFill>
                <a:latin typeface="Arial" panose="020B0604020202020204" pitchFamily="34" charset="0"/>
              </a:rPr>
              <a:t>metadata</a:t>
            </a:r>
            <a:r>
              <a:rPr lang="en-US" sz="2353">
                <a:gradFill>
                  <a:gsLst>
                    <a:gs pos="2917">
                      <a:srgbClr val="353535"/>
                    </a:gs>
                    <a:gs pos="30000">
                      <a:srgbClr val="353535"/>
                    </a:gs>
                  </a:gsLst>
                  <a:lin ang="5400000" scaled="0"/>
                </a:gradFill>
                <a:latin typeface="Arial" panose="020B0604020202020204" pitchFamily="34" charset="0"/>
              </a:rPr>
              <a:t> container to update current trip status and consignment status.</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ColdStorage</a:t>
            </a:r>
            <a:r>
              <a:rPr lang="en-US" sz="2353">
                <a:gradFill>
                  <a:gsLst>
                    <a:gs pos="2917">
                      <a:srgbClr val="353535"/>
                    </a:gs>
                    <a:gs pos="30000">
                      <a:srgbClr val="353535"/>
                    </a:gs>
                  </a:gsLst>
                  <a:lin ang="5400000" scaled="0"/>
                </a:gradFill>
                <a:latin typeface="Arial" panose="020B0604020202020204" pitchFamily="34" charset="0"/>
              </a:rPr>
              <a:t> – Real-time writes to Azure Storage account</a:t>
            </a: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endParaRPr lang="en-US" sz="2353">
              <a:gradFill>
                <a:gsLst>
                  <a:gs pos="2917">
                    <a:srgbClr val="353535"/>
                  </a:gs>
                  <a:gs pos="30000">
                    <a:srgbClr val="353535"/>
                  </a:gs>
                </a:gsLst>
                <a:lin ang="5400000" scaled="0"/>
              </a:gradFill>
              <a:latin typeface="Arial" panose="020B0604020202020204" pitchFamily="34" charset="0"/>
            </a:endParaRPr>
          </a:p>
          <a:p>
            <a:pPr defTabSz="914367">
              <a:lnSpc>
                <a:spcPct val="90000"/>
              </a:lnSpc>
              <a:spcAft>
                <a:spcPts val="588"/>
              </a:spcAft>
            </a:pPr>
            <a:r>
              <a:rPr lang="en-US" sz="2353" err="1">
                <a:gradFill>
                  <a:gsLst>
                    <a:gs pos="2917">
                      <a:srgbClr val="353535"/>
                    </a:gs>
                    <a:gs pos="30000">
                      <a:srgbClr val="353535"/>
                    </a:gs>
                  </a:gsLst>
                  <a:lin ang="5400000" scaled="0"/>
                </a:gradFill>
                <a:latin typeface="Arial" panose="020B0604020202020204" pitchFamily="34" charset="0"/>
              </a:rPr>
              <a:t>SendToEventHubsForReporting</a:t>
            </a:r>
            <a:r>
              <a:rPr lang="en-US" sz="2353">
                <a:gradFill>
                  <a:gsLst>
                    <a:gs pos="2917">
                      <a:srgbClr val="353535"/>
                    </a:gs>
                    <a:gs pos="30000">
                      <a:srgbClr val="353535"/>
                    </a:gs>
                  </a:gsLst>
                  <a:lin ang="5400000" scaled="0"/>
                </a:gradFill>
                <a:latin typeface="Arial" panose="020B0604020202020204" pitchFamily="34" charset="0"/>
              </a:rPr>
              <a:t> – Real-time writes to Event Hubs</a:t>
            </a:r>
          </a:p>
        </p:txBody>
      </p:sp>
    </p:spTree>
    <p:extLst>
      <p:ext uri="{BB962C8B-B14F-4D97-AF65-F5344CB8AC3E}">
        <p14:creationId xmlns:p14="http://schemas.microsoft.com/office/powerpoint/2010/main" val="151510165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p:txBody>
          <a:bodyPr/>
          <a:lstStyle/>
          <a:p>
            <a:r>
              <a:rPr lang="en-US"/>
              <a:t>Code Walkthrough: Lease containers</a:t>
            </a:r>
          </a:p>
        </p:txBody>
      </p:sp>
    </p:spTree>
    <p:extLst>
      <p:ext uri="{BB962C8B-B14F-4D97-AF65-F5344CB8AC3E}">
        <p14:creationId xmlns:p14="http://schemas.microsoft.com/office/powerpoint/2010/main" val="168405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3A1A-C586-478C-AC43-68DDC0E4705F}"/>
              </a:ext>
            </a:extLst>
          </p:cNvPr>
          <p:cNvSpPr>
            <a:spLocks noGrp="1"/>
          </p:cNvSpPr>
          <p:nvPr>
            <p:ph type="title"/>
          </p:nvPr>
        </p:nvSpPr>
        <p:spPr/>
        <p:txBody>
          <a:bodyPr/>
          <a:lstStyle/>
          <a:p>
            <a:r>
              <a:rPr lang="en-US"/>
              <a:t>Code Walkthrough: </a:t>
            </a:r>
            <a:r>
              <a:rPr lang="en-US" err="1"/>
              <a:t>TripProcessor</a:t>
            </a:r>
            <a:r>
              <a:rPr lang="en-US"/>
              <a:t> Function </a:t>
            </a:r>
          </a:p>
        </p:txBody>
      </p:sp>
    </p:spTree>
    <p:extLst>
      <p:ext uri="{BB962C8B-B14F-4D97-AF65-F5344CB8AC3E}">
        <p14:creationId xmlns:p14="http://schemas.microsoft.com/office/powerpoint/2010/main" val="97525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3241E81-7841-48C6-AEE6-C0035B2DE2DA}"/>
              </a:ext>
            </a:extLst>
          </p:cNvPr>
          <p:cNvSpPr txBox="1">
            <a:spLocks/>
          </p:cNvSpPr>
          <p:nvPr/>
        </p:nvSpPr>
        <p:spPr>
          <a:xfrm>
            <a:off x="48126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Azure Cosmos DB Change Feed Summary</a:t>
            </a:r>
          </a:p>
        </p:txBody>
      </p:sp>
      <p:sp>
        <p:nvSpPr>
          <p:cNvPr id="12" name="Text Placeholder 2">
            <a:extLst>
              <a:ext uri="{FF2B5EF4-FFF2-40B4-BE49-F238E27FC236}">
                <a16:creationId xmlns:a16="http://schemas.microsoft.com/office/drawing/2014/main" id="{6B456CBB-BFF9-41D0-9D17-1549DBBAF4E9}"/>
              </a:ext>
            </a:extLst>
          </p:cNvPr>
          <p:cNvSpPr txBox="1">
            <a:spLocks/>
          </p:cNvSpPr>
          <p:nvPr/>
        </p:nvSpPr>
        <p:spPr>
          <a:xfrm>
            <a:off x="481262" y="1720514"/>
            <a:ext cx="10984833" cy="370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1pPr>
            <a:lvl2pPr marL="339661"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2pPr>
            <a:lvl3pPr marL="572979"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3pPr>
            <a:lvl4pPr marL="798362"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4pPr>
            <a:lvl5pPr marL="1030094"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Automatically enabled in any Cosmos DB database account</a:t>
            </a:r>
          </a:p>
          <a:p>
            <a:pPr marL="571500" indent="-571500">
              <a:buFont typeface="Arial" panose="020B0604020202020204" pitchFamily="34" charset="0"/>
              <a:buChar char="•"/>
            </a:pPr>
            <a:endParaRPr lang="en-US" sz="2400"/>
          </a:p>
          <a:p>
            <a:r>
              <a:rPr lang="en-US" sz="2400"/>
              <a:t>Uses the existing allocated request units for processing events</a:t>
            </a:r>
          </a:p>
          <a:p>
            <a:pPr marL="571500" indent="-571500">
              <a:buFont typeface="Arial" panose="020B0604020202020204" pitchFamily="34" charset="0"/>
              <a:buChar char="•"/>
            </a:pPr>
            <a:endParaRPr lang="en-US" sz="2400"/>
          </a:p>
          <a:p>
            <a:r>
              <a:rPr lang="en-US" sz="2400"/>
              <a:t>Executed on </a:t>
            </a:r>
            <a:r>
              <a:rPr lang="en-US" sz="2400" b="1"/>
              <a:t>insert </a:t>
            </a:r>
            <a:r>
              <a:rPr lang="en-US" sz="2400"/>
              <a:t>and </a:t>
            </a:r>
            <a:r>
              <a:rPr lang="en-US" sz="2400" b="1"/>
              <a:t>update operations</a:t>
            </a:r>
            <a:r>
              <a:rPr lang="en-US" sz="2400"/>
              <a:t>. Delete support can be implemented by creating a property called </a:t>
            </a:r>
            <a:r>
              <a:rPr lang="en-US" sz="2400" err="1"/>
              <a:t>isDeleted</a:t>
            </a:r>
            <a:r>
              <a:rPr lang="en-US" sz="2400"/>
              <a:t> (or similar), modifying this property (to act as an update), and then setting a TTL on the document to delete it.</a:t>
            </a:r>
            <a:endParaRPr lang="en-US"/>
          </a:p>
          <a:p>
            <a:pPr marL="571500" indent="-571500">
              <a:buFont typeface="Arial" panose="020B0604020202020204" pitchFamily="34" charset="0"/>
              <a:buChar char="•"/>
            </a:pPr>
            <a:endParaRPr lang="en-US"/>
          </a:p>
          <a:p>
            <a:pPr marL="571500" indent="-571500">
              <a:buFont typeface="Arial" panose="020B0604020202020204" pitchFamily="34" charset="0"/>
              <a:buChar char="•"/>
            </a:pPr>
            <a:endParaRPr lang="en-US"/>
          </a:p>
        </p:txBody>
      </p:sp>
    </p:spTree>
    <p:extLst>
      <p:ext uri="{BB962C8B-B14F-4D97-AF65-F5344CB8AC3E}">
        <p14:creationId xmlns:p14="http://schemas.microsoft.com/office/powerpoint/2010/main" val="255887426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7655A1-8A17-4E5F-9EB7-4F9ACFC53C3D}"/>
              </a:ext>
            </a:extLst>
          </p:cNvPr>
          <p:cNvSpPr>
            <a:spLocks noGrp="1"/>
          </p:cNvSpPr>
          <p:nvPr>
            <p:ph type="body" sz="quarter" idx="10"/>
          </p:nvPr>
        </p:nvSpPr>
        <p:spPr>
          <a:xfrm>
            <a:off x="269240" y="1189176"/>
            <a:ext cx="11653523" cy="2683812"/>
          </a:xfrm>
        </p:spPr>
        <p:txBody>
          <a:bodyPr/>
          <a:lstStyle/>
          <a:p>
            <a:r>
              <a:rPr lang="en-US" sz="2800" dirty="0"/>
              <a:t>IOT lab: aka.ms/</a:t>
            </a:r>
            <a:r>
              <a:rPr lang="en-US" sz="2800" dirty="0" err="1"/>
              <a:t>CosmosIOTLab</a:t>
            </a:r>
            <a:endParaRPr lang="en-US" sz="2800" dirty="0"/>
          </a:p>
          <a:p>
            <a:r>
              <a:rPr lang="en-US" sz="2800" dirty="0"/>
              <a:t>Retail lab: aka.ms/</a:t>
            </a:r>
            <a:r>
              <a:rPr lang="en-US" sz="2800" dirty="0" err="1"/>
              <a:t>CosmosRetailLab</a:t>
            </a:r>
            <a:endParaRPr lang="en-US" sz="2800" dirty="0"/>
          </a:p>
          <a:p>
            <a:r>
              <a:rPr lang="en-US" sz="2800" dirty="0"/>
              <a:t>Additional labs: aka.ms/</a:t>
            </a:r>
            <a:r>
              <a:rPr lang="en-US" sz="2800" dirty="0" err="1"/>
              <a:t>cosmosdbworkshop</a:t>
            </a:r>
            <a:endParaRPr lang="en-US" sz="2800" dirty="0"/>
          </a:p>
          <a:p>
            <a:endParaRPr lang="en-US" sz="2800" dirty="0"/>
          </a:p>
          <a:p>
            <a:r>
              <a:rPr lang="en-US" sz="2800" b="1" dirty="0"/>
              <a:t>Feedback survey</a:t>
            </a:r>
            <a:r>
              <a:rPr lang="en-US" sz="2800" dirty="0"/>
              <a:t>: </a:t>
            </a:r>
            <a:r>
              <a:rPr lang="en-US" sz="2800" b="1" dirty="0"/>
              <a:t>aka.ms/</a:t>
            </a:r>
            <a:r>
              <a:rPr lang="en-US" sz="2800" b="1" dirty="0" err="1"/>
              <a:t>CosmosNZSurvey</a:t>
            </a:r>
            <a:endParaRPr lang="en-US" sz="2000" b="1" dirty="0"/>
          </a:p>
        </p:txBody>
      </p:sp>
      <p:sp>
        <p:nvSpPr>
          <p:cNvPr id="3" name="Title 2">
            <a:extLst>
              <a:ext uri="{FF2B5EF4-FFF2-40B4-BE49-F238E27FC236}">
                <a16:creationId xmlns:a16="http://schemas.microsoft.com/office/drawing/2014/main" id="{02AC2EF9-3889-40D1-B556-FEECF39E0760}"/>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99852044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7655A1-8A17-4E5F-9EB7-4F9ACFC53C3D}"/>
              </a:ext>
            </a:extLst>
          </p:cNvPr>
          <p:cNvSpPr>
            <a:spLocks noGrp="1"/>
          </p:cNvSpPr>
          <p:nvPr>
            <p:ph type="body" sz="quarter" idx="10"/>
          </p:nvPr>
        </p:nvSpPr>
        <p:spPr>
          <a:xfrm>
            <a:off x="269240" y="1189176"/>
            <a:ext cx="11653523" cy="2683812"/>
          </a:xfrm>
        </p:spPr>
        <p:txBody>
          <a:bodyPr/>
          <a:lstStyle/>
          <a:p>
            <a:r>
              <a:rPr lang="en-US" sz="2800"/>
              <a:t>IOT lab: aka.ms/</a:t>
            </a:r>
            <a:r>
              <a:rPr lang="en-US" sz="2800" err="1"/>
              <a:t>CosmosIOTLab</a:t>
            </a:r>
            <a:endParaRPr lang="en-US" sz="2800"/>
          </a:p>
          <a:p>
            <a:r>
              <a:rPr lang="en-US" sz="2800"/>
              <a:t>Retail lab: aka.ms/</a:t>
            </a:r>
            <a:r>
              <a:rPr lang="en-US" sz="2800" err="1"/>
              <a:t>CosmosRetailLab</a:t>
            </a:r>
            <a:endParaRPr lang="en-US" sz="2800"/>
          </a:p>
          <a:p>
            <a:r>
              <a:rPr lang="en-US" sz="2800"/>
              <a:t>Aka.ms/</a:t>
            </a:r>
            <a:r>
              <a:rPr lang="en-US" sz="2800" err="1"/>
              <a:t>cosmosdbworkshop</a:t>
            </a:r>
            <a:endParaRPr lang="en-US" sz="2800"/>
          </a:p>
          <a:p>
            <a:endParaRPr lang="en-US" sz="2800"/>
          </a:p>
          <a:p>
            <a:r>
              <a:rPr lang="en-US" sz="2800" b="1"/>
              <a:t>Feedback Survey</a:t>
            </a:r>
            <a:r>
              <a:rPr lang="en-US" sz="2800"/>
              <a:t>: https://aka.ms/CosmosAUWorkshopSurvey</a:t>
            </a:r>
            <a:endParaRPr lang="en-US" sz="2000"/>
          </a:p>
        </p:txBody>
      </p:sp>
      <p:sp>
        <p:nvSpPr>
          <p:cNvPr id="3" name="Title 2">
            <a:extLst>
              <a:ext uri="{FF2B5EF4-FFF2-40B4-BE49-F238E27FC236}">
                <a16:creationId xmlns:a16="http://schemas.microsoft.com/office/drawing/2014/main" id="{02AC2EF9-3889-40D1-B556-FEECF39E0760}"/>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0485584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631216"/>
          </a:xfrm>
        </p:spPr>
        <p:txBody>
          <a:bodyPr/>
          <a:lstStyle/>
          <a:p>
            <a:r>
              <a:rPr lang="en-US" sz="1600"/>
              <a:t>PUT YOUR DATA WHERE YOUR USERS ARE IN MINUTES </a:t>
            </a:r>
          </a:p>
          <a:p>
            <a:endParaRPr lang="en-US"/>
          </a:p>
          <a:p>
            <a:r>
              <a:rPr lang="en-US" sz="1600" b="0">
                <a:solidFill>
                  <a:schemeClr val="tx1"/>
                </a:solidFill>
                <a:latin typeface="Segoe UI Semilight" charset="0"/>
                <a:ea typeface="Segoe UI Semilight" charset="0"/>
                <a:cs typeface="Segoe UI Semilight" charset="0"/>
              </a:rPr>
              <a:t>Automatically replicate all your data around the world, and across more regions than AWS and Google Cloud Platform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1785" y="3406579"/>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a:latin typeface="Segoe UI Semilight" charset="0"/>
                <a:ea typeface="Segoe UI Semilight" charset="0"/>
                <a:cs typeface="Segoe UI Semilight" charset="0"/>
              </a:rPr>
              <a:t>Available in </a:t>
            </a:r>
            <a:r>
              <a:rPr lang="en-US" sz="1600" spc="50">
                <a:latin typeface="Segoe UI Semilight" charset="0"/>
                <a:ea typeface="Segoe UI Semilight" charset="0"/>
                <a:cs typeface="Segoe UI Semilight" charset="0"/>
                <a:hlinkClick r:id="rId3"/>
              </a:rPr>
              <a:t>all Azure regions</a:t>
            </a:r>
            <a:endParaRPr lang="en-US" sz="1600" spc="50">
              <a:latin typeface="Segoe UI Semilight" charset="0"/>
              <a:ea typeface="Segoe UI Semilight" charset="0"/>
              <a:cs typeface="Segoe UI Semilight" charset="0"/>
            </a:endParaRPr>
          </a:p>
          <a:p>
            <a:pPr marL="285750" indent="-285750">
              <a:buClr>
                <a:schemeClr val="tx2"/>
              </a:buClr>
              <a:buFont typeface="Arial" charset="0"/>
              <a:buChar char="•"/>
            </a:pPr>
            <a:r>
              <a:rPr lang="en-US" sz="1600" spc="50">
                <a:latin typeface="Segoe UI Semilight" charset="0"/>
                <a:ea typeface="Segoe UI Semilight" charset="0"/>
                <a:cs typeface="Segoe UI Semilight" charset="0"/>
              </a:rPr>
              <a:t>Manual and automatic failover</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lumMod val="75000"/>
                  </a:schemeClr>
                </a:solidFill>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1009844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p:txBody>
          <a:bodyPr/>
          <a:lstStyle/>
          <a:p>
            <a:pPr algn="ctr">
              <a:spcBef>
                <a:spcPts val="600"/>
              </a:spcBef>
            </a:pPr>
            <a:r>
              <a:rPr lang="en-US" sz="2800">
                <a:solidFill>
                  <a:schemeClr val="tx2"/>
                </a:solidFill>
                <a:latin typeface="Segoe UI Semilight" panose="020B0402040204020203" pitchFamily="34" charset="0"/>
                <a:cs typeface="Segoe UI Semilight" panose="020B0402040204020203" pitchFamily="34" charset="0"/>
              </a:rPr>
              <a:t>AZURE COSMOS DB</a:t>
            </a:r>
            <a:endParaRPr lang="en-US" sz="2800" cap="none">
              <a:solidFill>
                <a:schemeClr val="tx2"/>
              </a:solidFill>
              <a:latin typeface="Segoe UI Semilight" panose="020B0402040204020203" pitchFamily="34" charset="0"/>
              <a:cs typeface="Segoe UI Semilight" panose="020B0402040204020203" pitchFamily="34" charset="0"/>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par>
                                <p:cTn id="26" presetID="9" presetClass="entr" presetSubtype="0" fill="hold" nodeType="withEffect">
                                  <p:stCondLst>
                                    <p:cond delay="600"/>
                                  </p:stCondLst>
                                  <p:childTnLst>
                                    <p:set>
                                      <p:cBhvr>
                                        <p:cTn id="27" dur="1" fill="hold">
                                          <p:stCondLst>
                                            <p:cond delay="0"/>
                                          </p:stCondLst>
                                        </p:cTn>
                                        <p:tgtEl>
                                          <p:spTgt spid="128"/>
                                        </p:tgtEl>
                                        <p:attrNameLst>
                                          <p:attrName>style.visibility</p:attrName>
                                        </p:attrNameLst>
                                      </p:cBhvr>
                                      <p:to>
                                        <p:strVal val="visible"/>
                                      </p:to>
                                    </p:set>
                                    <p:animEffect transition="in" filter="dissolve">
                                      <p:cBhvr>
                                        <p:cTn id="28" dur="500"/>
                                        <p:tgtEl>
                                          <p:spTgt spid="128"/>
                                        </p:tgtEl>
                                      </p:cBhvr>
                                    </p:animEffect>
                                  </p:childTnLst>
                                </p:cTn>
                              </p:par>
                              <p:par>
                                <p:cTn id="29" presetID="9" presetClass="entr" presetSubtype="0" fill="hold" nodeType="withEffect">
                                  <p:stCondLst>
                                    <p:cond delay="600"/>
                                  </p:stCondLst>
                                  <p:childTnLst>
                                    <p:set>
                                      <p:cBhvr>
                                        <p:cTn id="30" dur="1" fill="hold">
                                          <p:stCondLst>
                                            <p:cond delay="0"/>
                                          </p:stCondLst>
                                        </p:cTn>
                                        <p:tgtEl>
                                          <p:spTgt spid="132"/>
                                        </p:tgtEl>
                                        <p:attrNameLst>
                                          <p:attrName>style.visibility</p:attrName>
                                        </p:attrNameLst>
                                      </p:cBhvr>
                                      <p:to>
                                        <p:strVal val="visible"/>
                                      </p:to>
                                    </p:set>
                                    <p:animEffect transition="in" filter="dissolve">
                                      <p:cBhvr>
                                        <p:cTn id="3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t>SCALES AS YOUR APPS’ NEEDS CHANGE</a:t>
            </a:r>
          </a:p>
          <a:p>
            <a:endParaRPr lang="en-US"/>
          </a:p>
          <a:p>
            <a:r>
              <a:rPr lang="en-US" sz="1600" b="0">
                <a:solidFill>
                  <a:schemeClr val="tx1"/>
                </a:solidFill>
                <a:latin typeface="Segoe UI Semilight" charset="0"/>
                <a:ea typeface="Segoe UI Semilight" charset="0"/>
                <a:cs typeface="Segoe UI Semilight" charset="0"/>
              </a:rPr>
              <a:t>Independently and elastically scale storage and throughput across regions </a:t>
            </a:r>
            <a:r>
              <a:rPr lang="mr-IN" sz="1600" b="0">
                <a:solidFill>
                  <a:schemeClr val="tx1"/>
                </a:solidFill>
                <a:latin typeface="Segoe UI Semilight" charset="0"/>
                <a:ea typeface="Segoe UI Semilight" charset="0"/>
                <a:cs typeface="Segoe UI Semilight" charset="0"/>
              </a:rPr>
              <a:t>–</a:t>
            </a:r>
            <a:r>
              <a:rPr lang="en-US" sz="1600" b="0">
                <a:solidFill>
                  <a:schemeClr val="tx1"/>
                </a:solidFill>
                <a:latin typeface="Segoe UI Semilight" charset="0"/>
                <a:ea typeface="Segoe UI Semilight" charset="0"/>
                <a:cs typeface="Segoe UI Semilight" charset="0"/>
              </a:rPr>
              <a:t> even during unpredictable traffic bursts </a:t>
            </a:r>
            <a:r>
              <a:rPr lang="mr-IN" sz="1600" b="0">
                <a:solidFill>
                  <a:schemeClr val="tx1"/>
                </a:solidFill>
                <a:latin typeface="Segoe UI Semilight" charset="0"/>
                <a:ea typeface="Segoe UI Semilight" charset="0"/>
                <a:cs typeface="Segoe UI Semilight" charset="0"/>
              </a:rPr>
              <a:t>–</a:t>
            </a:r>
            <a:r>
              <a:rPr lang="en-US" sz="1600" b="0">
                <a:solidFill>
                  <a:schemeClr val="tx1"/>
                </a:solidFill>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a:latin typeface="Segoe UI Semilight" charset="0"/>
                <a:ea typeface="Segoe UI Semilight" charset="0"/>
                <a:cs typeface="Segoe UI Semilight" charset="0"/>
              </a:rPr>
              <a:t>Elastically scale throughput from 10 to 100s of millions of requests/sec across multiple regions</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Support for requests/sec for different workloads</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935504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080" y="335608"/>
            <a:ext cx="11655840" cy="899665"/>
          </a:xfrm>
        </p:spPr>
        <p:txBody>
          <a:bodyPr/>
          <a:lstStyle/>
          <a:p>
            <a:r>
              <a:rPr lang="en-US"/>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6500" y="1584502"/>
            <a:ext cx="4802151" cy="1631216"/>
          </a:xfrm>
        </p:spPr>
        <p:txBody>
          <a:bodyPr/>
          <a:lstStyle/>
          <a:p>
            <a:r>
              <a:rPr lang="en-US" sz="1600"/>
              <a:t>PROVIDE USERS AROUND THE WORLD WITH FAST ACCESS TO DATA</a:t>
            </a:r>
          </a:p>
          <a:p>
            <a:endParaRPr lang="en-US"/>
          </a:p>
          <a:p>
            <a:r>
              <a:rPr lang="en-US" sz="1600" b="0">
                <a:solidFill>
                  <a:schemeClr val="tx1"/>
                </a:solidFill>
                <a:latin typeface="Segoe UI Semilight" charset="0"/>
                <a:ea typeface="Segoe UI Semilight" charset="0"/>
                <a:cs typeface="Segoe UI Semilight" charset="0"/>
              </a:rPr>
              <a:t>Serve &lt;10 millisecond read and write requests at the 99th percentile from the region nearest to users, while delivering data globally. </a:t>
            </a:r>
          </a:p>
        </p:txBody>
      </p:sp>
      <p:grpSp>
        <p:nvGrpSpPr>
          <p:cNvPr id="2" name="Group 1"/>
          <p:cNvGrpSpPr/>
          <p:nvPr/>
        </p:nvGrpSpPr>
        <p:grpSpPr>
          <a:xfrm>
            <a:off x="6862580" y="2112057"/>
            <a:ext cx="3381962" cy="3116483"/>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18237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a:t>CHOOSE THE BEST CONSISTENCY MODEL FOR YOUR APP</a:t>
            </a:r>
          </a:p>
          <a:p>
            <a:endParaRPr lang="en-US"/>
          </a:p>
        </p:txBody>
      </p:sp>
      <p:sp>
        <p:nvSpPr>
          <p:cNvPr id="2" name="Rectangle 1"/>
          <p:cNvSpPr/>
          <p:nvPr/>
        </p:nvSpPr>
        <p:spPr>
          <a:xfrm>
            <a:off x="326756" y="2057417"/>
            <a:ext cx="5622631" cy="2139047"/>
          </a:xfrm>
          <a:prstGeom prst="rect">
            <a:avLst/>
          </a:prstGeom>
        </p:spPr>
        <p:txBody>
          <a:bodyPr wrap="square">
            <a:spAutoFit/>
          </a:bodyPr>
          <a:lstStyle/>
          <a:p>
            <a:pPr>
              <a:spcBef>
                <a:spcPts val="1400"/>
              </a:spcBef>
              <a:buClr>
                <a:srgbClr val="0177D7"/>
              </a:buClr>
            </a:pPr>
            <a:r>
              <a:rPr lang="en-US" sz="1600">
                <a:latin typeface="Segoe UI Semilight" charset="0"/>
                <a:ea typeface="Segoe UI Semilight" charset="0"/>
                <a:cs typeface="Segoe UI Semilight" charset="0"/>
              </a:rPr>
              <a:t>Offers five consistency models</a:t>
            </a:r>
          </a:p>
          <a:p>
            <a:pPr>
              <a:spcBef>
                <a:spcPts val="1400"/>
              </a:spcBef>
              <a:buClr>
                <a:srgbClr val="0177D7"/>
              </a:buClr>
            </a:pPr>
            <a:r>
              <a:rPr lang="en-US" sz="1600">
                <a:latin typeface="Segoe UI Semilight" charset="0"/>
                <a:ea typeface="Segoe UI Semilight" charset="0"/>
                <a:cs typeface="Segoe UI Semilight" charset="0"/>
              </a:rPr>
              <a:t>Provides control over performance-consistency tradeoffs, backed by comprehensive SLAs.</a:t>
            </a:r>
          </a:p>
          <a:p>
            <a:pPr>
              <a:spcBef>
                <a:spcPts val="1400"/>
              </a:spcBef>
              <a:buClr>
                <a:srgbClr val="0177D7"/>
              </a:buClr>
            </a:pPr>
            <a:r>
              <a:rPr lang="en-US" sz="1600">
                <a:latin typeface="Segoe UI Semilight" charset="0"/>
                <a:ea typeface="Segoe UI Semilight" charset="0"/>
                <a:cs typeface="Segoe UI Semilight" charset="0"/>
              </a:rPr>
              <a:t>An intuitive programming model offering low latency and high availability for your planet-scale app.</a:t>
            </a:r>
          </a:p>
          <a:p>
            <a:pPr>
              <a:spcBef>
                <a:spcPts val="1400"/>
              </a:spcBef>
            </a:pPr>
            <a:endParaRPr lang="en-US">
              <a:solidFill>
                <a:schemeClr val="dk1"/>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90556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a:t>Multiple data models and </a:t>
            </a:r>
            <a:r>
              <a:rPr lang="en-US" err="1"/>
              <a:t>api</a:t>
            </a:r>
            <a:r>
              <a:rPr lang="en-US" cap="none" err="1"/>
              <a:t>s</a:t>
            </a:r>
            <a:endParaRPr lang="en-US"/>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a:t>USE THE MODEL THAT FITS YOUR REQUIREMENTS, AND THE APIS, TOOLS, AND FRAMEWORKS YOU PREFER</a:t>
            </a:r>
          </a:p>
        </p:txBody>
      </p:sp>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Document</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Key-value</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1682512"/>
          </a:xfrm>
          <a:prstGeom prst="rect">
            <a:avLst/>
          </a:prstGeom>
        </p:spPr>
        <p:txBody>
          <a:bodyPr wrap="square">
            <a:spAutoFit/>
          </a:bodyPr>
          <a:lstStyle/>
          <a:p>
            <a:pPr>
              <a:spcBef>
                <a:spcPts val="1400"/>
              </a:spcBef>
              <a:buClr>
                <a:srgbClr val="0177D7"/>
              </a:buClr>
            </a:pPr>
            <a:r>
              <a:rPr lang="en-US" sz="1600">
                <a:latin typeface="Segoe UI Semilight" charset="0"/>
                <a:ea typeface="Segoe UI Semilight" charset="0"/>
                <a:cs typeface="Segoe UI Semilight" charset="0"/>
              </a:rPr>
              <a:t>Choose from multiple APIs to access and query data, including SQL, MongoDB, Cassandra, Gremlin, Table, </a:t>
            </a:r>
            <a:r>
              <a:rPr lang="en-US" sz="1600" err="1">
                <a:latin typeface="Segoe UI Semilight" charset="0"/>
                <a:ea typeface="Segoe UI Semilight" charset="0"/>
                <a:cs typeface="Segoe UI Semilight" charset="0"/>
              </a:rPr>
              <a:t>etcd</a:t>
            </a:r>
            <a:r>
              <a:rPr lang="en-US" sz="1600">
                <a:latin typeface="Segoe UI Semilight" charset="0"/>
                <a:ea typeface="Segoe UI Semilight" charset="0"/>
                <a:cs typeface="Segoe UI Semilight" charset="0"/>
              </a:rPr>
              <a:t>, and Spark.</a:t>
            </a:r>
          </a:p>
          <a:p>
            <a:pPr>
              <a:spcBef>
                <a:spcPts val="1400"/>
              </a:spcBef>
              <a:buClr>
                <a:srgbClr val="0177D7"/>
              </a:buClr>
            </a:pPr>
            <a:r>
              <a:rPr lang="en-US" sz="1600">
                <a:latin typeface="Segoe UI Semilight" charset="0"/>
                <a:ea typeface="Segoe UI Semilight" charset="0"/>
                <a:cs typeface="Segoe UI Semilight" charset="0"/>
              </a:rPr>
              <a:t>Use key-value, tabular, graph, and document data</a:t>
            </a:r>
          </a:p>
          <a:p>
            <a:pPr>
              <a:spcBef>
                <a:spcPts val="1400"/>
              </a:spcBef>
              <a:buClr>
                <a:srgbClr val="0177D7"/>
              </a:buClr>
            </a:pPr>
            <a:r>
              <a:rPr lang="en-US" sz="1600">
                <a:latin typeface="Segoe UI Semilight" charset="0"/>
                <a:ea typeface="Segoe UI Semilight" charset="0"/>
                <a:cs typeface="Segoe UI Semilight" charset="0"/>
              </a:rPr>
              <a:t>Data is automatically indexed, with no schema or secondary indexes required.</a:t>
            </a:r>
          </a:p>
        </p:txBody>
      </p:sp>
      <p:sp>
        <p:nvSpPr>
          <p:cNvPr id="87" name="TextBox 86">
            <a:extLst>
              <a:ext uri="{FF2B5EF4-FFF2-40B4-BE49-F238E27FC236}">
                <a16:creationId xmlns:a16="http://schemas.microsoft.com/office/drawing/2014/main" id="{BC0209BC-FEF3-4F14-865D-733C61005BDA}"/>
              </a:ext>
            </a:extLst>
          </p:cNvPr>
          <p:cNvSpPr txBox="1"/>
          <p:nvPr/>
        </p:nvSpPr>
        <p:spPr>
          <a:xfrm>
            <a:off x="8947073" y="5110980"/>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88" name="Group 87">
            <a:extLst>
              <a:ext uri="{FF2B5EF4-FFF2-40B4-BE49-F238E27FC236}">
                <a16:creationId xmlns:a16="http://schemas.microsoft.com/office/drawing/2014/main" id="{AE9C56CC-DBF1-49BA-A2F0-81F91D4ACEBD}"/>
              </a:ext>
            </a:extLst>
          </p:cNvPr>
          <p:cNvGrpSpPr/>
          <p:nvPr/>
        </p:nvGrpSpPr>
        <p:grpSpPr>
          <a:xfrm>
            <a:off x="2360496" y="5047352"/>
            <a:ext cx="1294027" cy="440630"/>
            <a:chOff x="1880903" y="2175418"/>
            <a:chExt cx="1294027" cy="440630"/>
          </a:xfrm>
        </p:grpSpPr>
        <p:sp>
          <p:nvSpPr>
            <p:cNvPr id="89" name="TextBox 88">
              <a:extLst>
                <a:ext uri="{FF2B5EF4-FFF2-40B4-BE49-F238E27FC236}">
                  <a16:creationId xmlns:a16="http://schemas.microsoft.com/office/drawing/2014/main" id="{C82A4D4E-7C9A-4738-97C7-620615524E1A}"/>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0" name="Group 89">
              <a:extLst>
                <a:ext uri="{FF2B5EF4-FFF2-40B4-BE49-F238E27FC236}">
                  <a16:creationId xmlns:a16="http://schemas.microsoft.com/office/drawing/2014/main" id="{FC0975FE-BF84-443F-8145-B3E29CE12591}"/>
                </a:ext>
              </a:extLst>
            </p:cNvPr>
            <p:cNvGrpSpPr/>
            <p:nvPr/>
          </p:nvGrpSpPr>
          <p:grpSpPr>
            <a:xfrm>
              <a:off x="1880903" y="2175418"/>
              <a:ext cx="494130" cy="440630"/>
              <a:chOff x="8276702" y="3303923"/>
              <a:chExt cx="657427" cy="586247"/>
            </a:xfrm>
          </p:grpSpPr>
          <p:sp>
            <p:nvSpPr>
              <p:cNvPr id="91" name="Hexagon 90">
                <a:extLst>
                  <a:ext uri="{FF2B5EF4-FFF2-40B4-BE49-F238E27FC236}">
                    <a16:creationId xmlns:a16="http://schemas.microsoft.com/office/drawing/2014/main" id="{14D37D9B-68E6-462F-B961-D0317ECC06F2}"/>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91">
                <a:extLst>
                  <a:ext uri="{FF2B5EF4-FFF2-40B4-BE49-F238E27FC236}">
                    <a16:creationId xmlns:a16="http://schemas.microsoft.com/office/drawing/2014/main" id="{39B33D96-2165-4DDA-8D6E-AE8EE87D5CFF}"/>
                  </a:ext>
                </a:extLst>
              </p:cNvPr>
              <p:cNvGrpSpPr/>
              <p:nvPr/>
            </p:nvGrpSpPr>
            <p:grpSpPr>
              <a:xfrm>
                <a:off x="8435042" y="3437010"/>
                <a:ext cx="340743" cy="339628"/>
                <a:chOff x="9378226" y="3437014"/>
                <a:chExt cx="340743" cy="339628"/>
              </a:xfrm>
            </p:grpSpPr>
            <p:sp>
              <p:nvSpPr>
                <p:cNvPr id="93" name="Freeform: Shape 92">
                  <a:extLst>
                    <a:ext uri="{FF2B5EF4-FFF2-40B4-BE49-F238E27FC236}">
                      <a16:creationId xmlns:a16="http://schemas.microsoft.com/office/drawing/2014/main" id="{165841EA-B522-43C1-8155-AC4CA07176E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AA23BEBA-1117-4DFD-A7F0-4C1656D5AF86}"/>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31F641DB-5C59-45EB-AA25-544C8A420F0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3A859507-B51F-4192-BA6E-520A3931F898}"/>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7" name="Freeform: Shape 96">
                  <a:extLst>
                    <a:ext uri="{FF2B5EF4-FFF2-40B4-BE49-F238E27FC236}">
                      <a16:creationId xmlns:a16="http://schemas.microsoft.com/office/drawing/2014/main" id="{479EB798-5D62-4C2F-B951-6EBB408D01E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8" name="Freeform: Shape 97">
                  <a:extLst>
                    <a:ext uri="{FF2B5EF4-FFF2-40B4-BE49-F238E27FC236}">
                      <a16:creationId xmlns:a16="http://schemas.microsoft.com/office/drawing/2014/main" id="{6524A3B0-A614-4556-AFA2-C39F0554163F}"/>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Freeform: Shape 98">
                  <a:extLst>
                    <a:ext uri="{FF2B5EF4-FFF2-40B4-BE49-F238E27FC236}">
                      <a16:creationId xmlns:a16="http://schemas.microsoft.com/office/drawing/2014/main" id="{DADFD780-0CC6-4416-A908-91394732B746}"/>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Shape 99">
                  <a:extLst>
                    <a:ext uri="{FF2B5EF4-FFF2-40B4-BE49-F238E27FC236}">
                      <a16:creationId xmlns:a16="http://schemas.microsoft.com/office/drawing/2014/main" id="{9563BFEB-6D47-40E9-8744-1387D546830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Shape 100">
                  <a:extLst>
                    <a:ext uri="{FF2B5EF4-FFF2-40B4-BE49-F238E27FC236}">
                      <a16:creationId xmlns:a16="http://schemas.microsoft.com/office/drawing/2014/main" id="{4340CDF6-5A39-437D-A71F-650CC496978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Freeform: Shape 101">
                  <a:extLst>
                    <a:ext uri="{FF2B5EF4-FFF2-40B4-BE49-F238E27FC236}">
                      <a16:creationId xmlns:a16="http://schemas.microsoft.com/office/drawing/2014/main" id="{8E8FC794-ACEC-41B0-A771-95DF51F75F5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03" name="Picture 102">
            <a:extLst>
              <a:ext uri="{FF2B5EF4-FFF2-40B4-BE49-F238E27FC236}">
                <a16:creationId xmlns:a16="http://schemas.microsoft.com/office/drawing/2014/main" id="{F8EA08A6-1425-459B-8A70-D5BA28AEA48E}"/>
              </a:ext>
            </a:extLst>
          </p:cNvPr>
          <p:cNvPicPr>
            <a:picLocks noChangeAspect="1"/>
          </p:cNvPicPr>
          <p:nvPr/>
        </p:nvPicPr>
        <p:blipFill>
          <a:blip r:embed="rId3"/>
          <a:stretch>
            <a:fillRect/>
          </a:stretch>
        </p:blipFill>
        <p:spPr>
          <a:xfrm>
            <a:off x="4376736" y="4653574"/>
            <a:ext cx="631133" cy="418575"/>
          </a:xfrm>
          <a:prstGeom prst="rect">
            <a:avLst/>
          </a:prstGeom>
        </p:spPr>
      </p:pic>
      <p:pic>
        <p:nvPicPr>
          <p:cNvPr id="104" name="Picture 103">
            <a:extLst>
              <a:ext uri="{FF2B5EF4-FFF2-40B4-BE49-F238E27FC236}">
                <a16:creationId xmlns:a16="http://schemas.microsoft.com/office/drawing/2014/main" id="{1B44DB73-DF0A-46E0-8EFE-65BD6177347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0392937" y="5536222"/>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5" name="Graphic 104">
            <a:extLst>
              <a:ext uri="{FF2B5EF4-FFF2-40B4-BE49-F238E27FC236}">
                <a16:creationId xmlns:a16="http://schemas.microsoft.com/office/drawing/2014/main" id="{842EFB6D-9BDD-4B36-80B4-2801B06CE5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450" y="5560943"/>
            <a:ext cx="1120046" cy="396644"/>
          </a:xfrm>
          <a:prstGeom prst="rect">
            <a:avLst/>
          </a:prstGeom>
        </p:spPr>
      </p:pic>
      <p:sp>
        <p:nvSpPr>
          <p:cNvPr id="106" name="TextBox 105">
            <a:extLst>
              <a:ext uri="{FF2B5EF4-FFF2-40B4-BE49-F238E27FC236}">
                <a16:creationId xmlns:a16="http://schemas.microsoft.com/office/drawing/2014/main" id="{03212010-D4A4-46E1-A2C4-E7A7086B690A}"/>
              </a:ext>
            </a:extLst>
          </p:cNvPr>
          <p:cNvSpPr txBox="1"/>
          <p:nvPr/>
        </p:nvSpPr>
        <p:spPr>
          <a:xfrm>
            <a:off x="5628091" y="4605682"/>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07" name="Graphic 106">
            <a:extLst>
              <a:ext uri="{FF2B5EF4-FFF2-40B4-BE49-F238E27FC236}">
                <a16:creationId xmlns:a16="http://schemas.microsoft.com/office/drawing/2014/main" id="{3C969F5D-DE0E-4067-9862-EEC6D92916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0942" y="4597184"/>
            <a:ext cx="849161" cy="440630"/>
          </a:xfrm>
          <a:prstGeom prst="rect">
            <a:avLst/>
          </a:prstGeom>
        </p:spPr>
      </p:pic>
    </p:spTree>
    <p:extLst>
      <p:ext uri="{BB962C8B-B14F-4D97-AF65-F5344CB8AC3E}">
        <p14:creationId xmlns:p14="http://schemas.microsoft.com/office/powerpoint/2010/main" val="810927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nodeType="withEffect">
                                  <p:stCondLst>
                                    <p:cond delay="20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38"/>
                                        </p:tgtEl>
                                        <p:attrNameLst>
                                          <p:attrName>style.visibility</p:attrName>
                                        </p:attrNameLst>
                                      </p:cBhvr>
                                      <p:to>
                                        <p:strVal val="visible"/>
                                      </p:to>
                                    </p:set>
                                    <p:animEffect transition="in" filter="fade">
                                      <p:cBhvr>
                                        <p:cTn id="16" dur="500"/>
                                        <p:tgtEl>
                                          <p:spTgt spid="13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nodeType="withEffect">
                                  <p:stCondLst>
                                    <p:cond delay="20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20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par>
                                <p:cTn id="32" presetID="9" presetClass="entr" presetSubtype="0" fill="hold" nodeType="withEffect">
                                  <p:stCondLst>
                                    <p:cond delay="600"/>
                                  </p:stCondLst>
                                  <p:childTnLst>
                                    <p:set>
                                      <p:cBhvr>
                                        <p:cTn id="33" dur="1" fill="hold">
                                          <p:stCondLst>
                                            <p:cond delay="0"/>
                                          </p:stCondLst>
                                        </p:cTn>
                                        <p:tgtEl>
                                          <p:spTgt spid="103"/>
                                        </p:tgtEl>
                                        <p:attrNameLst>
                                          <p:attrName>style.visibility</p:attrName>
                                        </p:attrNameLst>
                                      </p:cBhvr>
                                      <p:to>
                                        <p:strVal val="visible"/>
                                      </p:to>
                                    </p:set>
                                    <p:animEffect transition="in" filter="dissolve">
                                      <p:cBhvr>
                                        <p:cTn id="34" dur="500"/>
                                        <p:tgtEl>
                                          <p:spTgt spid="103"/>
                                        </p:tgtEl>
                                      </p:cBhvr>
                                    </p:animEffect>
                                  </p:childTnLst>
                                </p:cTn>
                              </p:par>
                              <p:par>
                                <p:cTn id="35" presetID="9" presetClass="entr" presetSubtype="0" fill="hold" grpId="0" nodeType="withEffect">
                                  <p:stCondLst>
                                    <p:cond delay="600"/>
                                  </p:stCondLst>
                                  <p:childTnLst>
                                    <p:set>
                                      <p:cBhvr>
                                        <p:cTn id="36" dur="1" fill="hold">
                                          <p:stCondLst>
                                            <p:cond delay="0"/>
                                          </p:stCondLst>
                                        </p:cTn>
                                        <p:tgtEl>
                                          <p:spTgt spid="87"/>
                                        </p:tgtEl>
                                        <p:attrNameLst>
                                          <p:attrName>style.visibility</p:attrName>
                                        </p:attrNameLst>
                                      </p:cBhvr>
                                      <p:to>
                                        <p:strVal val="visible"/>
                                      </p:to>
                                    </p:set>
                                    <p:animEffect transition="in" filter="dissolve">
                                      <p:cBhvr>
                                        <p:cTn id="37" dur="500"/>
                                        <p:tgtEl>
                                          <p:spTgt spid="87"/>
                                        </p:tgtEl>
                                      </p:cBhvr>
                                    </p:animEffect>
                                  </p:childTnLst>
                                </p:cTn>
                              </p:par>
                              <p:par>
                                <p:cTn id="38" presetID="9" presetClass="entr" presetSubtype="0" fill="hold" nodeType="withEffect">
                                  <p:stCondLst>
                                    <p:cond delay="600"/>
                                  </p:stCondLst>
                                  <p:childTnLst>
                                    <p:set>
                                      <p:cBhvr>
                                        <p:cTn id="39" dur="1" fill="hold">
                                          <p:stCondLst>
                                            <p:cond delay="0"/>
                                          </p:stCondLst>
                                        </p:cTn>
                                        <p:tgtEl>
                                          <p:spTgt spid="104"/>
                                        </p:tgtEl>
                                        <p:attrNameLst>
                                          <p:attrName>style.visibility</p:attrName>
                                        </p:attrNameLst>
                                      </p:cBhvr>
                                      <p:to>
                                        <p:strVal val="visible"/>
                                      </p:to>
                                    </p:set>
                                    <p:animEffect transition="in" filter="dissolve">
                                      <p:cBhvr>
                                        <p:cTn id="40" dur="500"/>
                                        <p:tgtEl>
                                          <p:spTgt spid="104"/>
                                        </p:tgtEl>
                                      </p:cBhvr>
                                    </p:animEffect>
                                  </p:childTnLst>
                                </p:cTn>
                              </p:par>
                              <p:par>
                                <p:cTn id="41" presetID="9" presetClass="entr" presetSubtype="0" fill="hold" nodeType="withEffect">
                                  <p:stCondLst>
                                    <p:cond delay="60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par>
                                <p:cTn id="44" presetID="9" presetClass="entr" presetSubtype="0" fill="hold" grpId="0" nodeType="withEffect">
                                  <p:stCondLst>
                                    <p:cond delay="600"/>
                                  </p:stCondLst>
                                  <p:childTnLst>
                                    <p:set>
                                      <p:cBhvr>
                                        <p:cTn id="45" dur="1" fill="hold">
                                          <p:stCondLst>
                                            <p:cond delay="0"/>
                                          </p:stCondLst>
                                        </p:cTn>
                                        <p:tgtEl>
                                          <p:spTgt spid="106"/>
                                        </p:tgtEl>
                                        <p:attrNameLst>
                                          <p:attrName>style.visibility</p:attrName>
                                        </p:attrNameLst>
                                      </p:cBhvr>
                                      <p:to>
                                        <p:strVal val="visible"/>
                                      </p:to>
                                    </p:set>
                                    <p:animEffect transition="in" filter="dissolve">
                                      <p:cBhvr>
                                        <p:cTn id="46" dur="500"/>
                                        <p:tgtEl>
                                          <p:spTgt spid="106"/>
                                        </p:tgtEl>
                                      </p:cBhvr>
                                    </p:animEffect>
                                  </p:childTnLst>
                                </p:cTn>
                              </p:par>
                              <p:par>
                                <p:cTn id="47" presetID="9" presetClass="entr" presetSubtype="0" fill="hold" nodeType="withEffect">
                                  <p:stCondLst>
                                    <p:cond delay="600"/>
                                  </p:stCondLst>
                                  <p:childTnLst>
                                    <p:set>
                                      <p:cBhvr>
                                        <p:cTn id="48" dur="1" fill="hold">
                                          <p:stCondLst>
                                            <p:cond delay="0"/>
                                          </p:stCondLst>
                                        </p:cTn>
                                        <p:tgtEl>
                                          <p:spTgt spid="105"/>
                                        </p:tgtEl>
                                        <p:attrNameLst>
                                          <p:attrName>style.visibility</p:attrName>
                                        </p:attrNameLst>
                                      </p:cBhvr>
                                      <p:to>
                                        <p:strVal val="visible"/>
                                      </p:to>
                                    </p:set>
                                    <p:animEffect transition="in" filter="dissolve">
                                      <p:cBhvr>
                                        <p:cTn id="49" dur="500"/>
                                        <p:tgtEl>
                                          <p:spTgt spid="105"/>
                                        </p:tgtEl>
                                      </p:cBhvr>
                                    </p:animEffect>
                                  </p:childTnLst>
                                </p:cTn>
                              </p:par>
                              <p:par>
                                <p:cTn id="50" presetID="9" presetClass="entr" presetSubtype="0" fill="hold" nodeType="withEffect">
                                  <p:stCondLst>
                                    <p:cond delay="600"/>
                                  </p:stCondLst>
                                  <p:childTnLst>
                                    <p:set>
                                      <p:cBhvr>
                                        <p:cTn id="51" dur="1" fill="hold">
                                          <p:stCondLst>
                                            <p:cond delay="0"/>
                                          </p:stCondLst>
                                        </p:cTn>
                                        <p:tgtEl>
                                          <p:spTgt spid="107"/>
                                        </p:tgtEl>
                                        <p:attrNameLst>
                                          <p:attrName>style.visibility</p:attrName>
                                        </p:attrNameLst>
                                      </p:cBhvr>
                                      <p:to>
                                        <p:strVal val="visible"/>
                                      </p:to>
                                    </p:set>
                                    <p:animEffect transition="in" filter="dissolve">
                                      <p:cBhvr>
                                        <p:cTn id="5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58" grpId="0"/>
      <p:bldP spid="175" grpId="0"/>
      <p:bldP spid="87" grpId="0"/>
      <p:bldP spid="10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080" y="344989"/>
            <a:ext cx="11655840" cy="899665"/>
          </a:xfrm>
        </p:spPr>
        <p:txBody>
          <a:bodyPr/>
          <a:lstStyle/>
          <a:p>
            <a:pPr lvl="0"/>
            <a:r>
              <a:rPr lang="en-US"/>
              <a:t>COMPREHENSIVE SLA</a:t>
            </a:r>
            <a:r>
              <a:rPr lang="en-US" cap="none"/>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5734" y="1575607"/>
            <a:ext cx="7028966" cy="1256754"/>
          </a:xfrm>
        </p:spPr>
        <p:txBody>
          <a:bodyPr/>
          <a:lstStyle/>
          <a:p>
            <a:pPr>
              <a:lnSpc>
                <a:spcPct val="100000"/>
              </a:lnSpc>
              <a:spcBef>
                <a:spcPts val="1400"/>
              </a:spcBef>
            </a:pPr>
            <a:r>
              <a:rPr lang="en-US" sz="1600" cap="small"/>
              <a:t>RUN YOUR APP ON WORLD-CLASS INFRASTRUCTURE</a:t>
            </a:r>
          </a:p>
          <a:p>
            <a:pPr>
              <a:lnSpc>
                <a:spcPct val="100000"/>
              </a:lnSpc>
              <a:spcBef>
                <a:spcPts val="1400"/>
              </a:spcBef>
            </a:pPr>
            <a:r>
              <a:rPr lang="en-US" sz="1600" b="0">
                <a:solidFill>
                  <a:schemeClr val="tx1"/>
                </a:solidFill>
                <a:latin typeface="Segoe UI Semilight" charset="0"/>
                <a:ea typeface="Segoe UI Semilight" charset="0"/>
                <a:cs typeface="Segoe UI Semilight" charset="0"/>
              </a:rPr>
              <a:t>Azure Cosmos DB is the only service with financially-backed SLAs for single-digit millisecond read and write latency at the 99th percentile, 99.999% high availability and guaranteed throughput and consistency</a:t>
            </a:r>
          </a:p>
        </p:txBody>
      </p:sp>
      <p:grpSp>
        <p:nvGrpSpPr>
          <p:cNvPr id="4" name="Group 3"/>
          <p:cNvGrpSpPr/>
          <p:nvPr/>
        </p:nvGrpSpPr>
        <p:grpSpPr>
          <a:xfrm>
            <a:off x="1189038" y="3552953"/>
            <a:ext cx="4436769" cy="2596104"/>
            <a:chOff x="1189038" y="3552953"/>
            <a:chExt cx="4436769" cy="2596104"/>
          </a:xfrm>
        </p:grpSpPr>
        <p:sp>
          <p:nvSpPr>
            <p:cNvPr id="83" name="TextBox 82"/>
            <p:cNvSpPr txBox="1"/>
            <p:nvPr/>
          </p:nvSpPr>
          <p:spPr>
            <a:xfrm>
              <a:off x="3932238" y="3552953"/>
              <a:ext cx="1693569" cy="338554"/>
            </a:xfrm>
            <a:prstGeom prst="rect">
              <a:avLst/>
            </a:prstGeom>
            <a:noFill/>
          </p:spPr>
          <p:txBody>
            <a:bodyPr wrap="square" rtlCol="0">
              <a:spAutoFit/>
            </a:bodyPr>
            <a:lstStyle/>
            <a:p>
              <a:pPr algn="ctr"/>
              <a:r>
                <a:rPr lang="en-US" sz="1600" b="1">
                  <a:solidFill>
                    <a:srgbClr val="0078D7"/>
                  </a:solidFill>
                  <a:latin typeface="Segoe UI Semibold" charset="0"/>
                  <a:ea typeface="Segoe UI Semibold" charset="0"/>
                  <a:cs typeface="Segoe UI Semibold" charset="0"/>
                </a:rPr>
                <a:t>High Availability</a:t>
              </a:r>
            </a:p>
          </p:txBody>
        </p:sp>
        <p:sp>
          <p:nvSpPr>
            <p:cNvPr id="90" name="TextBox 89"/>
            <p:cNvSpPr txBox="1"/>
            <p:nvPr/>
          </p:nvSpPr>
          <p:spPr>
            <a:xfrm>
              <a:off x="1517071" y="3552953"/>
              <a:ext cx="983338" cy="338554"/>
            </a:xfrm>
            <a:prstGeom prst="rect">
              <a:avLst/>
            </a:prstGeom>
            <a:noFill/>
          </p:spPr>
          <p:txBody>
            <a:bodyPr wrap="square" rtlCol="0">
              <a:spAutoFit/>
            </a:bodyPr>
            <a:lstStyle/>
            <a:p>
              <a:pPr algn="ctr"/>
              <a:r>
                <a:rPr lang="en-US" sz="1600" b="1">
                  <a:solidFill>
                    <a:srgbClr val="0078D7"/>
                  </a:solidFill>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3"/>
              <a:ext cx="892267" cy="490725"/>
              <a:chOff x="4750839" y="7810511"/>
              <a:chExt cx="936953" cy="515301"/>
            </a:xfrm>
            <a:solidFill>
              <a:schemeClr val="bg1"/>
            </a:solidFill>
          </p:grpSpPr>
          <p:sp>
            <p:nvSpPr>
              <p:cNvPr id="89" name="TextBox 88"/>
              <p:cNvSpPr txBox="1"/>
              <p:nvPr/>
            </p:nvSpPr>
            <p:spPr>
              <a:xfrm>
                <a:off x="4791720" y="7810511"/>
                <a:ext cx="816055" cy="358741"/>
              </a:xfrm>
              <a:prstGeom prst="rect">
                <a:avLst/>
              </a:prstGeom>
              <a:noFill/>
            </p:spPr>
            <p:txBody>
              <a:bodyPr wrap="none" rtlCol="0">
                <a:spAutoFit/>
              </a:bodyPr>
              <a:lstStyle/>
              <a:p>
                <a:pPr algn="ctr">
                  <a:lnSpc>
                    <a:spcPct val="90000"/>
                  </a:lnSpc>
                </a:pPr>
                <a:r>
                  <a:rPr lang="en-US" spc="-1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200">
                    <a:solidFill>
                      <a:schemeClr val="tx2"/>
                    </a:solidFill>
                    <a:ea typeface="Segoe UI Black" panose="020B0A02040204020203" pitchFamily="34" charset="0"/>
                    <a:cs typeface="Segoe UI Black" panose="020B0A02040204020203" pitchFamily="34" charset="0"/>
                  </a:rPr>
                  <a:t> </a:t>
                </a:r>
                <a:r>
                  <a:rPr lang="en-US" sz="1200" err="1">
                    <a:solidFill>
                      <a:schemeClr val="tx2"/>
                    </a:solidFill>
                    <a:ea typeface="Segoe UI Black" panose="020B0A02040204020203" pitchFamily="34" charset="0"/>
                    <a:cs typeface="Segoe UI Black" panose="020B0A02040204020203" pitchFamily="34" charset="0"/>
                  </a:rPr>
                  <a:t>ms</a:t>
                </a:r>
                <a:endParaRPr lang="en-US" sz="1200">
                  <a:solidFill>
                    <a:schemeClr val="tx2"/>
                  </a:solidFill>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03133"/>
              </a:xfrm>
              <a:prstGeom prst="rect">
                <a:avLst/>
              </a:prstGeom>
              <a:noFill/>
            </p:spPr>
            <p:txBody>
              <a:bodyPr wrap="square" rtlCol="0">
                <a:spAutoFit/>
              </a:bodyPr>
              <a:lstStyle/>
              <a:p>
                <a:pPr algn="ctr">
                  <a:lnSpc>
                    <a:spcPct val="80000"/>
                  </a:lnSpc>
                </a:pPr>
                <a:r>
                  <a:rPr lang="en-US" sz="900">
                    <a:solidFill>
                      <a:schemeClr val="tx2"/>
                    </a:solidFill>
                    <a:ea typeface="Segoe UI Black" panose="020B0A02040204020203" pitchFamily="34" charset="0"/>
                    <a:cs typeface="Segoe UI Semilight" panose="020B0402040204020203" pitchFamily="34" charset="0"/>
                  </a:rPr>
                  <a:t>99</a:t>
                </a:r>
                <a:r>
                  <a:rPr lang="en-US" sz="900" baseline="30000">
                    <a:solidFill>
                      <a:schemeClr val="tx2"/>
                    </a:solidFill>
                    <a:ea typeface="Segoe UI Black" panose="020B0A02040204020203" pitchFamily="34" charset="0"/>
                    <a:cs typeface="Segoe UI Semilight" panose="020B0402040204020203" pitchFamily="34" charset="0"/>
                  </a:rPr>
                  <a:t>th</a:t>
                </a:r>
                <a:r>
                  <a:rPr lang="en-US" sz="900">
                    <a:solidFill>
                      <a:schemeClr val="tx2"/>
                    </a:solidFill>
                    <a:ea typeface="Segoe UI Black" panose="020B0A02040204020203" pitchFamily="34" charset="0"/>
                    <a:cs typeface="Segoe UI Semilight" panose="020B0402040204020203" pitchFamily="34" charset="0"/>
                  </a:rPr>
                  <a:t> </a:t>
                </a:r>
                <a:r>
                  <a:rPr lang="en-US" sz="800" spc="-10">
                    <a:solidFill>
                      <a:schemeClr val="tx2"/>
                    </a:solidFill>
                    <a:cs typeface="Segoe UI Semilight" panose="020B0402040204020203" pitchFamily="34" charset="0"/>
                  </a:rPr>
                  <a:t>percentile</a:t>
                </a:r>
                <a:endParaRPr lang="en-US" sz="950" spc="-10">
                  <a:solidFill>
                    <a:schemeClr val="tx2"/>
                  </a:solidFill>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5" name="TextBox 44"/>
            <p:cNvSpPr txBox="1"/>
            <p:nvPr/>
          </p:nvSpPr>
          <p:spPr>
            <a:xfrm>
              <a:off x="4300091" y="4611654"/>
              <a:ext cx="1037465" cy="400110"/>
            </a:xfrm>
            <a:prstGeom prst="rect">
              <a:avLst/>
            </a:prstGeom>
            <a:noFill/>
          </p:spPr>
          <p:txBody>
            <a:bodyPr wrap="none" rtlCol="0">
              <a:spAutoFit/>
            </a:bodyPr>
            <a:lstStyle/>
            <a:p>
              <a:pPr algn="ctr"/>
              <a:r>
                <a:rPr lang="en-US" sz="200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2000">
                  <a:solidFill>
                    <a:schemeClr val="tx2"/>
                  </a:solidFill>
                  <a:ea typeface="Segoe UI Black" panose="020B0A02040204020203" pitchFamily="34" charset="0"/>
                  <a:cs typeface="Segoe UI Black" panose="020B0A02040204020203" pitchFamily="34" charset="0"/>
                </a:rPr>
                <a:t>.999</a:t>
              </a:r>
              <a:r>
                <a:rPr lang="en-US" sz="1200">
                  <a:solidFill>
                    <a:schemeClr val="tx2"/>
                  </a:solidFill>
                  <a:ea typeface="Segoe UI Black" panose="020B0A02040204020203" pitchFamily="34" charset="0"/>
                  <a:cs typeface="Segoe UI Black" panose="020B0A02040204020203" pitchFamily="34" charset="0"/>
                </a:rPr>
                <a:t>%</a:t>
              </a:r>
            </a:p>
          </p:txBody>
        </p:sp>
      </p:grpSp>
      <p:grpSp>
        <p:nvGrpSpPr>
          <p:cNvPr id="5" name="Group 4"/>
          <p:cNvGrpSpPr/>
          <p:nvPr/>
        </p:nvGrpSpPr>
        <p:grpSpPr>
          <a:xfrm>
            <a:off x="6610862" y="3552953"/>
            <a:ext cx="4441935" cy="2590938"/>
            <a:chOff x="6610862" y="3552953"/>
            <a:chExt cx="4441935" cy="2590938"/>
          </a:xfrm>
        </p:grpSpPr>
        <p:sp>
          <p:nvSpPr>
            <p:cNvPr id="62" name="TextBox 61"/>
            <p:cNvSpPr txBox="1"/>
            <p:nvPr/>
          </p:nvSpPr>
          <p:spPr>
            <a:xfrm>
              <a:off x="6810674" y="3552953"/>
              <a:ext cx="1295484" cy="338554"/>
            </a:xfrm>
            <a:prstGeom prst="rect">
              <a:avLst/>
            </a:prstGeom>
            <a:noFill/>
          </p:spPr>
          <p:txBody>
            <a:bodyPr wrap="none" rtlCol="0">
              <a:spAutoFit/>
            </a:bodyPr>
            <a:lstStyle/>
            <a:p>
              <a:pPr algn="ctr"/>
              <a:r>
                <a:rPr lang="en-US" sz="1600" b="1">
                  <a:solidFill>
                    <a:srgbClr val="0078D7"/>
                  </a:solidFill>
                  <a:latin typeface="Segoe UI Semibold" charset="0"/>
                  <a:ea typeface="Segoe UI Semibold" charset="0"/>
                  <a:cs typeface="Segoe UI Semibold" charset="0"/>
                </a:rPr>
                <a:t>Throughput</a:t>
              </a:r>
            </a:p>
          </p:txBody>
        </p:sp>
        <p:sp>
          <p:nvSpPr>
            <p:cNvPr id="66" name="TextBox 65"/>
            <p:cNvSpPr txBox="1"/>
            <p:nvPr/>
          </p:nvSpPr>
          <p:spPr>
            <a:xfrm>
              <a:off x="9540000" y="3552953"/>
              <a:ext cx="1286506" cy="338554"/>
            </a:xfrm>
            <a:prstGeom prst="rect">
              <a:avLst/>
            </a:prstGeom>
            <a:noFill/>
          </p:spPr>
          <p:txBody>
            <a:bodyPr wrap="none" rtlCol="0">
              <a:spAutoFit/>
            </a:bodyPr>
            <a:lstStyle/>
            <a:p>
              <a:pPr algn="ctr"/>
              <a:r>
                <a:rPr lang="en-US" sz="1600" b="1">
                  <a:solidFill>
                    <a:srgbClr val="0078D7"/>
                  </a:solidFill>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49133"/>
            </a:xfrm>
            <a:prstGeom prst="rect">
              <a:avLst/>
            </a:prstGeom>
            <a:noFill/>
          </p:spPr>
          <p:txBody>
            <a:bodyPr wrap="square" rtlCol="0">
              <a:spAutoFit/>
            </a:bodyPr>
            <a:lstStyle/>
            <a:p>
              <a:pPr algn="ctr"/>
              <a:r>
                <a:rPr lang="en-US" sz="1100">
                  <a:solidFill>
                    <a:schemeClr val="tx2"/>
                  </a:solidFill>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49133"/>
            </a:xfrm>
            <a:prstGeom prst="rect">
              <a:avLst/>
            </a:prstGeom>
            <a:noFill/>
          </p:spPr>
          <p:txBody>
            <a:bodyPr wrap="square" rtlCol="0">
              <a:spAutoFit/>
            </a:bodyPr>
            <a:lstStyle/>
            <a:p>
              <a:pPr algn="ctr"/>
              <a:r>
                <a:rPr lang="en-US" sz="1100">
                  <a:solidFill>
                    <a:schemeClr val="tx2"/>
                  </a:solidFill>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0757165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ext uri="{D42A27DB-BD31-4B8C-83A1-F6EECF244321}">
                <p14:modId xmlns:p14="http://schemas.microsoft.com/office/powerpoint/2010/main" val="1661871158"/>
              </p:ext>
            </p:extLst>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a:solidFill>
                            <a:schemeClr val="bg1"/>
                          </a:solidFill>
                          <a:latin typeface="Segoe UI Semibold"/>
                          <a:cs typeface="Segoe UI Semibold"/>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a:cs typeface="Segoe UI Semibold"/>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Automatic index management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Synchronous auto-indexing</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No schemas or secondary indices needed</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8329037" cy="899665"/>
          </a:xfrm>
        </p:spPr>
        <p:txBody>
          <a:bodyPr/>
          <a:lstStyle/>
          <a:p>
            <a:pPr algn="l"/>
            <a:r>
              <a:rPr lang="en-US"/>
              <a:t>Trust your data to industry-leading Security &amp; Compliance</a:t>
            </a:r>
          </a:p>
        </p:txBody>
      </p:sp>
      <p:sp>
        <p:nvSpPr>
          <p:cNvPr id="3" name="Text Placeholder 2"/>
          <p:cNvSpPr>
            <a:spLocks noGrp="1"/>
          </p:cNvSpPr>
          <p:nvPr>
            <p:ph type="body" sz="quarter" idx="10"/>
          </p:nvPr>
        </p:nvSpPr>
        <p:spPr>
          <a:xfrm>
            <a:off x="315539" y="1811760"/>
            <a:ext cx="5853769" cy="897682"/>
          </a:xfrm>
        </p:spPr>
        <p:txBody>
          <a:bodyPr/>
          <a:lstStyle/>
          <a:p>
            <a:pPr lvl="0"/>
            <a:r>
              <a:rPr lang="en-US" sz="1600"/>
              <a:t>Azure is the world’s most trusted cloud, with more certifications than any other cloud provider.</a:t>
            </a:r>
          </a:p>
          <a:p>
            <a:pPr lvl="0" defTabSz="914400">
              <a:spcBef>
                <a:spcPts val="1000"/>
              </a:spcBef>
              <a:spcAft>
                <a:spcPts val="0"/>
              </a:spcAft>
              <a:buClr>
                <a:schemeClr val="bg1"/>
              </a:buClr>
              <a:buSzTx/>
            </a:pPr>
            <a:endParaRPr lang="en-US" sz="1200" spc="50">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583" y="2976875"/>
            <a:ext cx="2325010" cy="246287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42" tIns="44821" rIns="89642" bIns="44821" numCol="1" anchor="t" anchorCtr="0" compatLnSpc="1">
              <a:prstTxWarp prst="textNoShape">
                <a:avLst/>
              </a:prstTxWarp>
            </a:bodyPr>
            <a:lstStyle/>
            <a:p>
              <a:endParaRPr lang="en-US" sz="1765"/>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2" name="Rectangle 1"/>
          <p:cNvSpPr/>
          <p:nvPr/>
        </p:nvSpPr>
        <p:spPr>
          <a:xfrm>
            <a:off x="358757" y="2515121"/>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Enterprise grade security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Encryption at Rest</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Encryption is enabled automatically by default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6920502" y="1990487"/>
            <a:ext cx="4445122" cy="4386629"/>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83721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31077"/>
            <a:ext cx="5606043" cy="899665"/>
          </a:xfrm>
        </p:spPr>
        <p:txBody>
          <a:bodyPr/>
          <a:lstStyle/>
          <a:p>
            <a:r>
              <a:rPr lang="en-US"/>
              <a:t>Data distributed and available globally</a:t>
            </a:r>
          </a:p>
        </p:txBody>
      </p:sp>
      <p:sp>
        <p:nvSpPr>
          <p:cNvPr id="3" name="Content Placeholder 2"/>
          <p:cNvSpPr>
            <a:spLocks noGrp="1"/>
          </p:cNvSpPr>
          <p:nvPr>
            <p:ph type="body" sz="quarter" idx="11"/>
          </p:nvPr>
        </p:nvSpPr>
        <p:spPr>
          <a:xfrm>
            <a:off x="269239" y="1481646"/>
            <a:ext cx="6079567" cy="1975926"/>
          </a:xfrm>
        </p:spPr>
        <p:txBody>
          <a:bodyPr/>
          <a:lstStyle/>
          <a:p>
            <a:pPr>
              <a:spcBef>
                <a:spcPts val="1000"/>
              </a:spcBef>
            </a:pPr>
            <a:r>
              <a:rPr lang="en-US">
                <a:solidFill>
                  <a:schemeClr val="tx1"/>
                </a:solidFill>
              </a:rPr>
              <a:t>Put your data where your users are to give real-time access and uninterrupted service to customers anywhere in the world.</a:t>
            </a:r>
          </a:p>
          <a:p>
            <a:pPr marL="285750" lvl="1" indent="-285750">
              <a:spcBef>
                <a:spcPts val="1600"/>
              </a:spcBef>
              <a:spcAft>
                <a:spcPts val="0"/>
              </a:spcAft>
              <a:buFont typeface="Arial" charset="0"/>
              <a:buChar char="•"/>
            </a:pPr>
            <a:r>
              <a:rPr lang="en-US" sz="1600">
                <a:solidFill>
                  <a:schemeClr val="tx1"/>
                </a:solidFill>
              </a:rPr>
              <a:t>Turnkey global data replication across all Azure regions </a:t>
            </a:r>
          </a:p>
          <a:p>
            <a:pPr marL="285750" lvl="1" indent="-285750">
              <a:spcBef>
                <a:spcPts val="1000"/>
              </a:spcBef>
              <a:spcAft>
                <a:spcPts val="0"/>
              </a:spcAft>
              <a:buFont typeface="Arial" charset="0"/>
              <a:buChar char="•"/>
            </a:pPr>
            <a:r>
              <a:rPr lang="en-US" sz="1600">
                <a:solidFill>
                  <a:schemeClr val="tx1"/>
                </a:solidFill>
              </a:rPr>
              <a:t>Guaranteed low-latency experience for global users </a:t>
            </a:r>
          </a:p>
          <a:p>
            <a:pPr marL="285750" lvl="1" indent="-285750">
              <a:spcBef>
                <a:spcPts val="1000"/>
              </a:spcBef>
              <a:spcAft>
                <a:spcPts val="0"/>
              </a:spcAft>
              <a:buFont typeface="Arial" charset="0"/>
              <a:buChar char="•"/>
            </a:pPr>
            <a:r>
              <a:rPr lang="en-US" sz="1600">
                <a:solidFill>
                  <a:schemeClr val="tx1"/>
                </a:solidFill>
              </a:rPr>
              <a:t>Resiliency for high availability and disaster recovery</a:t>
            </a:r>
          </a:p>
        </p:txBody>
      </p:sp>
      <p:grpSp>
        <p:nvGrpSpPr>
          <p:cNvPr id="5" name="Group 4"/>
          <p:cNvGrpSpPr/>
          <p:nvPr/>
        </p:nvGrpSpPr>
        <p:grpSpPr>
          <a:xfrm>
            <a:off x="6738035" y="1348650"/>
            <a:ext cx="5102126" cy="3108127"/>
            <a:chOff x="6738035" y="1348650"/>
            <a:chExt cx="5102126" cy="3108127"/>
          </a:xfrm>
        </p:grpSpPr>
        <p:sp>
          <p:nvSpPr>
            <p:cNvPr id="9" name="TextBox 8">
              <a:extLst>
                <a:ext uri="{FF2B5EF4-FFF2-40B4-BE49-F238E27FC236}">
                  <a16:creationId xmlns:a16="http://schemas.microsoft.com/office/drawing/2014/main" id="{F0CA2504-BD79-4E07-AFCB-A2ADC30D4A60}"/>
                </a:ext>
              </a:extLst>
            </p:cNvPr>
            <p:cNvSpPr txBox="1"/>
            <p:nvPr/>
          </p:nvSpPr>
          <p:spPr>
            <a:xfrm>
              <a:off x="8595975" y="1930310"/>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A</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CA44825E-89C9-439E-8D14-B4269B8DCD03}"/>
                </a:ext>
              </a:extLst>
            </p:cNvPr>
            <p:cNvSpPr txBox="1"/>
            <p:nvPr/>
          </p:nvSpPr>
          <p:spPr>
            <a:xfrm>
              <a:off x="8595975" y="3005271"/>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BFCEE045-D389-48C5-9BB3-AE891396E777}"/>
                </a:ext>
              </a:extLst>
            </p:cNvPr>
            <p:cNvSpPr txBox="1"/>
            <p:nvPr/>
          </p:nvSpPr>
          <p:spPr>
            <a:xfrm>
              <a:off x="8595975" y="4193628"/>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C</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CBD0A595-F473-4B61-AD35-8E06789AC6F5}"/>
                </a:ext>
              </a:extLst>
            </p:cNvPr>
            <p:cNvSpPr txBox="1"/>
            <p:nvPr/>
          </p:nvSpPr>
          <p:spPr>
            <a:xfrm>
              <a:off x="10538771" y="2045113"/>
              <a:ext cx="1301390"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(app + session state)</a:t>
              </a:r>
            </a:p>
          </p:txBody>
        </p:sp>
        <p:sp>
          <p:nvSpPr>
            <p:cNvPr id="15" name="TextBox 14">
              <a:extLst>
                <a:ext uri="{FF2B5EF4-FFF2-40B4-BE49-F238E27FC236}">
                  <a16:creationId xmlns:a16="http://schemas.microsoft.com/office/drawing/2014/main" id="{2A0A2343-400E-4B40-9385-EE5D0EC6C652}"/>
                </a:ext>
              </a:extLst>
            </p:cNvPr>
            <p:cNvSpPr txBox="1"/>
            <p:nvPr/>
          </p:nvSpPr>
          <p:spPr>
            <a:xfrm>
              <a:off x="10538771" y="3135708"/>
              <a:ext cx="1301390"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Globally distributed across regions</a:t>
              </a:r>
            </a:p>
          </p:txBody>
        </p:sp>
        <p:sp>
          <p:nvSpPr>
            <p:cNvPr id="16" name="TextBox 15">
              <a:extLst>
                <a:ext uri="{FF2B5EF4-FFF2-40B4-BE49-F238E27FC236}">
                  <a16:creationId xmlns:a16="http://schemas.microsoft.com/office/drawing/2014/main" id="{19CF5407-8A29-454B-B47B-3D675C06F13A}"/>
                </a:ext>
              </a:extLst>
            </p:cNvPr>
            <p:cNvSpPr txBox="1"/>
            <p:nvPr/>
          </p:nvSpPr>
          <p:spPr>
            <a:xfrm>
              <a:off x="7627680" y="3061400"/>
              <a:ext cx="793092"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Traffic Manager</a:t>
              </a:r>
            </a:p>
          </p:txBody>
        </p:sp>
        <p:sp>
          <p:nvSpPr>
            <p:cNvPr id="17" name="TextBox 16">
              <a:extLst>
                <a:ext uri="{FF2B5EF4-FFF2-40B4-BE49-F238E27FC236}">
                  <a16:creationId xmlns:a16="http://schemas.microsoft.com/office/drawing/2014/main" id="{B9EC2BD0-C202-41D0-A7E3-D9701A7AF9F9}"/>
                </a:ext>
              </a:extLst>
            </p:cNvPr>
            <p:cNvSpPr txBox="1"/>
            <p:nvPr/>
          </p:nvSpPr>
          <p:spPr>
            <a:xfrm>
              <a:off x="6738035" y="3061400"/>
              <a:ext cx="763044" cy="131574"/>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Browser</a:t>
              </a:r>
            </a:p>
          </p:txBody>
        </p:sp>
        <p:grpSp>
          <p:nvGrpSpPr>
            <p:cNvPr id="4" name="Group 3"/>
            <p:cNvGrpSpPr/>
            <p:nvPr/>
          </p:nvGrpSpPr>
          <p:grpSpPr>
            <a:xfrm>
              <a:off x="6886063" y="1348650"/>
              <a:ext cx="4623961" cy="2783265"/>
              <a:chOff x="6886063" y="1348650"/>
              <a:chExt cx="4623961" cy="2783265"/>
            </a:xfrm>
          </p:grpSpPr>
          <p:sp>
            <p:nvSpPr>
              <p:cNvPr id="19" name="Star: 4 Points 8">
                <a:extLst>
                  <a:ext uri="{FF2B5EF4-FFF2-40B4-BE49-F238E27FC236}">
                    <a16:creationId xmlns:a16="http://schemas.microsoft.com/office/drawing/2014/main" id="{8D8C97CA-B466-45CE-AE96-F114F8B841C3}"/>
                  </a:ext>
                </a:extLst>
              </p:cNvPr>
              <p:cNvSpPr/>
              <p:nvPr/>
            </p:nvSpPr>
            <p:spPr bwMode="auto">
              <a:xfrm>
                <a:off x="10871109" y="2453560"/>
                <a:ext cx="179359" cy="17935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Star: 4 Points 8">
                <a:extLst>
                  <a:ext uri="{FF2B5EF4-FFF2-40B4-BE49-F238E27FC236}">
                    <a16:creationId xmlns:a16="http://schemas.microsoft.com/office/drawing/2014/main" id="{E1AC15F6-CFEC-4B70-B75C-80C95587C18F}"/>
                  </a:ext>
                </a:extLst>
              </p:cNvPr>
              <p:cNvSpPr/>
              <p:nvPr/>
            </p:nvSpPr>
            <p:spPr bwMode="auto">
              <a:xfrm>
                <a:off x="11351604" y="2923572"/>
                <a:ext cx="82582" cy="82582"/>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BE6F03EC-4BDA-44AA-AF62-84C6C8A60C60}"/>
                  </a:ext>
                </a:extLst>
              </p:cNvPr>
              <p:cNvSpPr/>
              <p:nvPr/>
            </p:nvSpPr>
            <p:spPr bwMode="auto">
              <a:xfrm>
                <a:off x="10986117" y="2557903"/>
                <a:ext cx="396995" cy="396993"/>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9">
                <a:extLst>
                  <a:ext uri="{FF2B5EF4-FFF2-40B4-BE49-F238E27FC236}">
                    <a16:creationId xmlns:a16="http://schemas.microsoft.com/office/drawing/2014/main" id="{806A0721-E9FA-485A-BBEC-4BDC5CF3D937}"/>
                  </a:ext>
                </a:extLst>
              </p:cNvPr>
              <p:cNvSpPr/>
              <p:nvPr/>
            </p:nvSpPr>
            <p:spPr bwMode="auto">
              <a:xfrm rot="19667957">
                <a:off x="10868908" y="2668249"/>
                <a:ext cx="641116" cy="192973"/>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E9F55DF-5484-457D-9A55-78A26DD57477}"/>
                  </a:ext>
                </a:extLst>
              </p:cNvPr>
              <p:cNvGrpSpPr/>
              <p:nvPr/>
            </p:nvGrpSpPr>
            <p:grpSpPr>
              <a:xfrm>
                <a:off x="6886063" y="2573483"/>
                <a:ext cx="466989" cy="397257"/>
                <a:chOff x="2107244" y="1575258"/>
                <a:chExt cx="310993" cy="264555"/>
              </a:xfrm>
            </p:grpSpPr>
            <p:sp>
              <p:nvSpPr>
                <p:cNvPr id="32" name="Rectangle 9">
                  <a:extLst>
                    <a:ext uri="{FF2B5EF4-FFF2-40B4-BE49-F238E27FC236}">
                      <a16:creationId xmlns:a16="http://schemas.microsoft.com/office/drawing/2014/main" id="{3D58681A-484E-4EB3-89D2-503894EF9D8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3" name="Line 10">
                  <a:extLst>
                    <a:ext uri="{FF2B5EF4-FFF2-40B4-BE49-F238E27FC236}">
                      <a16:creationId xmlns:a16="http://schemas.microsoft.com/office/drawing/2014/main" id="{147DCAD7-3063-4B7B-94C2-8C6B3C22CCBE}"/>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10325A34-801A-411E-99A9-70B32AAB8D61}"/>
                  </a:ext>
                </a:extLst>
              </p:cNvPr>
              <p:cNvGrpSpPr/>
              <p:nvPr/>
            </p:nvGrpSpPr>
            <p:grpSpPr>
              <a:xfrm>
                <a:off x="7156537" y="2609406"/>
                <a:ext cx="143689" cy="35923"/>
                <a:chOff x="2287367" y="1599181"/>
                <a:chExt cx="95690" cy="23923"/>
              </a:xfrm>
              <a:solidFill>
                <a:schemeClr val="tx2"/>
              </a:solidFill>
            </p:grpSpPr>
            <p:sp>
              <p:nvSpPr>
                <p:cNvPr id="29" name="Oval 11">
                  <a:extLst>
                    <a:ext uri="{FF2B5EF4-FFF2-40B4-BE49-F238E27FC236}">
                      <a16:creationId xmlns:a16="http://schemas.microsoft.com/office/drawing/2014/main" id="{4304F001-4ED7-4C72-B379-EF014DB09FF6}"/>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Oval 12">
                  <a:extLst>
                    <a:ext uri="{FF2B5EF4-FFF2-40B4-BE49-F238E27FC236}">
                      <a16:creationId xmlns:a16="http://schemas.microsoft.com/office/drawing/2014/main" id="{E40EFB7B-96FC-4D06-A8F9-DFCF8B8A9AAB}"/>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Oval 13">
                  <a:extLst>
                    <a:ext uri="{FF2B5EF4-FFF2-40B4-BE49-F238E27FC236}">
                      <a16:creationId xmlns:a16="http://schemas.microsoft.com/office/drawing/2014/main" id="{DCE8157D-AA2E-4BE0-AAF9-ED5713BCD5A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36" name="Freeform 216">
                <a:extLst>
                  <a:ext uri="{FF2B5EF4-FFF2-40B4-BE49-F238E27FC236}">
                    <a16:creationId xmlns:a16="http://schemas.microsoft.com/office/drawing/2014/main" id="{E8E0DD4C-7FAE-4058-838F-CF719A4422B2}"/>
                  </a:ext>
                </a:extLst>
              </p:cNvPr>
              <p:cNvSpPr/>
              <p:nvPr/>
            </p:nvSpPr>
            <p:spPr bwMode="auto">
              <a:xfrm>
                <a:off x="7803905" y="2504426"/>
                <a:ext cx="485379" cy="485379"/>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06F18905-43CB-4FA6-B7FC-CABFB8C561DB}"/>
                  </a:ext>
                </a:extLst>
              </p:cNvPr>
              <p:cNvCxnSpPr>
                <a:cxnSpLocks/>
              </p:cNvCxnSpPr>
              <p:nvPr/>
            </p:nvCxnSpPr>
            <p:spPr>
              <a:xfrm>
                <a:off x="7881954" y="2569946"/>
                <a:ext cx="195998" cy="201415"/>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893E18-F0F4-4442-ADC0-1E4BBFD6F319}"/>
                  </a:ext>
                </a:extLst>
              </p:cNvPr>
              <p:cNvCxnSpPr/>
              <p:nvPr/>
            </p:nvCxnSpPr>
            <p:spPr>
              <a:xfrm flipH="1" flipV="1">
                <a:off x="8128212" y="2693947"/>
                <a:ext cx="161072" cy="15482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9CFC2E-56EC-435E-993A-364D5B64F3FE}"/>
                  </a:ext>
                </a:extLst>
              </p:cNvPr>
              <p:cNvCxnSpPr/>
              <p:nvPr/>
            </p:nvCxnSpPr>
            <p:spPr>
              <a:xfrm flipH="1" flipV="1">
                <a:off x="7962275" y="2804181"/>
                <a:ext cx="183655" cy="185624"/>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1" name="Freeform 220">
                <a:extLst>
                  <a:ext uri="{FF2B5EF4-FFF2-40B4-BE49-F238E27FC236}">
                    <a16:creationId xmlns:a16="http://schemas.microsoft.com/office/drawing/2014/main" id="{C34CBDE1-87A0-4FC0-AC8B-1FEF7EE33274}"/>
                  </a:ext>
                </a:extLst>
              </p:cNvPr>
              <p:cNvSpPr/>
              <p:nvPr/>
            </p:nvSpPr>
            <p:spPr bwMode="auto">
              <a:xfrm>
                <a:off x="8767721" y="1348650"/>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6291363E-4852-4059-90A7-B80F2464B9D0}"/>
                  </a:ext>
                </a:extLst>
              </p:cNvPr>
              <p:cNvSpPr/>
              <p:nvPr/>
            </p:nvSpPr>
            <p:spPr bwMode="auto">
              <a:xfrm>
                <a:off x="8929035" y="1371549"/>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43" name="Freeform: Shape 42">
                <a:extLst>
                  <a:ext uri="{FF2B5EF4-FFF2-40B4-BE49-F238E27FC236}">
                    <a16:creationId xmlns:a16="http://schemas.microsoft.com/office/drawing/2014/main" id="{DF212F3B-9F67-4719-95ED-24BD32CE3799}"/>
                  </a:ext>
                </a:extLst>
              </p:cNvPr>
              <p:cNvSpPr/>
              <p:nvPr/>
            </p:nvSpPr>
            <p:spPr bwMode="auto">
              <a:xfrm>
                <a:off x="8834611" y="1444568"/>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44" name="Freeform: Shape 43">
                <a:extLst>
                  <a:ext uri="{FF2B5EF4-FFF2-40B4-BE49-F238E27FC236}">
                    <a16:creationId xmlns:a16="http://schemas.microsoft.com/office/drawing/2014/main" id="{26E61074-F208-4701-9B1F-07202D44AFC5}"/>
                  </a:ext>
                </a:extLst>
              </p:cNvPr>
              <p:cNvSpPr/>
              <p:nvPr/>
            </p:nvSpPr>
            <p:spPr bwMode="auto">
              <a:xfrm flipV="1">
                <a:off x="8844818" y="1426968"/>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45" name="Freeform 220">
                <a:extLst>
                  <a:ext uri="{FF2B5EF4-FFF2-40B4-BE49-F238E27FC236}">
                    <a16:creationId xmlns:a16="http://schemas.microsoft.com/office/drawing/2014/main" id="{27A8879B-86A6-4422-9420-759CB2C8E6D4}"/>
                  </a:ext>
                </a:extLst>
              </p:cNvPr>
              <p:cNvSpPr/>
              <p:nvPr/>
            </p:nvSpPr>
            <p:spPr bwMode="auto">
              <a:xfrm>
                <a:off x="8832561" y="1555919"/>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220">
                <a:extLst>
                  <a:ext uri="{FF2B5EF4-FFF2-40B4-BE49-F238E27FC236}">
                    <a16:creationId xmlns:a16="http://schemas.microsoft.com/office/drawing/2014/main" id="{B9621E1C-562B-4865-854C-01C2BA0DD3BC}"/>
                  </a:ext>
                </a:extLst>
              </p:cNvPr>
              <p:cNvSpPr/>
              <p:nvPr/>
            </p:nvSpPr>
            <p:spPr bwMode="auto">
              <a:xfrm>
                <a:off x="9136144" y="1580491"/>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220">
                <a:extLst>
                  <a:ext uri="{FF2B5EF4-FFF2-40B4-BE49-F238E27FC236}">
                    <a16:creationId xmlns:a16="http://schemas.microsoft.com/office/drawing/2014/main" id="{F69A2B71-937D-4CC8-B30C-8B084287B276}"/>
                  </a:ext>
                </a:extLst>
              </p:cNvPr>
              <p:cNvSpPr/>
              <p:nvPr/>
            </p:nvSpPr>
            <p:spPr bwMode="auto">
              <a:xfrm>
                <a:off x="9024946" y="1717348"/>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220">
                <a:extLst>
                  <a:ext uri="{FF2B5EF4-FFF2-40B4-BE49-F238E27FC236}">
                    <a16:creationId xmlns:a16="http://schemas.microsoft.com/office/drawing/2014/main" id="{9AAEA4D8-3EB0-444D-A5AC-79F952E77DC9}"/>
                  </a:ext>
                </a:extLst>
              </p:cNvPr>
              <p:cNvSpPr/>
              <p:nvPr/>
            </p:nvSpPr>
            <p:spPr bwMode="auto">
              <a:xfrm>
                <a:off x="8767721" y="2412562"/>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F90B9650-D811-4DF8-A403-FDE62A9676EA}"/>
                  </a:ext>
                </a:extLst>
              </p:cNvPr>
              <p:cNvSpPr/>
              <p:nvPr/>
            </p:nvSpPr>
            <p:spPr bwMode="auto">
              <a:xfrm>
                <a:off x="8929035" y="2435461"/>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1" name="Freeform: Shape 50">
                <a:extLst>
                  <a:ext uri="{FF2B5EF4-FFF2-40B4-BE49-F238E27FC236}">
                    <a16:creationId xmlns:a16="http://schemas.microsoft.com/office/drawing/2014/main" id="{6818DB2E-484F-479E-BCDE-A7A0822583C8}"/>
                  </a:ext>
                </a:extLst>
              </p:cNvPr>
              <p:cNvSpPr/>
              <p:nvPr/>
            </p:nvSpPr>
            <p:spPr bwMode="auto">
              <a:xfrm>
                <a:off x="8834611" y="2508480"/>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2" name="Freeform: Shape 51">
                <a:extLst>
                  <a:ext uri="{FF2B5EF4-FFF2-40B4-BE49-F238E27FC236}">
                    <a16:creationId xmlns:a16="http://schemas.microsoft.com/office/drawing/2014/main" id="{CF9FDA63-1432-4BD7-8024-47A5E6A17B3C}"/>
                  </a:ext>
                </a:extLst>
              </p:cNvPr>
              <p:cNvSpPr/>
              <p:nvPr/>
            </p:nvSpPr>
            <p:spPr bwMode="auto">
              <a:xfrm flipV="1">
                <a:off x="8844818" y="2490880"/>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3" name="Freeform 220">
                <a:extLst>
                  <a:ext uri="{FF2B5EF4-FFF2-40B4-BE49-F238E27FC236}">
                    <a16:creationId xmlns:a16="http://schemas.microsoft.com/office/drawing/2014/main" id="{8592CCCB-65ED-4849-B67D-BC525F5B6555}"/>
                  </a:ext>
                </a:extLst>
              </p:cNvPr>
              <p:cNvSpPr/>
              <p:nvPr/>
            </p:nvSpPr>
            <p:spPr bwMode="auto">
              <a:xfrm>
                <a:off x="8832561" y="2619831"/>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220">
                <a:extLst>
                  <a:ext uri="{FF2B5EF4-FFF2-40B4-BE49-F238E27FC236}">
                    <a16:creationId xmlns:a16="http://schemas.microsoft.com/office/drawing/2014/main" id="{C0AAB5A8-588A-4FA6-88D7-B79077ADBA3F}"/>
                  </a:ext>
                </a:extLst>
              </p:cNvPr>
              <p:cNvSpPr/>
              <p:nvPr/>
            </p:nvSpPr>
            <p:spPr bwMode="auto">
              <a:xfrm>
                <a:off x="9136144" y="2644403"/>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220">
                <a:extLst>
                  <a:ext uri="{FF2B5EF4-FFF2-40B4-BE49-F238E27FC236}">
                    <a16:creationId xmlns:a16="http://schemas.microsoft.com/office/drawing/2014/main" id="{73A288F3-50CF-4581-89F9-66AEAC7026EF}"/>
                  </a:ext>
                </a:extLst>
              </p:cNvPr>
              <p:cNvSpPr/>
              <p:nvPr/>
            </p:nvSpPr>
            <p:spPr bwMode="auto">
              <a:xfrm>
                <a:off x="9024946" y="2781260"/>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220">
                <a:extLst>
                  <a:ext uri="{FF2B5EF4-FFF2-40B4-BE49-F238E27FC236}">
                    <a16:creationId xmlns:a16="http://schemas.microsoft.com/office/drawing/2014/main" id="{7A1878E4-121E-4EE1-9353-E1C7B3C374CC}"/>
                  </a:ext>
                </a:extLst>
              </p:cNvPr>
              <p:cNvSpPr/>
              <p:nvPr/>
            </p:nvSpPr>
            <p:spPr bwMode="auto">
              <a:xfrm>
                <a:off x="8767721" y="3589581"/>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9D59633C-3805-4A60-A857-65D262325253}"/>
                  </a:ext>
                </a:extLst>
              </p:cNvPr>
              <p:cNvSpPr/>
              <p:nvPr/>
            </p:nvSpPr>
            <p:spPr bwMode="auto">
              <a:xfrm>
                <a:off x="8929035" y="3612480"/>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9" name="Freeform: Shape 58">
                <a:extLst>
                  <a:ext uri="{FF2B5EF4-FFF2-40B4-BE49-F238E27FC236}">
                    <a16:creationId xmlns:a16="http://schemas.microsoft.com/office/drawing/2014/main" id="{4BAC8A80-BC0A-45E3-BA63-7E8D475D252C}"/>
                  </a:ext>
                </a:extLst>
              </p:cNvPr>
              <p:cNvSpPr/>
              <p:nvPr/>
            </p:nvSpPr>
            <p:spPr bwMode="auto">
              <a:xfrm>
                <a:off x="8834611" y="3685499"/>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60" name="Freeform: Shape 59">
                <a:extLst>
                  <a:ext uri="{FF2B5EF4-FFF2-40B4-BE49-F238E27FC236}">
                    <a16:creationId xmlns:a16="http://schemas.microsoft.com/office/drawing/2014/main" id="{78FD8A5E-E1B3-41DB-A1DE-12178672C7F7}"/>
                  </a:ext>
                </a:extLst>
              </p:cNvPr>
              <p:cNvSpPr/>
              <p:nvPr/>
            </p:nvSpPr>
            <p:spPr bwMode="auto">
              <a:xfrm flipV="1">
                <a:off x="8844818" y="3667899"/>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61" name="Freeform 220">
                <a:extLst>
                  <a:ext uri="{FF2B5EF4-FFF2-40B4-BE49-F238E27FC236}">
                    <a16:creationId xmlns:a16="http://schemas.microsoft.com/office/drawing/2014/main" id="{1C6AB179-99DD-439C-88F2-3B0DC2CDA021}"/>
                  </a:ext>
                </a:extLst>
              </p:cNvPr>
              <p:cNvSpPr/>
              <p:nvPr/>
            </p:nvSpPr>
            <p:spPr bwMode="auto">
              <a:xfrm>
                <a:off x="8832561" y="3796850"/>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220">
                <a:extLst>
                  <a:ext uri="{FF2B5EF4-FFF2-40B4-BE49-F238E27FC236}">
                    <a16:creationId xmlns:a16="http://schemas.microsoft.com/office/drawing/2014/main" id="{E3B877DC-3A92-4228-84FE-77C4BC07BC19}"/>
                  </a:ext>
                </a:extLst>
              </p:cNvPr>
              <p:cNvSpPr/>
              <p:nvPr/>
            </p:nvSpPr>
            <p:spPr bwMode="auto">
              <a:xfrm>
                <a:off x="9136144" y="3821422"/>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220">
                <a:extLst>
                  <a:ext uri="{FF2B5EF4-FFF2-40B4-BE49-F238E27FC236}">
                    <a16:creationId xmlns:a16="http://schemas.microsoft.com/office/drawing/2014/main" id="{D67D0AC1-D92D-4497-A94F-BCB2579BDE34}"/>
                  </a:ext>
                </a:extLst>
              </p:cNvPr>
              <p:cNvSpPr/>
              <p:nvPr/>
            </p:nvSpPr>
            <p:spPr bwMode="auto">
              <a:xfrm>
                <a:off x="9024946" y="3958279"/>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4" name="Straight Arrow Connector 33">
              <a:extLst>
                <a:ext uri="{FF2B5EF4-FFF2-40B4-BE49-F238E27FC236}">
                  <a16:creationId xmlns:a16="http://schemas.microsoft.com/office/drawing/2014/main" id="{CA03F62D-D191-481D-84BB-69B62EC38332}"/>
                </a:ext>
              </a:extLst>
            </p:cNvPr>
            <p:cNvCxnSpPr/>
            <p:nvPr/>
          </p:nvCxnSpPr>
          <p:spPr>
            <a:xfrm>
              <a:off x="7466952" y="2744897"/>
              <a:ext cx="2462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Arrow Connector 67">
              <a:extLst>
                <a:ext uri="{FF2B5EF4-FFF2-40B4-BE49-F238E27FC236}">
                  <a16:creationId xmlns:a16="http://schemas.microsoft.com/office/drawing/2014/main" id="{DBCD4B1E-6F9D-41BE-B30E-FCA9156DEB13}"/>
                </a:ext>
              </a:extLst>
            </p:cNvPr>
            <p:cNvCxnSpPr>
              <a:cxnSpLocks/>
            </p:cNvCxnSpPr>
            <p:nvPr/>
          </p:nvCxnSpPr>
          <p:spPr>
            <a:xfrm>
              <a:off x="9602862" y="2744897"/>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77439760-0AAC-4A2D-9ECC-EF5E46989A16}"/>
                </a:ext>
              </a:extLst>
            </p:cNvPr>
            <p:cNvCxnSpPr/>
            <p:nvPr/>
          </p:nvCxnSpPr>
          <p:spPr>
            <a:xfrm>
              <a:off x="8396436" y="2744897"/>
              <a:ext cx="25254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9" name="Connector: Elbow 68">
              <a:extLst>
                <a:ext uri="{FF2B5EF4-FFF2-40B4-BE49-F238E27FC236}">
                  <a16:creationId xmlns:a16="http://schemas.microsoft.com/office/drawing/2014/main" id="{009A4A19-3F85-4CF8-A11E-8F4E621357B8}"/>
                </a:ext>
              </a:extLst>
            </p:cNvPr>
            <p:cNvCxnSpPr/>
            <p:nvPr/>
          </p:nvCxnSpPr>
          <p:spPr>
            <a:xfrm rot="5400000" flipH="1" flipV="1">
              <a:off x="8006170" y="1640623"/>
              <a:ext cx="651771" cy="600893"/>
            </a:xfrm>
            <a:prstGeom prst="bentConnector3">
              <a:avLst>
                <a:gd name="adj1" fmla="val 10063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Connector: Elbow 72">
              <a:extLst>
                <a:ext uri="{FF2B5EF4-FFF2-40B4-BE49-F238E27FC236}">
                  <a16:creationId xmlns:a16="http://schemas.microsoft.com/office/drawing/2014/main" id="{35EEC2BB-2148-4950-BF5A-A4D42DA88D72}"/>
                </a:ext>
              </a:extLst>
            </p:cNvPr>
            <p:cNvCxnSpPr>
              <a:cxnSpLocks/>
            </p:cNvCxnSpPr>
            <p:nvPr/>
          </p:nvCxnSpPr>
          <p:spPr>
            <a:xfrm>
              <a:off x="8031608" y="3452397"/>
              <a:ext cx="630007" cy="414326"/>
            </a:xfrm>
            <a:prstGeom prst="bentConnector3">
              <a:avLst>
                <a:gd name="adj1" fmla="val -19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C1B9E04B-A163-485A-9BA5-2ED7DD4ED83D}"/>
                </a:ext>
              </a:extLst>
            </p:cNvPr>
            <p:cNvCxnSpPr>
              <a:cxnSpLocks/>
            </p:cNvCxnSpPr>
            <p:nvPr/>
          </p:nvCxnSpPr>
          <p:spPr>
            <a:xfrm>
              <a:off x="9602862" y="3838761"/>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2F0CA1DC-150E-4BB9-A8EC-ED490044BF67}"/>
                </a:ext>
              </a:extLst>
            </p:cNvPr>
            <p:cNvCxnSpPr>
              <a:cxnSpLocks/>
            </p:cNvCxnSpPr>
            <p:nvPr/>
          </p:nvCxnSpPr>
          <p:spPr>
            <a:xfrm>
              <a:off x="9602862" y="1616529"/>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Arrow Connector 77">
              <a:extLst>
                <a:ext uri="{FF2B5EF4-FFF2-40B4-BE49-F238E27FC236}">
                  <a16:creationId xmlns:a16="http://schemas.microsoft.com/office/drawing/2014/main" id="{04D3961D-E12D-451F-B643-119BA51F7FF3}"/>
                </a:ext>
              </a:extLst>
            </p:cNvPr>
            <p:cNvCxnSpPr>
              <a:cxnSpLocks/>
            </p:cNvCxnSpPr>
            <p:nvPr/>
          </p:nvCxnSpPr>
          <p:spPr>
            <a:xfrm>
              <a:off x="9602862" y="1712780"/>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Arrow Connector 78">
              <a:extLst>
                <a:ext uri="{FF2B5EF4-FFF2-40B4-BE49-F238E27FC236}">
                  <a16:creationId xmlns:a16="http://schemas.microsoft.com/office/drawing/2014/main" id="{CF311767-F7A8-4044-89DB-69E18E640179}"/>
                </a:ext>
              </a:extLst>
            </p:cNvPr>
            <p:cNvCxnSpPr>
              <a:cxnSpLocks/>
            </p:cNvCxnSpPr>
            <p:nvPr/>
          </p:nvCxnSpPr>
          <p:spPr>
            <a:xfrm>
              <a:off x="9602862" y="1846130"/>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Arrow Connector 83">
              <a:extLst>
                <a:ext uri="{FF2B5EF4-FFF2-40B4-BE49-F238E27FC236}">
                  <a16:creationId xmlns:a16="http://schemas.microsoft.com/office/drawing/2014/main" id="{CC17EECA-8290-46B3-99CA-076CCC0C7855}"/>
                </a:ext>
              </a:extLst>
            </p:cNvPr>
            <p:cNvCxnSpPr>
              <a:cxnSpLocks/>
            </p:cNvCxnSpPr>
            <p:nvPr/>
          </p:nvCxnSpPr>
          <p:spPr>
            <a:xfrm flipV="1">
              <a:off x="9602862" y="1971396"/>
              <a:ext cx="765052" cy="688113"/>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Arrow Connector 84">
              <a:extLst>
                <a:ext uri="{FF2B5EF4-FFF2-40B4-BE49-F238E27FC236}">
                  <a16:creationId xmlns:a16="http://schemas.microsoft.com/office/drawing/2014/main" id="{1620F015-9CFB-44EC-BF51-17A27ADF4E1A}"/>
                </a:ext>
              </a:extLst>
            </p:cNvPr>
            <p:cNvCxnSpPr>
              <a:cxnSpLocks/>
            </p:cNvCxnSpPr>
            <p:nvPr/>
          </p:nvCxnSpPr>
          <p:spPr>
            <a:xfrm>
              <a:off x="9602862" y="2792859"/>
              <a:ext cx="765052" cy="630847"/>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0D37FD5B-09FA-4FB3-8470-AC1C1F1EAE26}"/>
                </a:ext>
              </a:extLst>
            </p:cNvPr>
            <p:cNvCxnSpPr>
              <a:cxnSpLocks/>
            </p:cNvCxnSpPr>
            <p:nvPr/>
          </p:nvCxnSpPr>
          <p:spPr>
            <a:xfrm flipV="1">
              <a:off x="9602862" y="2920502"/>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Arrow Connector 86">
              <a:extLst>
                <a:ext uri="{FF2B5EF4-FFF2-40B4-BE49-F238E27FC236}">
                  <a16:creationId xmlns:a16="http://schemas.microsoft.com/office/drawing/2014/main" id="{7DED7B7F-21AC-4A58-BF23-6C85B741107E}"/>
                </a:ext>
              </a:extLst>
            </p:cNvPr>
            <p:cNvCxnSpPr>
              <a:cxnSpLocks/>
            </p:cNvCxnSpPr>
            <p:nvPr/>
          </p:nvCxnSpPr>
          <p:spPr>
            <a:xfrm flipV="1">
              <a:off x="9602862" y="1744769"/>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92" name="Picture 6" descr="File:Domino's stacked.svg">
            <a:extLst>
              <a:ext uri="{FF2B5EF4-FFF2-40B4-BE49-F238E27FC236}">
                <a16:creationId xmlns:a16="http://schemas.microsoft.com/office/drawing/2014/main" id="{B41B5B2F-FDD5-48A9-9A9D-995381ADAD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6361" y="5907388"/>
            <a:ext cx="697604" cy="7092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http://images.pocketgamer.co.uk/sm/2016/3/66000/original.png">
            <a:extLst>
              <a:ext uri="{FF2B5EF4-FFF2-40B4-BE49-F238E27FC236}">
                <a16:creationId xmlns:a16="http://schemas.microsoft.com/office/drawing/2014/main" id="{2ABA16EE-FCDC-4C52-9FD4-0E1996C988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9239" y="6056663"/>
            <a:ext cx="1736248" cy="40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4190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14" y="339390"/>
            <a:ext cx="5606043" cy="899665"/>
          </a:xfrm>
        </p:spPr>
        <p:txBody>
          <a:bodyPr/>
          <a:lstStyle/>
          <a:p>
            <a:r>
              <a:rPr lang="en-US"/>
              <a:t>Build Real-Time Customer experiences</a:t>
            </a:r>
          </a:p>
        </p:txBody>
      </p:sp>
      <p:sp>
        <p:nvSpPr>
          <p:cNvPr id="3" name="Content Placeholder 2"/>
          <p:cNvSpPr>
            <a:spLocks noGrp="1"/>
          </p:cNvSpPr>
          <p:nvPr>
            <p:ph type="body" sz="quarter" idx="11"/>
          </p:nvPr>
        </p:nvSpPr>
        <p:spPr>
          <a:xfrm>
            <a:off x="267730" y="1499634"/>
            <a:ext cx="5606043" cy="2624308"/>
          </a:xfrm>
        </p:spPr>
        <p:txBody>
          <a:bodyPr/>
          <a:lstStyle/>
          <a:p>
            <a:pPr lvl="0"/>
            <a:r>
              <a:rPr lang="en-US">
                <a:solidFill>
                  <a:schemeClr val="tx1"/>
                </a:solidFill>
              </a:rPr>
              <a:t>Offer latency-sensitive applications with personalization, bidding, and fraud-detection.</a:t>
            </a:r>
          </a:p>
          <a:p>
            <a:pPr marL="285750" lvl="1" indent="-285750">
              <a:spcBef>
                <a:spcPts val="1600"/>
              </a:spcBef>
              <a:spcAft>
                <a:spcPts val="0"/>
              </a:spcAft>
              <a:buFont typeface="Arial" charset="0"/>
              <a:buChar char="•"/>
            </a:pPr>
            <a:r>
              <a:rPr lang="en-US" sz="1600">
                <a:solidFill>
                  <a:schemeClr val="tx1"/>
                </a:solidFill>
              </a:rPr>
              <a:t>Machine learning models generate real-time recommendations across product catalogues</a:t>
            </a:r>
          </a:p>
          <a:p>
            <a:pPr marL="285750" lvl="1" indent="-285750">
              <a:spcBef>
                <a:spcPts val="1000"/>
              </a:spcBef>
              <a:spcAft>
                <a:spcPts val="0"/>
              </a:spcAft>
              <a:buFont typeface="Arial" charset="0"/>
              <a:buChar char="•"/>
            </a:pPr>
            <a:r>
              <a:rPr lang="en-US" sz="1600">
                <a:solidFill>
                  <a:schemeClr val="tx1"/>
                </a:solidFill>
              </a:rPr>
              <a:t>Product analysis in milliseconds</a:t>
            </a:r>
          </a:p>
          <a:p>
            <a:pPr marL="285750" lvl="1" indent="-285750">
              <a:spcBef>
                <a:spcPts val="1000"/>
              </a:spcBef>
              <a:spcAft>
                <a:spcPts val="0"/>
              </a:spcAft>
              <a:buFont typeface="Arial" charset="0"/>
              <a:buChar char="•"/>
            </a:pPr>
            <a:r>
              <a:rPr lang="en-US" sz="1600">
                <a:solidFill>
                  <a:schemeClr val="tx1"/>
                </a:solidFill>
              </a:rPr>
              <a:t>Low-latency ensures high app performance worldwide</a:t>
            </a:r>
          </a:p>
          <a:p>
            <a:pPr marL="285750" lvl="1" indent="-285750">
              <a:spcBef>
                <a:spcPts val="1000"/>
              </a:spcBef>
              <a:spcAft>
                <a:spcPts val="0"/>
              </a:spcAft>
              <a:buFont typeface="Arial" charset="0"/>
              <a:buChar char="•"/>
            </a:pPr>
            <a:r>
              <a:rPr lang="en-US" sz="1600">
                <a:solidFill>
                  <a:schemeClr val="tx1"/>
                </a:solidFill>
              </a:rPr>
              <a:t>Tunable consistency models for rapid insight</a:t>
            </a:r>
          </a:p>
        </p:txBody>
      </p:sp>
      <p:pic>
        <p:nvPicPr>
          <p:cNvPr id="14" name="Picture 13">
            <a:extLst>
              <a:ext uri="{FF2B5EF4-FFF2-40B4-BE49-F238E27FC236}">
                <a16:creationId xmlns:a16="http://schemas.microsoft.com/office/drawing/2014/main" id="{8C5D63A2-7AD7-4529-ADE0-910DE6F1C24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9426" y="5997865"/>
            <a:ext cx="1310464" cy="4288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1A4F1C18-7D2D-42D8-A904-C7769F9C079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083688" y="5763985"/>
            <a:ext cx="857944" cy="85309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502524" y="603003"/>
            <a:ext cx="6675353" cy="4675475"/>
            <a:chOff x="5502524" y="603003"/>
            <a:chExt cx="6675353" cy="4675475"/>
          </a:xfrm>
        </p:grpSpPr>
        <p:sp>
          <p:nvSpPr>
            <p:cNvPr id="11" name="Rectangle 10">
              <a:extLst>
                <a:ext uri="{FF2B5EF4-FFF2-40B4-BE49-F238E27FC236}">
                  <a16:creationId xmlns:a16="http://schemas.microsoft.com/office/drawing/2014/main" id="{5A3777E1-0452-4889-9093-432098573143}"/>
                </a:ext>
              </a:extLst>
            </p:cNvPr>
            <p:cNvSpPr/>
            <p:nvPr/>
          </p:nvSpPr>
          <p:spPr>
            <a:xfrm>
              <a:off x="7753057" y="2779694"/>
              <a:ext cx="3144420" cy="2498784"/>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72D1AEC0-D7C7-4696-A8F5-43A308AD36D6}"/>
                </a:ext>
              </a:extLst>
            </p:cNvPr>
            <p:cNvSpPr/>
            <p:nvPr/>
          </p:nvSpPr>
          <p:spPr>
            <a:xfrm>
              <a:off x="7753057" y="603003"/>
              <a:ext cx="3144420" cy="1637687"/>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Arrow Connector 12"/>
            <p:cNvCxnSpPr>
              <a:cxnSpLocks/>
            </p:cNvCxnSpPr>
            <p:nvPr/>
          </p:nvCxnSpPr>
          <p:spPr>
            <a:xfrm>
              <a:off x="6227247" y="2269389"/>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TextBox 15"/>
            <p:cNvSpPr txBox="1"/>
            <p:nvPr/>
          </p:nvSpPr>
          <p:spPr>
            <a:xfrm>
              <a:off x="9471708" y="1678914"/>
              <a:ext cx="1168200"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(distributed model store)</a:t>
              </a:r>
            </a:p>
          </p:txBody>
        </p:sp>
        <p:sp>
          <p:nvSpPr>
            <p:cNvPr id="17" name="TextBox 16"/>
            <p:cNvSpPr txBox="1"/>
            <p:nvPr/>
          </p:nvSpPr>
          <p:spPr>
            <a:xfrm>
              <a:off x="6401217" y="2474065"/>
              <a:ext cx="1368002"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.com</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Details Page)</a:t>
              </a:r>
            </a:p>
          </p:txBody>
        </p:sp>
        <p:sp>
          <p:nvSpPr>
            <p:cNvPr id="20" name="TextBox 19"/>
            <p:cNvSpPr txBox="1"/>
            <p:nvPr/>
          </p:nvSpPr>
          <p:spPr>
            <a:xfrm>
              <a:off x="7824700" y="3354416"/>
              <a:ext cx="126394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Event Hub</a:t>
              </a:r>
            </a:p>
          </p:txBody>
        </p:sp>
        <p:sp>
          <p:nvSpPr>
            <p:cNvPr id="21" name="TextBox 20"/>
            <p:cNvSpPr txBox="1"/>
            <p:nvPr/>
          </p:nvSpPr>
          <p:spPr>
            <a:xfrm>
              <a:off x="9284309" y="3354416"/>
              <a:ext cx="154299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Lake Storage</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(offline raw data)</a:t>
              </a:r>
            </a:p>
          </p:txBody>
        </p:sp>
        <p:cxnSp>
          <p:nvCxnSpPr>
            <p:cNvPr id="23" name="Straight Arrow Connector 41"/>
            <p:cNvCxnSpPr>
              <a:cxnSpLocks/>
              <a:stCxn id="17" idx="2"/>
            </p:cNvCxnSpPr>
            <p:nvPr/>
          </p:nvCxnSpPr>
          <p:spPr>
            <a:xfrm rot="16200000" flipH="1">
              <a:off x="7433561" y="2510443"/>
              <a:ext cx="290970" cy="987656"/>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9C1B3F7D-B30B-4F47-9C8E-E1CC6809D4C9}"/>
                </a:ext>
              </a:extLst>
            </p:cNvPr>
            <p:cNvSpPr txBox="1"/>
            <p:nvPr/>
          </p:nvSpPr>
          <p:spPr>
            <a:xfrm>
              <a:off x="8765207" y="4485291"/>
              <a:ext cx="2088818"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Spark on Azure HDInsight</a:t>
              </a:r>
            </a:p>
          </p:txBody>
        </p:sp>
        <p:pic>
          <p:nvPicPr>
            <p:cNvPr id="28" name="Picture 2">
              <a:extLst>
                <a:ext uri="{FF2B5EF4-FFF2-40B4-BE49-F238E27FC236}">
                  <a16:creationId xmlns:a16="http://schemas.microsoft.com/office/drawing/2014/main" id="{B7F6519C-2086-4F3E-A3EE-7195D4AC6149}"/>
                </a:ext>
              </a:extLst>
            </p:cNvPr>
            <p:cNvPicPr>
              <a:picLocks noChangeAspect="1" noChangeArrowheads="1"/>
            </p:cNvPicPr>
            <p:nvPr/>
          </p:nvPicPr>
          <p:blipFill>
            <a:blip r:embed="rId5"/>
            <a:stretch>
              <a:fillRect/>
            </a:stretch>
          </p:blipFill>
          <p:spPr bwMode="auto">
            <a:xfrm>
              <a:off x="9316587" y="4166695"/>
              <a:ext cx="535872" cy="28028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9CD829A-7CF2-4DE4-AF34-CFE136686BA3}"/>
                </a:ext>
              </a:extLst>
            </p:cNvPr>
            <p:cNvSpPr txBox="1"/>
            <p:nvPr/>
          </p:nvSpPr>
          <p:spPr>
            <a:xfrm>
              <a:off x="10909072" y="2230582"/>
              <a:ext cx="1268805" cy="677108"/>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Factory</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(scheduled job to refresh persisted models)</a:t>
              </a:r>
            </a:p>
          </p:txBody>
        </p:sp>
        <p:cxnSp>
          <p:nvCxnSpPr>
            <p:cNvPr id="34"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7103942" y="1489293"/>
              <a:ext cx="833949" cy="379947"/>
            </a:xfrm>
            <a:prstGeom prst="bentConnector3">
              <a:avLst>
                <a:gd name="adj1" fmla="val 398"/>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TextBox 36">
              <a:extLst>
                <a:ext uri="{FF2B5EF4-FFF2-40B4-BE49-F238E27FC236}">
                  <a16:creationId xmlns:a16="http://schemas.microsoft.com/office/drawing/2014/main" id="{B353F165-77DB-4164-BA81-EA5AEC0FBD10}"/>
                </a:ext>
              </a:extLst>
            </p:cNvPr>
            <p:cNvSpPr txBox="1"/>
            <p:nvPr/>
          </p:nvSpPr>
          <p:spPr>
            <a:xfrm>
              <a:off x="7706713" y="1675099"/>
              <a:ext cx="1499918"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Service Fabric</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(Personalization Decision Engine)</a:t>
              </a:r>
            </a:p>
          </p:txBody>
        </p:sp>
        <p:cxnSp>
          <p:nvCxnSpPr>
            <p:cNvPr id="19" name="Straight Arrow Connector 18"/>
            <p:cNvCxnSpPr>
              <a:cxnSpLocks/>
            </p:cNvCxnSpPr>
            <p:nvPr/>
          </p:nvCxnSpPr>
          <p:spPr>
            <a:xfrm>
              <a:off x="8953251" y="3191375"/>
              <a:ext cx="65843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CF5BFEE9-EFE4-4392-8A59-CA0D37AECE24}"/>
                </a:ext>
              </a:extLst>
            </p:cNvPr>
            <p:cNvCxnSpPr>
              <a:cxnSpLocks/>
            </p:cNvCxnSpPr>
            <p:nvPr/>
          </p:nvCxnSpPr>
          <p:spPr>
            <a:xfrm>
              <a:off x="8953250" y="1397314"/>
              <a:ext cx="483602" cy="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4DF7BCE1-1DF4-457B-A3FC-43AD70D230C5}"/>
                </a:ext>
              </a:extLst>
            </p:cNvPr>
            <p:cNvSpPr txBox="1"/>
            <p:nvPr/>
          </p:nvSpPr>
          <p:spPr>
            <a:xfrm>
              <a:off x="8123428" y="639754"/>
              <a:ext cx="2397066" cy="461665"/>
            </a:xfrm>
            <a:prstGeom prst="rect">
              <a:avLst/>
            </a:prstGeom>
            <a:noFill/>
          </p:spPr>
          <p:txBody>
            <a:bodyPr wrap="none" rtlCol="0">
              <a:spAutoFit/>
            </a:bodyPr>
            <a:lstStyle/>
            <a:p>
              <a:pPr algn="ctr"/>
              <a:r>
                <a:rPr lang="en-US" sz="1200"/>
                <a:t>Online Recommendations Service</a:t>
              </a:r>
            </a:p>
            <a:p>
              <a:pPr algn="ctr"/>
              <a:r>
                <a:rPr lang="en-US" sz="1200">
                  <a:solidFill>
                    <a:srgbClr val="FF0000"/>
                  </a:solidFill>
                  <a:latin typeface="Segoe UI" panose="020B0502040204020203" pitchFamily="34" charset="0"/>
                  <a:cs typeface="Segoe UI" panose="020B0502040204020203" pitchFamily="34" charset="0"/>
                </a:rPr>
                <a:t>HOT</a:t>
              </a:r>
              <a:r>
                <a:rPr lang="en-US" sz="1200">
                  <a:solidFill>
                    <a:srgbClr val="FF0000"/>
                  </a:solidFill>
                </a:rPr>
                <a:t> path</a:t>
              </a:r>
              <a:endParaRPr lang="en-US" sz="1200"/>
            </a:p>
          </p:txBody>
        </p:sp>
        <p:sp>
          <p:nvSpPr>
            <p:cNvPr id="40" name="TextBox 39">
              <a:extLst>
                <a:ext uri="{FF2B5EF4-FFF2-40B4-BE49-F238E27FC236}">
                  <a16:creationId xmlns:a16="http://schemas.microsoft.com/office/drawing/2014/main" id="{20A303A2-175C-47CD-9A15-3E1A6DAB0066}"/>
                </a:ext>
              </a:extLst>
            </p:cNvPr>
            <p:cNvSpPr txBox="1"/>
            <p:nvPr/>
          </p:nvSpPr>
          <p:spPr>
            <a:xfrm>
              <a:off x="8132117" y="4816813"/>
              <a:ext cx="2379689" cy="461665"/>
            </a:xfrm>
            <a:prstGeom prst="rect">
              <a:avLst/>
            </a:prstGeom>
            <a:noFill/>
          </p:spPr>
          <p:txBody>
            <a:bodyPr wrap="none" rtlCol="0">
              <a:spAutoFit/>
            </a:bodyPr>
            <a:lstStyle/>
            <a:p>
              <a:pPr algn="ctr"/>
              <a:r>
                <a:rPr lang="en-US" sz="1200"/>
                <a:t>Offline Recommendations Engine</a:t>
              </a:r>
              <a:br>
                <a:rPr lang="en-US" sz="1200"/>
              </a:br>
              <a:r>
                <a:rPr lang="en-US" sz="1200">
                  <a:solidFill>
                    <a:schemeClr val="bg2"/>
                  </a:solidFill>
                  <a:latin typeface="Segoe UI" panose="020B0502040204020203" pitchFamily="34" charset="0"/>
                  <a:cs typeface="Segoe UI" panose="020B0502040204020203" pitchFamily="34" charset="0"/>
                </a:rPr>
                <a:t>COLD</a:t>
              </a:r>
              <a:r>
                <a:rPr lang="en-US" sz="1200">
                  <a:solidFill>
                    <a:schemeClr val="bg2"/>
                  </a:solidFill>
                </a:rPr>
                <a:t> path</a:t>
              </a:r>
              <a:endParaRPr lang="en-US" sz="1200"/>
            </a:p>
          </p:txBody>
        </p:sp>
        <p:sp>
          <p:nvSpPr>
            <p:cNvPr id="41"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5691753" y="2062582"/>
              <a:ext cx="378871" cy="413614"/>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3383B5DD-68DB-46AC-9E8B-6E20E7637283}"/>
                </a:ext>
              </a:extLst>
            </p:cNvPr>
            <p:cNvSpPr txBox="1"/>
            <p:nvPr/>
          </p:nvSpPr>
          <p:spPr>
            <a:xfrm>
              <a:off x="5502524" y="2493243"/>
              <a:ext cx="762150"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Shoppers</a:t>
              </a:r>
            </a:p>
          </p:txBody>
        </p:sp>
        <p:cxnSp>
          <p:nvCxnSpPr>
            <p:cNvPr id="44" name="Straight Arrow Connector 41">
              <a:extLst>
                <a:ext uri="{FF2B5EF4-FFF2-40B4-BE49-F238E27FC236}">
                  <a16:creationId xmlns:a16="http://schemas.microsoft.com/office/drawing/2014/main" id="{39177085-A1D0-4FF5-A74B-1A8A83BF3071}"/>
                </a:ext>
              </a:extLst>
            </p:cNvPr>
            <p:cNvCxnSpPr>
              <a:cxnSpLocks/>
              <a:stCxn id="31" idx="2"/>
            </p:cNvCxnSpPr>
            <p:nvPr/>
          </p:nvCxnSpPr>
          <p:spPr>
            <a:xfrm rot="5400000">
              <a:off x="10947337" y="2585540"/>
              <a:ext cx="273989" cy="918289"/>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1">
              <a:extLst>
                <a:ext uri="{FF2B5EF4-FFF2-40B4-BE49-F238E27FC236}">
                  <a16:creationId xmlns:a16="http://schemas.microsoft.com/office/drawing/2014/main" id="{4D44A62F-0BC0-4363-8021-D0AD606E3999}"/>
                </a:ext>
              </a:extLst>
            </p:cNvPr>
            <p:cNvCxnSpPr>
              <a:cxnSpLocks/>
            </p:cNvCxnSpPr>
            <p:nvPr/>
          </p:nvCxnSpPr>
          <p:spPr>
            <a:xfrm rot="10800000">
              <a:off x="10594009" y="1489293"/>
              <a:ext cx="939603" cy="86587"/>
            </a:xfrm>
            <a:prstGeom prst="bentConnector3">
              <a:avLst>
                <a:gd name="adj1" fmla="val -51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a:extLst>
                <a:ext uri="{FF2B5EF4-FFF2-40B4-BE49-F238E27FC236}">
                  <a16:creationId xmlns:a16="http://schemas.microsoft.com/office/drawing/2014/main" id="{561E7B6C-B5E3-49FF-841B-23966157E42B}"/>
                </a:ext>
              </a:extLst>
            </p:cNvPr>
            <p:cNvCxnSpPr>
              <a:cxnSpLocks/>
            </p:cNvCxnSpPr>
            <p:nvPr/>
          </p:nvCxnSpPr>
          <p:spPr>
            <a:xfrm>
              <a:off x="10061527" y="3752045"/>
              <a:ext cx="0" cy="295911"/>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9BF6D57B-AD6A-40FF-8CAD-1EE7B87BF48D}"/>
                </a:ext>
              </a:extLst>
            </p:cNvPr>
            <p:cNvGrpSpPr/>
            <p:nvPr/>
          </p:nvGrpSpPr>
          <p:grpSpPr>
            <a:xfrm>
              <a:off x="6842529" y="2013012"/>
              <a:ext cx="485379" cy="412901"/>
              <a:chOff x="5872464" y="2045113"/>
              <a:chExt cx="485379" cy="412901"/>
            </a:xfrm>
          </p:grpSpPr>
          <p:grpSp>
            <p:nvGrpSpPr>
              <p:cNvPr id="48" name="Group 47">
                <a:extLst>
                  <a:ext uri="{FF2B5EF4-FFF2-40B4-BE49-F238E27FC236}">
                    <a16:creationId xmlns:a16="http://schemas.microsoft.com/office/drawing/2014/main" id="{923E86AB-2533-4ADC-BCAD-0D0516C1E820}"/>
                  </a:ext>
                </a:extLst>
              </p:cNvPr>
              <p:cNvGrpSpPr/>
              <p:nvPr/>
            </p:nvGrpSpPr>
            <p:grpSpPr>
              <a:xfrm>
                <a:off x="5872464" y="2045113"/>
                <a:ext cx="485379" cy="412901"/>
                <a:chOff x="2107244" y="1575258"/>
                <a:chExt cx="310993" cy="264555"/>
              </a:xfrm>
            </p:grpSpPr>
            <p:sp>
              <p:nvSpPr>
                <p:cNvPr id="53" name="Rectangle 9">
                  <a:extLst>
                    <a:ext uri="{FF2B5EF4-FFF2-40B4-BE49-F238E27FC236}">
                      <a16:creationId xmlns:a16="http://schemas.microsoft.com/office/drawing/2014/main" id="{9BB61043-636E-45BC-B360-D4EF52EF03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4" name="Line 10">
                  <a:extLst>
                    <a:ext uri="{FF2B5EF4-FFF2-40B4-BE49-F238E27FC236}">
                      <a16:creationId xmlns:a16="http://schemas.microsoft.com/office/drawing/2014/main" id="{EF668CE7-77F2-46AE-A01A-AB639D52608D}"/>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1A974EE8-A9DC-4A66-B79B-100457A16674}"/>
                  </a:ext>
                </a:extLst>
              </p:cNvPr>
              <p:cNvGrpSpPr/>
              <p:nvPr/>
            </p:nvGrpSpPr>
            <p:grpSpPr>
              <a:xfrm>
                <a:off x="6153589" y="2082451"/>
                <a:ext cx="149347" cy="37338"/>
                <a:chOff x="2287367" y="1599181"/>
                <a:chExt cx="95690" cy="23923"/>
              </a:xfrm>
              <a:solidFill>
                <a:schemeClr val="tx2"/>
              </a:solidFill>
            </p:grpSpPr>
            <p:sp>
              <p:nvSpPr>
                <p:cNvPr id="50" name="Oval 11">
                  <a:extLst>
                    <a:ext uri="{FF2B5EF4-FFF2-40B4-BE49-F238E27FC236}">
                      <a16:creationId xmlns:a16="http://schemas.microsoft.com/office/drawing/2014/main" id="{0B6C23DD-C26C-4A12-A7BB-6B0DF3D7F31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1" name="Oval 12">
                  <a:extLst>
                    <a:ext uri="{FF2B5EF4-FFF2-40B4-BE49-F238E27FC236}">
                      <a16:creationId xmlns:a16="http://schemas.microsoft.com/office/drawing/2014/main" id="{114CBFAE-5071-4DD3-8196-64125BE59FA2}"/>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2" name="Oval 13">
                  <a:extLst>
                    <a:ext uri="{FF2B5EF4-FFF2-40B4-BE49-F238E27FC236}">
                      <a16:creationId xmlns:a16="http://schemas.microsoft.com/office/drawing/2014/main" id="{A12B77BF-A40B-4C56-A967-E1D27618EF6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BC282EAA-BB12-48C7-8104-0E5537A85B5B}"/>
                </a:ext>
              </a:extLst>
            </p:cNvPr>
            <p:cNvGrpSpPr/>
            <p:nvPr/>
          </p:nvGrpSpPr>
          <p:grpSpPr>
            <a:xfrm>
              <a:off x="8256296" y="2920776"/>
              <a:ext cx="380836" cy="393642"/>
              <a:chOff x="6175919" y="4051028"/>
              <a:chExt cx="248788" cy="257154"/>
            </a:xfrm>
          </p:grpSpPr>
          <p:sp>
            <p:nvSpPr>
              <p:cNvPr id="56" name="Freeform: Shape 526">
                <a:extLst>
                  <a:ext uri="{FF2B5EF4-FFF2-40B4-BE49-F238E27FC236}">
                    <a16:creationId xmlns:a16="http://schemas.microsoft.com/office/drawing/2014/main" id="{A385CCA8-CC54-4A57-B609-959889995403}"/>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27">
                <a:extLst>
                  <a:ext uri="{FF2B5EF4-FFF2-40B4-BE49-F238E27FC236}">
                    <a16:creationId xmlns:a16="http://schemas.microsoft.com/office/drawing/2014/main" id="{799722D8-262F-40DF-82E5-7B718FD3E8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29">
                <a:extLst>
                  <a:ext uri="{FF2B5EF4-FFF2-40B4-BE49-F238E27FC236}">
                    <a16:creationId xmlns:a16="http://schemas.microsoft.com/office/drawing/2014/main" id="{0FD1AA87-3596-4E45-AA71-24D9527C72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Shape 530">
                <a:extLst>
                  <a:ext uri="{FF2B5EF4-FFF2-40B4-BE49-F238E27FC236}">
                    <a16:creationId xmlns:a16="http://schemas.microsoft.com/office/drawing/2014/main" id="{10FB45BF-D783-47F0-9A37-6371B390C3BD}"/>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31">
                <a:extLst>
                  <a:ext uri="{FF2B5EF4-FFF2-40B4-BE49-F238E27FC236}">
                    <a16:creationId xmlns:a16="http://schemas.microsoft.com/office/drawing/2014/main" id="{9F3744A6-38A6-4D19-928F-47D0FE51721D}"/>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532">
                <a:extLst>
                  <a:ext uri="{FF2B5EF4-FFF2-40B4-BE49-F238E27FC236}">
                    <a16:creationId xmlns:a16="http://schemas.microsoft.com/office/drawing/2014/main" id="{4A0D1DC4-0254-4EFA-ABC3-DDC12E491DC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524">
                <a:extLst>
                  <a:ext uri="{FF2B5EF4-FFF2-40B4-BE49-F238E27FC236}">
                    <a16:creationId xmlns:a16="http://schemas.microsoft.com/office/drawing/2014/main" id="{B515FACC-220B-4763-9602-2CE99BFFEF7D}"/>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533">
                <a:extLst>
                  <a:ext uri="{FF2B5EF4-FFF2-40B4-BE49-F238E27FC236}">
                    <a16:creationId xmlns:a16="http://schemas.microsoft.com/office/drawing/2014/main" id="{0208A469-EB04-4B6F-B7A2-86BD5F268AA3}"/>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61B6408-934E-4046-BA80-A720F996AAE9}"/>
                </a:ext>
              </a:extLst>
            </p:cNvPr>
            <p:cNvGrpSpPr/>
            <p:nvPr/>
          </p:nvGrpSpPr>
          <p:grpSpPr>
            <a:xfrm>
              <a:off x="9910201" y="2924622"/>
              <a:ext cx="291216" cy="382586"/>
              <a:chOff x="2494421" y="4564004"/>
              <a:chExt cx="338257" cy="444388"/>
            </a:xfrm>
            <a:noFill/>
          </p:grpSpPr>
          <p:sp>
            <p:nvSpPr>
              <p:cNvPr id="65" name="Cylinder 513">
                <a:extLst>
                  <a:ext uri="{FF2B5EF4-FFF2-40B4-BE49-F238E27FC236}">
                    <a16:creationId xmlns:a16="http://schemas.microsoft.com/office/drawing/2014/main" id="{6E1E00C8-1CAD-4C85-BF41-255E7F84B840}"/>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B9D8D046-595C-428D-9170-54AC8FC7D16B}"/>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grpSp>
        <p:grpSp>
          <p:nvGrpSpPr>
            <p:cNvPr id="67" name="Group 66">
              <a:extLst>
                <a:ext uri="{FF2B5EF4-FFF2-40B4-BE49-F238E27FC236}">
                  <a16:creationId xmlns:a16="http://schemas.microsoft.com/office/drawing/2014/main" id="{63F6F856-3DBA-4917-819D-9DAD02A93C63}"/>
                </a:ext>
              </a:extLst>
            </p:cNvPr>
            <p:cNvGrpSpPr/>
            <p:nvPr/>
          </p:nvGrpSpPr>
          <p:grpSpPr>
            <a:xfrm>
              <a:off x="9790234" y="1102179"/>
              <a:ext cx="531148" cy="457810"/>
              <a:chOff x="8376458" y="5925518"/>
              <a:chExt cx="1045926" cy="901512"/>
            </a:xfrm>
          </p:grpSpPr>
          <p:sp>
            <p:nvSpPr>
              <p:cNvPr id="68" name="Star: 4 Points 8">
                <a:extLst>
                  <a:ext uri="{FF2B5EF4-FFF2-40B4-BE49-F238E27FC236}">
                    <a16:creationId xmlns:a16="http://schemas.microsoft.com/office/drawing/2014/main" id="{AC7797E5-A9BE-4585-82D7-38DE4B55BD16}"/>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Star: 4 Points 8">
                <a:extLst>
                  <a:ext uri="{FF2B5EF4-FFF2-40B4-BE49-F238E27FC236}">
                    <a16:creationId xmlns:a16="http://schemas.microsoft.com/office/drawing/2014/main" id="{9A291E74-10DF-4EDF-A26E-D0D455BD6B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DAE7069-DD1B-4E2D-8E71-D9EAAA79B44A}"/>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9">
                <a:extLst>
                  <a:ext uri="{FF2B5EF4-FFF2-40B4-BE49-F238E27FC236}">
                    <a16:creationId xmlns:a16="http://schemas.microsoft.com/office/drawing/2014/main" id="{BBFB7ACA-15A0-4050-B237-7DDFD8806E7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41BD43A-DA74-4005-9A97-C3012B2AED39}"/>
                </a:ext>
              </a:extLst>
            </p:cNvPr>
            <p:cNvGrpSpPr/>
            <p:nvPr/>
          </p:nvGrpSpPr>
          <p:grpSpPr>
            <a:xfrm>
              <a:off x="8196694" y="1139747"/>
              <a:ext cx="503002" cy="503824"/>
              <a:chOff x="7984841" y="884576"/>
              <a:chExt cx="607144" cy="608136"/>
            </a:xfrm>
            <a:solidFill>
              <a:srgbClr val="F3F3F3"/>
            </a:solidFill>
          </p:grpSpPr>
          <p:sp>
            <p:nvSpPr>
              <p:cNvPr id="77" name="Pentagon 76">
                <a:extLst>
                  <a:ext uri="{FF2B5EF4-FFF2-40B4-BE49-F238E27FC236}">
                    <a16:creationId xmlns:a16="http://schemas.microsoft.com/office/drawing/2014/main" id="{DDD60A3E-A3A6-4D97-B6A0-DB3ED1CF55FA}"/>
                  </a:ext>
                </a:extLst>
              </p:cNvPr>
              <p:cNvSpPr/>
              <p:nvPr/>
            </p:nvSpPr>
            <p:spPr bwMode="auto">
              <a:xfrm>
                <a:off x="8032201" y="974255"/>
                <a:ext cx="507642" cy="437611"/>
              </a:xfrm>
              <a:prstGeom prst="pentagon">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A98BB44F-CE1B-4814-8A9D-23198F2C9325}"/>
                  </a:ext>
                </a:extLst>
              </p:cNvPr>
              <p:cNvSpPr/>
              <p:nvPr/>
            </p:nvSpPr>
            <p:spPr bwMode="auto">
              <a:xfrm>
                <a:off x="8197252" y="884576"/>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303A3190-07D2-46C1-B563-DDF24917B68F}"/>
                  </a:ext>
                </a:extLst>
              </p:cNvPr>
              <p:cNvSpPr/>
              <p:nvPr/>
            </p:nvSpPr>
            <p:spPr bwMode="auto">
              <a:xfrm>
                <a:off x="7984841"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C14F74F2-03E0-4245-8271-87D1971D4070}"/>
                  </a:ext>
                </a:extLst>
              </p:cNvPr>
              <p:cNvSpPr/>
              <p:nvPr/>
            </p:nvSpPr>
            <p:spPr bwMode="auto">
              <a:xfrm>
                <a:off x="8057090"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2F6E5869-6FB5-47CA-B5B8-0E9CC29D43DD}"/>
                  </a:ext>
                </a:extLst>
              </p:cNvPr>
              <p:cNvSpPr/>
              <p:nvPr/>
            </p:nvSpPr>
            <p:spPr bwMode="auto">
              <a:xfrm>
                <a:off x="8342912"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8087A138-B7F6-46E8-8884-59B057DC1813}"/>
                  </a:ext>
                </a:extLst>
              </p:cNvPr>
              <p:cNvSpPr/>
              <p:nvPr/>
            </p:nvSpPr>
            <p:spPr bwMode="auto">
              <a:xfrm>
                <a:off x="8412627"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780EE140-11BD-42C6-B1B8-D52D2AEE3ADB}"/>
                </a:ext>
              </a:extLst>
            </p:cNvPr>
            <p:cNvGrpSpPr/>
            <p:nvPr/>
          </p:nvGrpSpPr>
          <p:grpSpPr>
            <a:xfrm>
              <a:off x="11321942" y="1687719"/>
              <a:ext cx="477594" cy="479676"/>
              <a:chOff x="5279190" y="5401430"/>
              <a:chExt cx="1101836" cy="1106637"/>
            </a:xfrm>
          </p:grpSpPr>
          <p:sp>
            <p:nvSpPr>
              <p:cNvPr id="84" name="Freeform: Shape 815">
                <a:extLst>
                  <a:ext uri="{FF2B5EF4-FFF2-40B4-BE49-F238E27FC236}">
                    <a16:creationId xmlns:a16="http://schemas.microsoft.com/office/drawing/2014/main" id="{EE3979D6-4DE2-4203-A83F-7CA8209DD2A5}"/>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5" name="Freeform: Shape 816">
                <a:extLst>
                  <a:ext uri="{FF2B5EF4-FFF2-40B4-BE49-F238E27FC236}">
                    <a16:creationId xmlns:a16="http://schemas.microsoft.com/office/drawing/2014/main" id="{C10AF825-E7FB-4863-80E2-31C0CB318A72}"/>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6" name="Freeform: Shape 817">
                <a:extLst>
                  <a:ext uri="{FF2B5EF4-FFF2-40B4-BE49-F238E27FC236}">
                    <a16:creationId xmlns:a16="http://schemas.microsoft.com/office/drawing/2014/main" id="{6F0819C3-994D-4AD0-B4BC-6C26C7541EB3}"/>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7" name="Freeform: Shape 818">
                <a:extLst>
                  <a:ext uri="{FF2B5EF4-FFF2-40B4-BE49-F238E27FC236}">
                    <a16:creationId xmlns:a16="http://schemas.microsoft.com/office/drawing/2014/main" id="{E11BB33E-DBB0-4812-BCD1-218013BCDFB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useBgFill="1">
            <p:nvSpPr>
              <p:cNvPr id="88" name="Freeform: Shape 819">
                <a:extLst>
                  <a:ext uri="{FF2B5EF4-FFF2-40B4-BE49-F238E27FC236}">
                    <a16:creationId xmlns:a16="http://schemas.microsoft.com/office/drawing/2014/main" id="{B727EA11-49B6-42BC-B7C6-3B9A7018BD4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nvGrpSpPr>
            <p:cNvPr id="92" name="Group 91">
              <a:extLst>
                <a:ext uri="{FF2B5EF4-FFF2-40B4-BE49-F238E27FC236}">
                  <a16:creationId xmlns:a16="http://schemas.microsoft.com/office/drawing/2014/main" id="{1092F846-AD32-487B-B04D-AC3E903B5E59}"/>
                </a:ext>
              </a:extLst>
            </p:cNvPr>
            <p:cNvGrpSpPr/>
            <p:nvPr/>
          </p:nvGrpSpPr>
          <p:grpSpPr>
            <a:xfrm>
              <a:off x="10022126" y="4084617"/>
              <a:ext cx="535871" cy="397229"/>
              <a:chOff x="-2575176" y="-1203590"/>
              <a:chExt cx="3082012" cy="2284628"/>
            </a:xfrm>
            <a:solidFill>
              <a:schemeClr val="tx2"/>
            </a:solidFill>
          </p:grpSpPr>
          <p:sp>
            <p:nvSpPr>
              <p:cNvPr id="93" name="Freeform 42">
                <a:extLst>
                  <a:ext uri="{FF2B5EF4-FFF2-40B4-BE49-F238E27FC236}">
                    <a16:creationId xmlns:a16="http://schemas.microsoft.com/office/drawing/2014/main" id="{CE737AC4-8BA8-4C04-81A6-F64272B19D6A}"/>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94" name="Freeform 43">
                <a:extLst>
                  <a:ext uri="{FF2B5EF4-FFF2-40B4-BE49-F238E27FC236}">
                    <a16:creationId xmlns:a16="http://schemas.microsoft.com/office/drawing/2014/main" id="{73D267A6-37AE-4FAD-BAEC-05ABB9735D7B}"/>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95" name="Freeform 44">
                <a:extLst>
                  <a:ext uri="{FF2B5EF4-FFF2-40B4-BE49-F238E27FC236}">
                    <a16:creationId xmlns:a16="http://schemas.microsoft.com/office/drawing/2014/main" id="{0C85BA92-6A85-4E18-A0B4-E518F4448AD4}"/>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96" name="Freeform 45">
                <a:extLst>
                  <a:ext uri="{FF2B5EF4-FFF2-40B4-BE49-F238E27FC236}">
                    <a16:creationId xmlns:a16="http://schemas.microsoft.com/office/drawing/2014/main" id="{A3722373-299E-4418-82D0-FA235BFE006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grpSp>
    </p:spTree>
    <p:extLst>
      <p:ext uri="{BB962C8B-B14F-4D97-AF65-F5344CB8AC3E}">
        <p14:creationId xmlns:p14="http://schemas.microsoft.com/office/powerpoint/2010/main" val="104922858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9390"/>
            <a:ext cx="5606043" cy="899665"/>
          </a:xfrm>
        </p:spPr>
        <p:txBody>
          <a:bodyPr/>
          <a:lstStyle/>
          <a:p>
            <a:r>
              <a:rPr lang="en-US"/>
              <a:t>Ideal for gaming, IoT and ecommerce</a:t>
            </a:r>
          </a:p>
        </p:txBody>
      </p:sp>
      <p:sp>
        <p:nvSpPr>
          <p:cNvPr id="3" name="Content Placeholder 2"/>
          <p:cNvSpPr>
            <a:spLocks noGrp="1"/>
          </p:cNvSpPr>
          <p:nvPr>
            <p:ph type="body" sz="quarter" idx="11"/>
          </p:nvPr>
        </p:nvSpPr>
        <p:spPr>
          <a:xfrm>
            <a:off x="269239" y="1494410"/>
            <a:ext cx="5606043" cy="2325765"/>
          </a:xfrm>
        </p:spPr>
        <p:txBody>
          <a:bodyPr/>
          <a:lstStyle/>
          <a:p>
            <a:r>
              <a:rPr lang="en-US">
                <a:solidFill>
                  <a:schemeClr val="tx1"/>
                </a:solidFill>
              </a:rPr>
              <a:t>Maintain service quality during high-traffic periods requiring massive scale and performance.</a:t>
            </a:r>
          </a:p>
          <a:p>
            <a:pPr marL="285750" lvl="1" indent="-285750">
              <a:spcBef>
                <a:spcPts val="1600"/>
              </a:spcBef>
              <a:spcAft>
                <a:spcPts val="0"/>
              </a:spcAft>
              <a:buFont typeface="Arial" charset="0"/>
              <a:buChar char="•"/>
            </a:pPr>
            <a:r>
              <a:rPr lang="en-US" sz="1600">
                <a:solidFill>
                  <a:schemeClr val="tx1"/>
                </a:solidFill>
              </a:rPr>
              <a:t>Instant, elastic scaling handles traffic bursts</a:t>
            </a:r>
          </a:p>
          <a:p>
            <a:pPr marL="285750" lvl="1" indent="-285750">
              <a:spcBef>
                <a:spcPts val="1000"/>
              </a:spcBef>
              <a:spcAft>
                <a:spcPts val="0"/>
              </a:spcAft>
              <a:buFont typeface="Arial" charset="0"/>
              <a:buChar char="•"/>
            </a:pPr>
            <a:r>
              <a:rPr lang="en-US" sz="1600">
                <a:solidFill>
                  <a:schemeClr val="tx1"/>
                </a:solidFill>
              </a:rPr>
              <a:t>Uninterrupted global user experience</a:t>
            </a:r>
          </a:p>
          <a:p>
            <a:pPr marL="285750" lvl="1" indent="-285750">
              <a:spcBef>
                <a:spcPts val="1000"/>
              </a:spcBef>
              <a:spcAft>
                <a:spcPts val="0"/>
              </a:spcAft>
              <a:buFont typeface="Arial" charset="0"/>
              <a:buChar char="•"/>
            </a:pPr>
            <a:r>
              <a:rPr lang="en-US" sz="1600">
                <a:solidFill>
                  <a:schemeClr val="tx1"/>
                </a:solidFill>
              </a:rPr>
              <a:t>Low-latency data access and processing for large and changing user bases</a:t>
            </a:r>
          </a:p>
          <a:p>
            <a:pPr marL="285750" lvl="1" indent="-285750">
              <a:spcBef>
                <a:spcPts val="1000"/>
              </a:spcBef>
              <a:spcAft>
                <a:spcPts val="0"/>
              </a:spcAft>
              <a:buFont typeface="Arial" charset="0"/>
              <a:buChar char="•"/>
            </a:pPr>
            <a:r>
              <a:rPr lang="en-US" sz="1600">
                <a:solidFill>
                  <a:schemeClr val="tx1"/>
                </a:solidFill>
              </a:rPr>
              <a:t>High availability across multiple data centers</a:t>
            </a:r>
          </a:p>
        </p:txBody>
      </p:sp>
      <p:pic>
        <p:nvPicPr>
          <p:cNvPr id="15" name="Picture 2" descr="Image result for xbox live logo 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388831" y="6056663"/>
            <a:ext cx="1697381" cy="4080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ile:Domino's stacked.svg">
            <a:extLst>
              <a:ext uri="{FF2B5EF4-FFF2-40B4-BE49-F238E27FC236}">
                <a16:creationId xmlns:a16="http://schemas.microsoft.com/office/drawing/2014/main" id="{B41B5B2F-FDD5-48A9-9A9D-995381ADAD6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36361" y="5907388"/>
            <a:ext cx="697604" cy="7092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mages.pocketgamer.co.uk/sm/2016/3/66000/original.png">
            <a:extLst>
              <a:ext uri="{FF2B5EF4-FFF2-40B4-BE49-F238E27FC236}">
                <a16:creationId xmlns:a16="http://schemas.microsoft.com/office/drawing/2014/main" id="{2ABA16EE-FCDC-4C52-9FD4-0E1996C9883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9239" y="6056663"/>
            <a:ext cx="1736248" cy="4080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vignette.wikia.nocookie.net/logopedia/images/3/3c/Jet_logo.svg/revision/latest/scale-to-width-down/640?cb=20151210230924">
            <a:extLst>
              <a:ext uri="{FF2B5EF4-FFF2-40B4-BE49-F238E27FC236}">
                <a16:creationId xmlns:a16="http://schemas.microsoft.com/office/drawing/2014/main" id="{65AD9571-2BCA-416D-9570-380AFA21610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8315" y="6100009"/>
            <a:ext cx="784916" cy="3213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20191" y="1178527"/>
            <a:ext cx="5067208" cy="3421686"/>
            <a:chOff x="6320191" y="1178527"/>
            <a:chExt cx="5067208" cy="3421686"/>
          </a:xfrm>
        </p:grpSpPr>
        <p:cxnSp>
          <p:nvCxnSpPr>
            <p:cNvPr id="10" name="Straight Arrow Connector 9">
              <a:extLst>
                <a:ext uri="{FF2B5EF4-FFF2-40B4-BE49-F238E27FC236}">
                  <a16:creationId xmlns:a16="http://schemas.microsoft.com/office/drawing/2014/main" id="{0F2C561C-B19D-4C39-B2EB-F95246769E5E}"/>
                </a:ext>
              </a:extLst>
            </p:cNvPr>
            <p:cNvCxnSpPr>
              <a:cxnSpLocks/>
            </p:cNvCxnSpPr>
            <p:nvPr/>
          </p:nvCxnSpPr>
          <p:spPr>
            <a:xfrm>
              <a:off x="6639638"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AD26746D-45F9-48A1-B6BC-090DEFD5A595}"/>
                </a:ext>
              </a:extLst>
            </p:cNvPr>
            <p:cNvCxnSpPr>
              <a:cxnSpLocks/>
            </p:cNvCxnSpPr>
            <p:nvPr/>
          </p:nvCxnSpPr>
          <p:spPr>
            <a:xfrm>
              <a:off x="7528623"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a:extLst>
                <a:ext uri="{FF2B5EF4-FFF2-40B4-BE49-F238E27FC236}">
                  <a16:creationId xmlns:a16="http://schemas.microsoft.com/office/drawing/2014/main" id="{CE784717-A40B-4021-B8FD-B25FCAC505B0}"/>
                </a:ext>
              </a:extLst>
            </p:cNvPr>
            <p:cNvCxnSpPr>
              <a:cxnSpLocks/>
            </p:cNvCxnSpPr>
            <p:nvPr/>
          </p:nvCxnSpPr>
          <p:spPr>
            <a:xfrm>
              <a:off x="8554033"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0B9001DB-7BA4-4AE3-9F8D-3A98D4246AD6}"/>
                </a:ext>
              </a:extLst>
            </p:cNvPr>
            <p:cNvCxnSpPr>
              <a:cxnSpLocks/>
            </p:cNvCxnSpPr>
            <p:nvPr/>
          </p:nvCxnSpPr>
          <p:spPr>
            <a:xfrm>
              <a:off x="9849794"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1AC0194B-725F-4BD6-B473-EFC283CABA00}"/>
                </a:ext>
              </a:extLst>
            </p:cNvPr>
            <p:cNvSpPr txBox="1"/>
            <p:nvPr/>
          </p:nvSpPr>
          <p:spPr>
            <a:xfrm>
              <a:off x="7610837" y="2924347"/>
              <a:ext cx="1100103"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API Apps (Game backend)</a:t>
              </a:r>
            </a:p>
          </p:txBody>
        </p:sp>
        <p:sp>
          <p:nvSpPr>
            <p:cNvPr id="20" name="TextBox 19">
              <a:extLst>
                <a:ext uri="{FF2B5EF4-FFF2-40B4-BE49-F238E27FC236}">
                  <a16:creationId xmlns:a16="http://schemas.microsoft.com/office/drawing/2014/main" id="{5A496006-E099-42EF-A55A-C65B88ACC10F}"/>
                </a:ext>
              </a:extLst>
            </p:cNvPr>
            <p:cNvSpPr txBox="1"/>
            <p:nvPr/>
          </p:nvSpPr>
          <p:spPr>
            <a:xfrm>
              <a:off x="8788468" y="2924347"/>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(Game database)</a:t>
              </a:r>
            </a:p>
          </p:txBody>
        </p:sp>
        <p:sp>
          <p:nvSpPr>
            <p:cNvPr id="21" name="TextBox 20">
              <a:extLst>
                <a:ext uri="{FF2B5EF4-FFF2-40B4-BE49-F238E27FC236}">
                  <a16:creationId xmlns:a16="http://schemas.microsoft.com/office/drawing/2014/main" id="{48365542-AC73-4F4B-9BFD-37D5EDA7F120}"/>
                </a:ext>
              </a:extLst>
            </p:cNvPr>
            <p:cNvSpPr txBox="1"/>
            <p:nvPr/>
          </p:nvSpPr>
          <p:spPr>
            <a:xfrm>
              <a:off x="10093674" y="2924347"/>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HDInsight (Game analytics)</a:t>
              </a:r>
            </a:p>
          </p:txBody>
        </p:sp>
        <p:sp>
          <p:nvSpPr>
            <p:cNvPr id="22" name="TextBox 21">
              <a:extLst>
                <a:ext uri="{FF2B5EF4-FFF2-40B4-BE49-F238E27FC236}">
                  <a16:creationId xmlns:a16="http://schemas.microsoft.com/office/drawing/2014/main" id="{A6C45DBE-B609-48DD-B618-A39D61EA92CE}"/>
                </a:ext>
              </a:extLst>
            </p:cNvPr>
            <p:cNvSpPr txBox="1"/>
            <p:nvPr/>
          </p:nvSpPr>
          <p:spPr>
            <a:xfrm>
              <a:off x="9966863" y="4215492"/>
              <a:ext cx="1420536"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Notification Hub (Push notifications)</a:t>
              </a:r>
            </a:p>
          </p:txBody>
        </p:sp>
        <p:sp>
          <p:nvSpPr>
            <p:cNvPr id="23" name="TextBox 22">
              <a:extLst>
                <a:ext uri="{FF2B5EF4-FFF2-40B4-BE49-F238E27FC236}">
                  <a16:creationId xmlns:a16="http://schemas.microsoft.com/office/drawing/2014/main" id="{2543AEFE-C367-4F4E-A69B-DE43B76FADD4}"/>
                </a:ext>
              </a:extLst>
            </p:cNvPr>
            <p:cNvSpPr txBox="1"/>
            <p:nvPr/>
          </p:nvSpPr>
          <p:spPr>
            <a:xfrm>
              <a:off x="8836749" y="4215492"/>
              <a:ext cx="1089242"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cxnSp>
          <p:nvCxnSpPr>
            <p:cNvPr id="24" name="Straight Arrow Connector 23">
              <a:extLst>
                <a:ext uri="{FF2B5EF4-FFF2-40B4-BE49-F238E27FC236}">
                  <a16:creationId xmlns:a16="http://schemas.microsoft.com/office/drawing/2014/main" id="{3874AF89-7E20-47B3-8E82-3238E629FD45}"/>
                </a:ext>
              </a:extLst>
            </p:cNvPr>
            <p:cNvCxnSpPr>
              <a:cxnSpLocks/>
            </p:cNvCxnSpPr>
            <p:nvPr/>
          </p:nvCxnSpPr>
          <p:spPr>
            <a:xfrm>
              <a:off x="9849794" y="3953746"/>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E3A7D08C-C334-47BB-9570-94FA64C97FCA}"/>
                </a:ext>
              </a:extLst>
            </p:cNvPr>
            <p:cNvCxnSpPr>
              <a:cxnSpLocks/>
            </p:cNvCxnSpPr>
            <p:nvPr/>
          </p:nvCxnSpPr>
          <p:spPr>
            <a:xfrm>
              <a:off x="9381370" y="3376687"/>
              <a:ext cx="0" cy="2617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Arrow Connector 25">
              <a:extLst>
                <a:ext uri="{FF2B5EF4-FFF2-40B4-BE49-F238E27FC236}">
                  <a16:creationId xmlns:a16="http://schemas.microsoft.com/office/drawing/2014/main" id="{05B8389B-F92A-474E-86C3-4468D5DD9239}"/>
                </a:ext>
              </a:extLst>
            </p:cNvPr>
            <p:cNvCxnSpPr>
              <a:cxnSpLocks/>
            </p:cNvCxnSpPr>
            <p:nvPr/>
          </p:nvCxnSpPr>
          <p:spPr>
            <a:xfrm>
              <a:off x="9849794" y="1450033"/>
              <a:ext cx="401775" cy="0"/>
            </a:xfrm>
            <a:prstGeom prst="straightConnector1">
              <a:avLst/>
            </a:prstGeom>
            <a:noFill/>
            <a:ln w="19050" cap="sq">
              <a:solidFill>
                <a:schemeClr val="bg1">
                  <a:lumMod val="50000"/>
                </a:schemeClr>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or: Elbow 6">
              <a:extLst>
                <a:ext uri="{FF2B5EF4-FFF2-40B4-BE49-F238E27FC236}">
                  <a16:creationId xmlns:a16="http://schemas.microsoft.com/office/drawing/2014/main" id="{A8AD75A0-90A7-4CC3-BE2D-D095F53D34CB}"/>
                </a:ext>
              </a:extLst>
            </p:cNvPr>
            <p:cNvCxnSpPr/>
            <p:nvPr/>
          </p:nvCxnSpPr>
          <p:spPr>
            <a:xfrm rot="5400000" flipH="1" flipV="1">
              <a:off x="8065013" y="1525579"/>
              <a:ext cx="971550" cy="739558"/>
            </a:xfrm>
            <a:prstGeom prst="bentConnector3">
              <a:avLst>
                <a:gd name="adj1" fmla="val 993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a:extLst>
                <a:ext uri="{FF2B5EF4-FFF2-40B4-BE49-F238E27FC236}">
                  <a16:creationId xmlns:a16="http://schemas.microsoft.com/office/drawing/2014/main" id="{D47A8199-3043-4DBC-A9B0-9839641C608B}"/>
                </a:ext>
              </a:extLst>
            </p:cNvPr>
            <p:cNvGrpSpPr/>
            <p:nvPr/>
          </p:nvGrpSpPr>
          <p:grpSpPr>
            <a:xfrm>
              <a:off x="10409196" y="2459403"/>
              <a:ext cx="535871" cy="397229"/>
              <a:chOff x="-2575176" y="-1203590"/>
              <a:chExt cx="3082012" cy="2284628"/>
            </a:xfrm>
            <a:solidFill>
              <a:schemeClr val="tx2"/>
            </a:solidFill>
          </p:grpSpPr>
          <p:sp>
            <p:nvSpPr>
              <p:cNvPr id="28" name="Freeform 42">
                <a:extLst>
                  <a:ext uri="{FF2B5EF4-FFF2-40B4-BE49-F238E27FC236}">
                    <a16:creationId xmlns:a16="http://schemas.microsoft.com/office/drawing/2014/main" id="{C207A6CC-56BE-406F-BE76-41DFF9EA9594}"/>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29" name="Freeform 43">
                <a:extLst>
                  <a:ext uri="{FF2B5EF4-FFF2-40B4-BE49-F238E27FC236}">
                    <a16:creationId xmlns:a16="http://schemas.microsoft.com/office/drawing/2014/main" id="{1D5C09DB-D59A-4258-B3D0-8AC06F59075C}"/>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30" name="Freeform 44">
                <a:extLst>
                  <a:ext uri="{FF2B5EF4-FFF2-40B4-BE49-F238E27FC236}">
                    <a16:creationId xmlns:a16="http://schemas.microsoft.com/office/drawing/2014/main" id="{7B2A5672-AACB-4D55-A732-E70675ACD023}"/>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31" name="Freeform 45">
                <a:extLst>
                  <a:ext uri="{FF2B5EF4-FFF2-40B4-BE49-F238E27FC236}">
                    <a16:creationId xmlns:a16="http://schemas.microsoft.com/office/drawing/2014/main" id="{B600FBC7-A0D2-439F-ACF5-A102F23CAA53}"/>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grpSp>
          <p:nvGrpSpPr>
            <p:cNvPr id="32" name="Group 31">
              <a:extLst>
                <a:ext uri="{FF2B5EF4-FFF2-40B4-BE49-F238E27FC236}">
                  <a16:creationId xmlns:a16="http://schemas.microsoft.com/office/drawing/2014/main" id="{42AB3146-A569-45AA-B0A2-19B38BA1D8DB}"/>
                </a:ext>
              </a:extLst>
            </p:cNvPr>
            <p:cNvGrpSpPr/>
            <p:nvPr/>
          </p:nvGrpSpPr>
          <p:grpSpPr>
            <a:xfrm>
              <a:off x="10463652" y="1178527"/>
              <a:ext cx="426959" cy="380732"/>
              <a:chOff x="2488012" y="1320237"/>
              <a:chExt cx="4696415" cy="4187934"/>
            </a:xfrm>
          </p:grpSpPr>
          <p:sp>
            <p:nvSpPr>
              <p:cNvPr id="33" name="Hexagon 32">
                <a:extLst>
                  <a:ext uri="{FF2B5EF4-FFF2-40B4-BE49-F238E27FC236}">
                    <a16:creationId xmlns:a16="http://schemas.microsoft.com/office/drawing/2014/main" id="{D32CDC59-BB51-4E61-97EF-A06BFCA19D8E}"/>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34" name="Snip Single Corner Rectangle 26">
                <a:extLst>
                  <a:ext uri="{FF2B5EF4-FFF2-40B4-BE49-F238E27FC236}">
                    <a16:creationId xmlns:a16="http://schemas.microsoft.com/office/drawing/2014/main" id="{A4DFFD03-AF8F-4FAF-8E9B-C15037DEEA75}"/>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69EE4662-671A-45AE-90FF-A20BD6F11F58}"/>
                  </a:ext>
                </a:extLst>
              </p:cNvPr>
              <p:cNvGrpSpPr/>
              <p:nvPr/>
            </p:nvGrpSpPr>
            <p:grpSpPr>
              <a:xfrm>
                <a:off x="4271145" y="2716507"/>
                <a:ext cx="790235" cy="1472560"/>
                <a:chOff x="4917030" y="1019829"/>
                <a:chExt cx="123056" cy="229308"/>
              </a:xfrm>
            </p:grpSpPr>
            <p:sp>
              <p:nvSpPr>
                <p:cNvPr id="37" name="Freeform: Shape 36">
                  <a:extLst>
                    <a:ext uri="{FF2B5EF4-FFF2-40B4-BE49-F238E27FC236}">
                      <a16:creationId xmlns:a16="http://schemas.microsoft.com/office/drawing/2014/main" id="{98DB71DC-EEFE-44CA-85DB-2A574227F24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7CF9D5E5-6207-4456-87F1-32E0C00C06D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5D55E68-A26F-4DE6-98E9-97FA629F053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C0EB8100-E241-4211-B198-091D5DE35F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ight Triangle 35">
                <a:extLst>
                  <a:ext uri="{FF2B5EF4-FFF2-40B4-BE49-F238E27FC236}">
                    <a16:creationId xmlns:a16="http://schemas.microsoft.com/office/drawing/2014/main" id="{9374EC66-650A-4EFB-9C96-8E53049BC80A}"/>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41" name="Group 40">
              <a:extLst>
                <a:ext uri="{FF2B5EF4-FFF2-40B4-BE49-F238E27FC236}">
                  <a16:creationId xmlns:a16="http://schemas.microsoft.com/office/drawing/2014/main" id="{FEA6FC49-A2B6-49E5-8596-E8B6129A2AC9}"/>
                </a:ext>
              </a:extLst>
            </p:cNvPr>
            <p:cNvGrpSpPr/>
            <p:nvPr/>
          </p:nvGrpSpPr>
          <p:grpSpPr>
            <a:xfrm>
              <a:off x="9108745" y="2459403"/>
              <a:ext cx="545250" cy="469964"/>
              <a:chOff x="8376458" y="5925518"/>
              <a:chExt cx="1045926" cy="901512"/>
            </a:xfrm>
          </p:grpSpPr>
          <p:sp>
            <p:nvSpPr>
              <p:cNvPr id="42" name="Star: 4 Points 8">
                <a:extLst>
                  <a:ext uri="{FF2B5EF4-FFF2-40B4-BE49-F238E27FC236}">
                    <a16:creationId xmlns:a16="http://schemas.microsoft.com/office/drawing/2014/main" id="{0F593330-38FB-47DE-9C14-5FCF82FFE124}"/>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Star: 4 Points 8">
                <a:extLst>
                  <a:ext uri="{FF2B5EF4-FFF2-40B4-BE49-F238E27FC236}">
                    <a16:creationId xmlns:a16="http://schemas.microsoft.com/office/drawing/2014/main" id="{70947D27-BAF8-41BB-BE03-1DBF6927421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82CE631-4FA2-4F70-A6BB-0627CE8533EB}"/>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9">
                <a:extLst>
                  <a:ext uri="{FF2B5EF4-FFF2-40B4-BE49-F238E27FC236}">
                    <a16:creationId xmlns:a16="http://schemas.microsoft.com/office/drawing/2014/main" id="{A5A787FB-7ED7-460F-A460-A8245607449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30C5C548-ED4C-4751-98B7-FD3D6FE53176}"/>
                </a:ext>
              </a:extLst>
            </p:cNvPr>
            <p:cNvGrpSpPr/>
            <p:nvPr/>
          </p:nvGrpSpPr>
          <p:grpSpPr>
            <a:xfrm>
              <a:off x="7062806" y="2534694"/>
              <a:ext cx="369592" cy="369592"/>
              <a:chOff x="3355898" y="4646593"/>
              <a:chExt cx="536092" cy="536092"/>
            </a:xfrm>
          </p:grpSpPr>
          <p:sp>
            <p:nvSpPr>
              <p:cNvPr id="47" name="Freeform 216">
                <a:extLst>
                  <a:ext uri="{FF2B5EF4-FFF2-40B4-BE49-F238E27FC236}">
                    <a16:creationId xmlns:a16="http://schemas.microsoft.com/office/drawing/2014/main" id="{4DCA80E3-36AE-48E9-9891-45AB2A4616B3}"/>
                  </a:ext>
                </a:extLst>
              </p:cNvPr>
              <p:cNvSpPr/>
              <p:nvPr/>
            </p:nvSpPr>
            <p:spPr bwMode="auto">
              <a:xfrm>
                <a:off x="3355898" y="4646593"/>
                <a:ext cx="536092" cy="536092"/>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8F52F89F-0C12-47A4-8E11-0A21BFF614F3}"/>
                  </a:ext>
                </a:extLst>
              </p:cNvPr>
              <p:cNvCxnSpPr>
                <a:cxnSpLocks/>
              </p:cNvCxnSpPr>
              <p:nvPr/>
            </p:nvCxnSpPr>
            <p:spPr>
              <a:xfrm>
                <a:off x="3442102" y="4718959"/>
                <a:ext cx="216476" cy="22245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215D133-7082-4827-8084-66EA14CAFE22}"/>
                  </a:ext>
                </a:extLst>
              </p:cNvPr>
              <p:cNvCxnSpPr/>
              <p:nvPr/>
            </p:nvCxnSpPr>
            <p:spPr>
              <a:xfrm flipH="1" flipV="1">
                <a:off x="3714089" y="4855915"/>
                <a:ext cx="177901" cy="171006"/>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CEBD1DD-C981-475B-BDCB-D96963EFA17D}"/>
                  </a:ext>
                </a:extLst>
              </p:cNvPr>
              <p:cNvCxnSpPr/>
              <p:nvPr/>
            </p:nvCxnSpPr>
            <p:spPr>
              <a:xfrm flipH="1" flipV="1">
                <a:off x="3530815" y="4977667"/>
                <a:ext cx="202844" cy="205018"/>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51" name="Freeform: Shape 50">
              <a:extLst>
                <a:ext uri="{FF2B5EF4-FFF2-40B4-BE49-F238E27FC236}">
                  <a16:creationId xmlns:a16="http://schemas.microsoft.com/office/drawing/2014/main" id="{9971DDBA-50AF-44B5-B61E-A99E919B0E7B}"/>
                </a:ext>
              </a:extLst>
            </p:cNvPr>
            <p:cNvSpPr/>
            <p:nvPr/>
          </p:nvSpPr>
          <p:spPr bwMode="auto">
            <a:xfrm>
              <a:off x="10489861" y="3836764"/>
              <a:ext cx="374540" cy="365214"/>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3D255387-6275-4F82-B3BF-156C3B834AAA}"/>
                </a:ext>
              </a:extLst>
            </p:cNvPr>
            <p:cNvGrpSpPr/>
            <p:nvPr/>
          </p:nvGrpSpPr>
          <p:grpSpPr>
            <a:xfrm>
              <a:off x="9141930" y="3773670"/>
              <a:ext cx="478880" cy="428307"/>
              <a:chOff x="6773175" y="404044"/>
              <a:chExt cx="802419" cy="717677"/>
            </a:xfrm>
          </p:grpSpPr>
          <p:sp>
            <p:nvSpPr>
              <p:cNvPr id="54" name="Freeform 24">
                <a:extLst>
                  <a:ext uri="{FF2B5EF4-FFF2-40B4-BE49-F238E27FC236}">
                    <a16:creationId xmlns:a16="http://schemas.microsoft.com/office/drawing/2014/main" id="{B4A48C86-B06D-463E-9530-8879432EEA16}"/>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Freeform 640">
                <a:extLst>
                  <a:ext uri="{FF2B5EF4-FFF2-40B4-BE49-F238E27FC236}">
                    <a16:creationId xmlns:a16="http://schemas.microsoft.com/office/drawing/2014/main" id="{896A561F-B0AA-40A6-8FED-989EA58E9029}"/>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6" name="Freeform 28">
                <a:extLst>
                  <a:ext uri="{FF2B5EF4-FFF2-40B4-BE49-F238E27FC236}">
                    <a16:creationId xmlns:a16="http://schemas.microsoft.com/office/drawing/2014/main" id="{CB691F13-BCB1-4D97-825A-517FCF730E3A}"/>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7" name="Freeform 5">
              <a:extLst>
                <a:ext uri="{FF2B5EF4-FFF2-40B4-BE49-F238E27FC236}">
                  <a16:creationId xmlns:a16="http://schemas.microsoft.com/office/drawing/2014/main" id="{610CE6B9-34B3-4913-A0B9-760BD218388B}"/>
                </a:ext>
              </a:extLst>
            </p:cNvPr>
            <p:cNvSpPr>
              <a:spLocks noEditPoints="1"/>
            </p:cNvSpPr>
            <p:nvPr/>
          </p:nvSpPr>
          <p:spPr bwMode="auto">
            <a:xfrm>
              <a:off x="6320191" y="2507495"/>
              <a:ext cx="226581" cy="3768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61" name="Freeform 5">
              <a:extLst>
                <a:ext uri="{FF2B5EF4-FFF2-40B4-BE49-F238E27FC236}">
                  <a16:creationId xmlns:a16="http://schemas.microsoft.com/office/drawing/2014/main" id="{F384ECB9-40B2-43BB-BAE5-1EAC437CA6AC}"/>
                </a:ext>
              </a:extLst>
            </p:cNvPr>
            <p:cNvSpPr>
              <a:spLocks/>
            </p:cNvSpPr>
            <p:nvPr/>
          </p:nvSpPr>
          <p:spPr bwMode="auto">
            <a:xfrm>
              <a:off x="7948025" y="2506426"/>
              <a:ext cx="458972" cy="396446"/>
            </a:xfrm>
            <a:custGeom>
              <a:avLst/>
              <a:gdLst>
                <a:gd name="T0" fmla="*/ 1193 w 2760"/>
                <a:gd name="T1" fmla="*/ 2195 h 2384"/>
                <a:gd name="T2" fmla="*/ 1448 w 2760"/>
                <a:gd name="T3" fmla="*/ 2149 h 2384"/>
                <a:gd name="T4" fmla="*/ 1626 w 2760"/>
                <a:gd name="T5" fmla="*/ 1997 h 2384"/>
                <a:gd name="T6" fmla="*/ 1704 w 2760"/>
                <a:gd name="T7" fmla="*/ 1809 h 2384"/>
                <a:gd name="T8" fmla="*/ 1691 w 2760"/>
                <a:gd name="T9" fmla="*/ 1592 h 2384"/>
                <a:gd name="T10" fmla="*/ 1591 w 2760"/>
                <a:gd name="T11" fmla="*/ 1414 h 2384"/>
                <a:gd name="T12" fmla="*/ 1394 w 2760"/>
                <a:gd name="T13" fmla="*/ 1284 h 2384"/>
                <a:gd name="T14" fmla="*/ 1148 w 2760"/>
                <a:gd name="T15" fmla="*/ 1267 h 2384"/>
                <a:gd name="T16" fmla="*/ 905 w 2760"/>
                <a:gd name="T17" fmla="*/ 1168 h 2384"/>
                <a:gd name="T18" fmla="*/ 1190 w 2760"/>
                <a:gd name="T19" fmla="*/ 1079 h 2384"/>
                <a:gd name="T20" fmla="*/ 1542 w 2760"/>
                <a:gd name="T21" fmla="*/ 1152 h 2384"/>
                <a:gd name="T22" fmla="*/ 1789 w 2760"/>
                <a:gd name="T23" fmla="*/ 1384 h 2384"/>
                <a:gd name="T24" fmla="*/ 1883 w 2760"/>
                <a:gd name="T25" fmla="*/ 1617 h 2384"/>
                <a:gd name="T26" fmla="*/ 2415 w 2760"/>
                <a:gd name="T27" fmla="*/ 1619 h 2384"/>
                <a:gd name="T28" fmla="*/ 2567 w 2760"/>
                <a:gd name="T29" fmla="*/ 1462 h 2384"/>
                <a:gd name="T30" fmla="*/ 2545 w 2760"/>
                <a:gd name="T31" fmla="*/ 1316 h 2384"/>
                <a:gd name="T32" fmla="*/ 2386 w 2760"/>
                <a:gd name="T33" fmla="*/ 1212 h 2384"/>
                <a:gd name="T34" fmla="*/ 2238 w 2760"/>
                <a:gd name="T35" fmla="*/ 1125 h 2384"/>
                <a:gd name="T36" fmla="*/ 2244 w 2760"/>
                <a:gd name="T37" fmla="*/ 722 h 2384"/>
                <a:gd name="T38" fmla="*/ 2023 w 2760"/>
                <a:gd name="T39" fmla="*/ 372 h 2384"/>
                <a:gd name="T40" fmla="*/ 1656 w 2760"/>
                <a:gd name="T41" fmla="*/ 216 h 2384"/>
                <a:gd name="T42" fmla="*/ 1391 w 2760"/>
                <a:gd name="T43" fmla="*/ 231 h 2384"/>
                <a:gd name="T44" fmla="*/ 1157 w 2760"/>
                <a:gd name="T45" fmla="*/ 344 h 2384"/>
                <a:gd name="T46" fmla="*/ 989 w 2760"/>
                <a:gd name="T47" fmla="*/ 516 h 2384"/>
                <a:gd name="T48" fmla="*/ 876 w 2760"/>
                <a:gd name="T49" fmla="*/ 765 h 2384"/>
                <a:gd name="T50" fmla="*/ 699 w 2760"/>
                <a:gd name="T51" fmla="*/ 725 h 2384"/>
                <a:gd name="T52" fmla="*/ 368 w 2760"/>
                <a:gd name="T53" fmla="*/ 816 h 2384"/>
                <a:gd name="T54" fmla="*/ 204 w 2760"/>
                <a:gd name="T55" fmla="*/ 1062 h 2384"/>
                <a:gd name="T56" fmla="*/ 240 w 2760"/>
                <a:gd name="T57" fmla="*/ 1363 h 2384"/>
                <a:gd name="T58" fmla="*/ 430 w 2760"/>
                <a:gd name="T59" fmla="*/ 1558 h 2384"/>
                <a:gd name="T60" fmla="*/ 803 w 2760"/>
                <a:gd name="T61" fmla="*/ 1612 h 2384"/>
                <a:gd name="T62" fmla="*/ 992 w 2760"/>
                <a:gd name="T63" fmla="*/ 1591 h 2384"/>
                <a:gd name="T64" fmla="*/ 1180 w 2760"/>
                <a:gd name="T65" fmla="*/ 1440 h 2384"/>
                <a:gd name="T66" fmla="*/ 1422 w 2760"/>
                <a:gd name="T67" fmla="*/ 1490 h 2384"/>
                <a:gd name="T68" fmla="*/ 1541 w 2760"/>
                <a:gd name="T69" fmla="*/ 1695 h 2384"/>
                <a:gd name="T70" fmla="*/ 1421 w 2760"/>
                <a:gd name="T71" fmla="*/ 1954 h 2384"/>
                <a:gd name="T72" fmla="*/ 1169 w 2760"/>
                <a:gd name="T73" fmla="*/ 1998 h 2384"/>
                <a:gd name="T74" fmla="*/ 980 w 2760"/>
                <a:gd name="T75" fmla="*/ 1832 h 2384"/>
                <a:gd name="T76" fmla="*/ 643 w 2760"/>
                <a:gd name="T77" fmla="*/ 1803 h 2384"/>
                <a:gd name="T78" fmla="*/ 346 w 2760"/>
                <a:gd name="T79" fmla="*/ 1733 h 2384"/>
                <a:gd name="T80" fmla="*/ 105 w 2760"/>
                <a:gd name="T81" fmla="*/ 1519 h 2384"/>
                <a:gd name="T82" fmla="*/ 2 w 2760"/>
                <a:gd name="T83" fmla="*/ 1221 h 2384"/>
                <a:gd name="T84" fmla="*/ 74 w 2760"/>
                <a:gd name="T85" fmla="*/ 864 h 2384"/>
                <a:gd name="T86" fmla="*/ 326 w 2760"/>
                <a:gd name="T87" fmla="*/ 609 h 2384"/>
                <a:gd name="T88" fmla="*/ 649 w 2760"/>
                <a:gd name="T89" fmla="*/ 528 h 2384"/>
                <a:gd name="T90" fmla="*/ 769 w 2760"/>
                <a:gd name="T91" fmla="*/ 508 h 2384"/>
                <a:gd name="T92" fmla="*/ 1045 w 2760"/>
                <a:gd name="T93" fmla="*/ 175 h 2384"/>
                <a:gd name="T94" fmla="*/ 1403 w 2760"/>
                <a:gd name="T95" fmla="*/ 16 h 2384"/>
                <a:gd name="T96" fmla="*/ 1712 w 2760"/>
                <a:gd name="T97" fmla="*/ 10 h 2384"/>
                <a:gd name="T98" fmla="*/ 2006 w 2760"/>
                <a:gd name="T99" fmla="*/ 117 h 2384"/>
                <a:gd name="T100" fmla="*/ 2243 w 2760"/>
                <a:gd name="T101" fmla="*/ 317 h 2384"/>
                <a:gd name="T102" fmla="*/ 2425 w 2760"/>
                <a:gd name="T103" fmla="*/ 658 h 2384"/>
                <a:gd name="T104" fmla="*/ 2453 w 2760"/>
                <a:gd name="T105" fmla="*/ 997 h 2384"/>
                <a:gd name="T106" fmla="*/ 2590 w 2760"/>
                <a:gd name="T107" fmla="*/ 1078 h 2384"/>
                <a:gd name="T108" fmla="*/ 2758 w 2760"/>
                <a:gd name="T109" fmla="*/ 1365 h 2384"/>
                <a:gd name="T110" fmla="*/ 2673 w 2760"/>
                <a:gd name="T111" fmla="*/ 1666 h 2384"/>
                <a:gd name="T112" fmla="*/ 2428 w 2760"/>
                <a:gd name="T113" fmla="*/ 1806 h 2384"/>
                <a:gd name="T114" fmla="*/ 1886 w 2760"/>
                <a:gd name="T115" fmla="*/ 1830 h 2384"/>
                <a:gd name="T116" fmla="*/ 1807 w 2760"/>
                <a:gd name="T117" fmla="*/ 2056 h 2384"/>
                <a:gd name="T118" fmla="*/ 1603 w 2760"/>
                <a:gd name="T119" fmla="*/ 2274 h 2384"/>
                <a:gd name="T120" fmla="*/ 1346 w 2760"/>
                <a:gd name="T121" fmla="*/ 2376 h 2384"/>
                <a:gd name="T122" fmla="*/ 1044 w 2760"/>
                <a:gd name="T123" fmla="*/ 2353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0" h="2384">
                  <a:moveTo>
                    <a:pt x="904" y="2290"/>
                  </a:moveTo>
                  <a:lnTo>
                    <a:pt x="904" y="2290"/>
                  </a:lnTo>
                  <a:lnTo>
                    <a:pt x="1001" y="2131"/>
                  </a:lnTo>
                  <a:lnTo>
                    <a:pt x="1001" y="2131"/>
                  </a:lnTo>
                  <a:lnTo>
                    <a:pt x="1024" y="2144"/>
                  </a:lnTo>
                  <a:lnTo>
                    <a:pt x="1048" y="2155"/>
                  </a:lnTo>
                  <a:lnTo>
                    <a:pt x="1073" y="2166"/>
                  </a:lnTo>
                  <a:lnTo>
                    <a:pt x="1096" y="2174"/>
                  </a:lnTo>
                  <a:lnTo>
                    <a:pt x="1120" y="2182"/>
                  </a:lnTo>
                  <a:lnTo>
                    <a:pt x="1144" y="2188"/>
                  </a:lnTo>
                  <a:lnTo>
                    <a:pt x="1168" y="2192"/>
                  </a:lnTo>
                  <a:lnTo>
                    <a:pt x="1193" y="2195"/>
                  </a:lnTo>
                  <a:lnTo>
                    <a:pt x="1217" y="2197"/>
                  </a:lnTo>
                  <a:lnTo>
                    <a:pt x="1241" y="2197"/>
                  </a:lnTo>
                  <a:lnTo>
                    <a:pt x="1266" y="2197"/>
                  </a:lnTo>
                  <a:lnTo>
                    <a:pt x="1291" y="2194"/>
                  </a:lnTo>
                  <a:lnTo>
                    <a:pt x="1316" y="2191"/>
                  </a:lnTo>
                  <a:lnTo>
                    <a:pt x="1341" y="2186"/>
                  </a:lnTo>
                  <a:lnTo>
                    <a:pt x="1366" y="2180"/>
                  </a:lnTo>
                  <a:lnTo>
                    <a:pt x="1391" y="2172"/>
                  </a:lnTo>
                  <a:lnTo>
                    <a:pt x="1391" y="2172"/>
                  </a:lnTo>
                  <a:lnTo>
                    <a:pt x="1411" y="2165"/>
                  </a:lnTo>
                  <a:lnTo>
                    <a:pt x="1429" y="2158"/>
                  </a:lnTo>
                  <a:lnTo>
                    <a:pt x="1448" y="2149"/>
                  </a:lnTo>
                  <a:lnTo>
                    <a:pt x="1465" y="2141"/>
                  </a:lnTo>
                  <a:lnTo>
                    <a:pt x="1482" y="2130"/>
                  </a:lnTo>
                  <a:lnTo>
                    <a:pt x="1499" y="2120"/>
                  </a:lnTo>
                  <a:lnTo>
                    <a:pt x="1515" y="2109"/>
                  </a:lnTo>
                  <a:lnTo>
                    <a:pt x="1530" y="2098"/>
                  </a:lnTo>
                  <a:lnTo>
                    <a:pt x="1546" y="2085"/>
                  </a:lnTo>
                  <a:lnTo>
                    <a:pt x="1561" y="2072"/>
                  </a:lnTo>
                  <a:lnTo>
                    <a:pt x="1574" y="2058"/>
                  </a:lnTo>
                  <a:lnTo>
                    <a:pt x="1588" y="2044"/>
                  </a:lnTo>
                  <a:lnTo>
                    <a:pt x="1602" y="2029"/>
                  </a:lnTo>
                  <a:lnTo>
                    <a:pt x="1614" y="2013"/>
                  </a:lnTo>
                  <a:lnTo>
                    <a:pt x="1626" y="1997"/>
                  </a:lnTo>
                  <a:lnTo>
                    <a:pt x="1637" y="1980"/>
                  </a:lnTo>
                  <a:lnTo>
                    <a:pt x="1637" y="1980"/>
                  </a:lnTo>
                  <a:lnTo>
                    <a:pt x="1648" y="1965"/>
                  </a:lnTo>
                  <a:lnTo>
                    <a:pt x="1657" y="1949"/>
                  </a:lnTo>
                  <a:lnTo>
                    <a:pt x="1665" y="1932"/>
                  </a:lnTo>
                  <a:lnTo>
                    <a:pt x="1674" y="1915"/>
                  </a:lnTo>
                  <a:lnTo>
                    <a:pt x="1680" y="1899"/>
                  </a:lnTo>
                  <a:lnTo>
                    <a:pt x="1686" y="1881"/>
                  </a:lnTo>
                  <a:lnTo>
                    <a:pt x="1693" y="1863"/>
                  </a:lnTo>
                  <a:lnTo>
                    <a:pt x="1697" y="1846"/>
                  </a:lnTo>
                  <a:lnTo>
                    <a:pt x="1701" y="1828"/>
                  </a:lnTo>
                  <a:lnTo>
                    <a:pt x="1704" y="1809"/>
                  </a:lnTo>
                  <a:lnTo>
                    <a:pt x="1707" y="1792"/>
                  </a:lnTo>
                  <a:lnTo>
                    <a:pt x="1709" y="1774"/>
                  </a:lnTo>
                  <a:lnTo>
                    <a:pt x="1710" y="1755"/>
                  </a:lnTo>
                  <a:lnTo>
                    <a:pt x="1712" y="1737"/>
                  </a:lnTo>
                  <a:lnTo>
                    <a:pt x="1710" y="1718"/>
                  </a:lnTo>
                  <a:lnTo>
                    <a:pt x="1710" y="1700"/>
                  </a:lnTo>
                  <a:lnTo>
                    <a:pt x="1708" y="1683"/>
                  </a:lnTo>
                  <a:lnTo>
                    <a:pt x="1706" y="1664"/>
                  </a:lnTo>
                  <a:lnTo>
                    <a:pt x="1703" y="1646"/>
                  </a:lnTo>
                  <a:lnTo>
                    <a:pt x="1700" y="1628"/>
                  </a:lnTo>
                  <a:lnTo>
                    <a:pt x="1695" y="1610"/>
                  </a:lnTo>
                  <a:lnTo>
                    <a:pt x="1691" y="1592"/>
                  </a:lnTo>
                  <a:lnTo>
                    <a:pt x="1684" y="1575"/>
                  </a:lnTo>
                  <a:lnTo>
                    <a:pt x="1678" y="1557"/>
                  </a:lnTo>
                  <a:lnTo>
                    <a:pt x="1671" y="1540"/>
                  </a:lnTo>
                  <a:lnTo>
                    <a:pt x="1663" y="1523"/>
                  </a:lnTo>
                  <a:lnTo>
                    <a:pt x="1655" y="1507"/>
                  </a:lnTo>
                  <a:lnTo>
                    <a:pt x="1647" y="1491"/>
                  </a:lnTo>
                  <a:lnTo>
                    <a:pt x="1636" y="1474"/>
                  </a:lnTo>
                  <a:lnTo>
                    <a:pt x="1626" y="1458"/>
                  </a:lnTo>
                  <a:lnTo>
                    <a:pt x="1615" y="1444"/>
                  </a:lnTo>
                  <a:lnTo>
                    <a:pt x="1604" y="1429"/>
                  </a:lnTo>
                  <a:lnTo>
                    <a:pt x="1604" y="1429"/>
                  </a:lnTo>
                  <a:lnTo>
                    <a:pt x="1591" y="1414"/>
                  </a:lnTo>
                  <a:lnTo>
                    <a:pt x="1577" y="1400"/>
                  </a:lnTo>
                  <a:lnTo>
                    <a:pt x="1564" y="1386"/>
                  </a:lnTo>
                  <a:lnTo>
                    <a:pt x="1549" y="1372"/>
                  </a:lnTo>
                  <a:lnTo>
                    <a:pt x="1533" y="1360"/>
                  </a:lnTo>
                  <a:lnTo>
                    <a:pt x="1518" y="1348"/>
                  </a:lnTo>
                  <a:lnTo>
                    <a:pt x="1501" y="1337"/>
                  </a:lnTo>
                  <a:lnTo>
                    <a:pt x="1484" y="1326"/>
                  </a:lnTo>
                  <a:lnTo>
                    <a:pt x="1467" y="1316"/>
                  </a:lnTo>
                  <a:lnTo>
                    <a:pt x="1450" y="1307"/>
                  </a:lnTo>
                  <a:lnTo>
                    <a:pt x="1431" y="1299"/>
                  </a:lnTo>
                  <a:lnTo>
                    <a:pt x="1413" y="1291"/>
                  </a:lnTo>
                  <a:lnTo>
                    <a:pt x="1394" y="1284"/>
                  </a:lnTo>
                  <a:lnTo>
                    <a:pt x="1374" y="1278"/>
                  </a:lnTo>
                  <a:lnTo>
                    <a:pt x="1355" y="1273"/>
                  </a:lnTo>
                  <a:lnTo>
                    <a:pt x="1335" y="1269"/>
                  </a:lnTo>
                  <a:lnTo>
                    <a:pt x="1315" y="1264"/>
                  </a:lnTo>
                  <a:lnTo>
                    <a:pt x="1295" y="1261"/>
                  </a:lnTo>
                  <a:lnTo>
                    <a:pt x="1274" y="1260"/>
                  </a:lnTo>
                  <a:lnTo>
                    <a:pt x="1254" y="1259"/>
                  </a:lnTo>
                  <a:lnTo>
                    <a:pt x="1233" y="1258"/>
                  </a:lnTo>
                  <a:lnTo>
                    <a:pt x="1212" y="1259"/>
                  </a:lnTo>
                  <a:lnTo>
                    <a:pt x="1191" y="1261"/>
                  </a:lnTo>
                  <a:lnTo>
                    <a:pt x="1169" y="1263"/>
                  </a:lnTo>
                  <a:lnTo>
                    <a:pt x="1148" y="1267"/>
                  </a:lnTo>
                  <a:lnTo>
                    <a:pt x="1127" y="1272"/>
                  </a:lnTo>
                  <a:lnTo>
                    <a:pt x="1106" y="1278"/>
                  </a:lnTo>
                  <a:lnTo>
                    <a:pt x="1085" y="1284"/>
                  </a:lnTo>
                  <a:lnTo>
                    <a:pt x="1064" y="1293"/>
                  </a:lnTo>
                  <a:lnTo>
                    <a:pt x="1043" y="1301"/>
                  </a:lnTo>
                  <a:lnTo>
                    <a:pt x="1022" y="1310"/>
                  </a:lnTo>
                  <a:lnTo>
                    <a:pt x="1001" y="1322"/>
                  </a:lnTo>
                  <a:lnTo>
                    <a:pt x="1001" y="1322"/>
                  </a:lnTo>
                  <a:lnTo>
                    <a:pt x="953" y="1245"/>
                  </a:lnTo>
                  <a:lnTo>
                    <a:pt x="953" y="1245"/>
                  </a:lnTo>
                  <a:lnTo>
                    <a:pt x="905" y="1168"/>
                  </a:lnTo>
                  <a:lnTo>
                    <a:pt x="905" y="1168"/>
                  </a:lnTo>
                  <a:lnTo>
                    <a:pt x="913" y="1162"/>
                  </a:lnTo>
                  <a:lnTo>
                    <a:pt x="922" y="1156"/>
                  </a:lnTo>
                  <a:lnTo>
                    <a:pt x="922" y="1156"/>
                  </a:lnTo>
                  <a:lnTo>
                    <a:pt x="953" y="1141"/>
                  </a:lnTo>
                  <a:lnTo>
                    <a:pt x="986" y="1127"/>
                  </a:lnTo>
                  <a:lnTo>
                    <a:pt x="1018" y="1114"/>
                  </a:lnTo>
                  <a:lnTo>
                    <a:pt x="1052" y="1104"/>
                  </a:lnTo>
                  <a:lnTo>
                    <a:pt x="1085" y="1095"/>
                  </a:lnTo>
                  <a:lnTo>
                    <a:pt x="1120" y="1087"/>
                  </a:lnTo>
                  <a:lnTo>
                    <a:pt x="1154" y="1082"/>
                  </a:lnTo>
                  <a:lnTo>
                    <a:pt x="1190" y="1079"/>
                  </a:lnTo>
                  <a:lnTo>
                    <a:pt x="1190" y="1079"/>
                  </a:lnTo>
                  <a:lnTo>
                    <a:pt x="1222" y="1077"/>
                  </a:lnTo>
                  <a:lnTo>
                    <a:pt x="1254" y="1077"/>
                  </a:lnTo>
                  <a:lnTo>
                    <a:pt x="1285" y="1078"/>
                  </a:lnTo>
                  <a:lnTo>
                    <a:pt x="1316" y="1081"/>
                  </a:lnTo>
                  <a:lnTo>
                    <a:pt x="1346" y="1085"/>
                  </a:lnTo>
                  <a:lnTo>
                    <a:pt x="1376" y="1090"/>
                  </a:lnTo>
                  <a:lnTo>
                    <a:pt x="1405" y="1098"/>
                  </a:lnTo>
                  <a:lnTo>
                    <a:pt x="1434" y="1106"/>
                  </a:lnTo>
                  <a:lnTo>
                    <a:pt x="1461" y="1115"/>
                  </a:lnTo>
                  <a:lnTo>
                    <a:pt x="1488" y="1127"/>
                  </a:lnTo>
                  <a:lnTo>
                    <a:pt x="1516" y="1139"/>
                  </a:lnTo>
                  <a:lnTo>
                    <a:pt x="1542" y="1152"/>
                  </a:lnTo>
                  <a:lnTo>
                    <a:pt x="1567" y="1166"/>
                  </a:lnTo>
                  <a:lnTo>
                    <a:pt x="1591" y="1182"/>
                  </a:lnTo>
                  <a:lnTo>
                    <a:pt x="1614" y="1197"/>
                  </a:lnTo>
                  <a:lnTo>
                    <a:pt x="1637" y="1215"/>
                  </a:lnTo>
                  <a:lnTo>
                    <a:pt x="1659" y="1233"/>
                  </a:lnTo>
                  <a:lnTo>
                    <a:pt x="1681" y="1252"/>
                  </a:lnTo>
                  <a:lnTo>
                    <a:pt x="1701" y="1273"/>
                  </a:lnTo>
                  <a:lnTo>
                    <a:pt x="1721" y="1293"/>
                  </a:lnTo>
                  <a:lnTo>
                    <a:pt x="1739" y="1315"/>
                  </a:lnTo>
                  <a:lnTo>
                    <a:pt x="1757" y="1337"/>
                  </a:lnTo>
                  <a:lnTo>
                    <a:pt x="1773" y="1360"/>
                  </a:lnTo>
                  <a:lnTo>
                    <a:pt x="1789" y="1384"/>
                  </a:lnTo>
                  <a:lnTo>
                    <a:pt x="1803" y="1408"/>
                  </a:lnTo>
                  <a:lnTo>
                    <a:pt x="1816" y="1433"/>
                  </a:lnTo>
                  <a:lnTo>
                    <a:pt x="1829" y="1458"/>
                  </a:lnTo>
                  <a:lnTo>
                    <a:pt x="1840" y="1484"/>
                  </a:lnTo>
                  <a:lnTo>
                    <a:pt x="1851" y="1511"/>
                  </a:lnTo>
                  <a:lnTo>
                    <a:pt x="1859" y="1537"/>
                  </a:lnTo>
                  <a:lnTo>
                    <a:pt x="1868" y="1564"/>
                  </a:lnTo>
                  <a:lnTo>
                    <a:pt x="1874" y="1592"/>
                  </a:lnTo>
                  <a:lnTo>
                    <a:pt x="1874" y="1592"/>
                  </a:lnTo>
                  <a:lnTo>
                    <a:pt x="1877" y="1602"/>
                  </a:lnTo>
                  <a:lnTo>
                    <a:pt x="1880" y="1610"/>
                  </a:lnTo>
                  <a:lnTo>
                    <a:pt x="1883" y="1617"/>
                  </a:lnTo>
                  <a:lnTo>
                    <a:pt x="1889" y="1622"/>
                  </a:lnTo>
                  <a:lnTo>
                    <a:pt x="1895" y="1625"/>
                  </a:lnTo>
                  <a:lnTo>
                    <a:pt x="1902" y="1628"/>
                  </a:lnTo>
                  <a:lnTo>
                    <a:pt x="1911" y="1629"/>
                  </a:lnTo>
                  <a:lnTo>
                    <a:pt x="1921" y="1629"/>
                  </a:lnTo>
                  <a:lnTo>
                    <a:pt x="1921" y="1629"/>
                  </a:lnTo>
                  <a:lnTo>
                    <a:pt x="2034" y="1627"/>
                  </a:lnTo>
                  <a:lnTo>
                    <a:pt x="2148" y="1626"/>
                  </a:lnTo>
                  <a:lnTo>
                    <a:pt x="2377" y="1623"/>
                  </a:lnTo>
                  <a:lnTo>
                    <a:pt x="2377" y="1623"/>
                  </a:lnTo>
                  <a:lnTo>
                    <a:pt x="2397" y="1622"/>
                  </a:lnTo>
                  <a:lnTo>
                    <a:pt x="2415" y="1619"/>
                  </a:lnTo>
                  <a:lnTo>
                    <a:pt x="2434" y="1613"/>
                  </a:lnTo>
                  <a:lnTo>
                    <a:pt x="2452" y="1606"/>
                  </a:lnTo>
                  <a:lnTo>
                    <a:pt x="2469" y="1598"/>
                  </a:lnTo>
                  <a:lnTo>
                    <a:pt x="2485" y="1587"/>
                  </a:lnTo>
                  <a:lnTo>
                    <a:pt x="2499" y="1576"/>
                  </a:lnTo>
                  <a:lnTo>
                    <a:pt x="2513" y="1563"/>
                  </a:lnTo>
                  <a:lnTo>
                    <a:pt x="2525" y="1548"/>
                  </a:lnTo>
                  <a:lnTo>
                    <a:pt x="2537" y="1534"/>
                  </a:lnTo>
                  <a:lnTo>
                    <a:pt x="2547" y="1517"/>
                  </a:lnTo>
                  <a:lnTo>
                    <a:pt x="2556" y="1500"/>
                  </a:lnTo>
                  <a:lnTo>
                    <a:pt x="2562" y="1481"/>
                  </a:lnTo>
                  <a:lnTo>
                    <a:pt x="2567" y="1462"/>
                  </a:lnTo>
                  <a:lnTo>
                    <a:pt x="2571" y="1444"/>
                  </a:lnTo>
                  <a:lnTo>
                    <a:pt x="2573" y="1424"/>
                  </a:lnTo>
                  <a:lnTo>
                    <a:pt x="2573" y="1424"/>
                  </a:lnTo>
                  <a:lnTo>
                    <a:pt x="2574" y="1412"/>
                  </a:lnTo>
                  <a:lnTo>
                    <a:pt x="2573" y="1401"/>
                  </a:lnTo>
                  <a:lnTo>
                    <a:pt x="2571" y="1389"/>
                  </a:lnTo>
                  <a:lnTo>
                    <a:pt x="2569" y="1378"/>
                  </a:lnTo>
                  <a:lnTo>
                    <a:pt x="2567" y="1367"/>
                  </a:lnTo>
                  <a:lnTo>
                    <a:pt x="2564" y="1357"/>
                  </a:lnTo>
                  <a:lnTo>
                    <a:pt x="2560" y="1346"/>
                  </a:lnTo>
                  <a:lnTo>
                    <a:pt x="2556" y="1336"/>
                  </a:lnTo>
                  <a:lnTo>
                    <a:pt x="2545" y="1316"/>
                  </a:lnTo>
                  <a:lnTo>
                    <a:pt x="2534" y="1297"/>
                  </a:lnTo>
                  <a:lnTo>
                    <a:pt x="2519" y="1279"/>
                  </a:lnTo>
                  <a:lnTo>
                    <a:pt x="2502" y="1263"/>
                  </a:lnTo>
                  <a:lnTo>
                    <a:pt x="2485" y="1249"/>
                  </a:lnTo>
                  <a:lnTo>
                    <a:pt x="2465" y="1237"/>
                  </a:lnTo>
                  <a:lnTo>
                    <a:pt x="2455" y="1232"/>
                  </a:lnTo>
                  <a:lnTo>
                    <a:pt x="2444" y="1227"/>
                  </a:lnTo>
                  <a:lnTo>
                    <a:pt x="2433" y="1222"/>
                  </a:lnTo>
                  <a:lnTo>
                    <a:pt x="2422" y="1218"/>
                  </a:lnTo>
                  <a:lnTo>
                    <a:pt x="2410" y="1216"/>
                  </a:lnTo>
                  <a:lnTo>
                    <a:pt x="2399" y="1213"/>
                  </a:lnTo>
                  <a:lnTo>
                    <a:pt x="2386" y="1212"/>
                  </a:lnTo>
                  <a:lnTo>
                    <a:pt x="2373" y="1211"/>
                  </a:lnTo>
                  <a:lnTo>
                    <a:pt x="2361" y="1210"/>
                  </a:lnTo>
                  <a:lnTo>
                    <a:pt x="2348" y="1210"/>
                  </a:lnTo>
                  <a:lnTo>
                    <a:pt x="2336" y="1211"/>
                  </a:lnTo>
                  <a:lnTo>
                    <a:pt x="2322" y="1213"/>
                  </a:lnTo>
                  <a:lnTo>
                    <a:pt x="2322" y="1213"/>
                  </a:lnTo>
                  <a:lnTo>
                    <a:pt x="2295" y="1217"/>
                  </a:lnTo>
                  <a:lnTo>
                    <a:pt x="2268" y="1220"/>
                  </a:lnTo>
                  <a:lnTo>
                    <a:pt x="2209" y="1228"/>
                  </a:lnTo>
                  <a:lnTo>
                    <a:pt x="2209" y="1228"/>
                  </a:lnTo>
                  <a:lnTo>
                    <a:pt x="2238" y="1125"/>
                  </a:lnTo>
                  <a:lnTo>
                    <a:pt x="2238" y="1125"/>
                  </a:lnTo>
                  <a:lnTo>
                    <a:pt x="2247" y="1091"/>
                  </a:lnTo>
                  <a:lnTo>
                    <a:pt x="2255" y="1057"/>
                  </a:lnTo>
                  <a:lnTo>
                    <a:pt x="2261" y="1022"/>
                  </a:lnTo>
                  <a:lnTo>
                    <a:pt x="2266" y="989"/>
                  </a:lnTo>
                  <a:lnTo>
                    <a:pt x="2269" y="955"/>
                  </a:lnTo>
                  <a:lnTo>
                    <a:pt x="2270" y="922"/>
                  </a:lnTo>
                  <a:lnTo>
                    <a:pt x="2270" y="888"/>
                  </a:lnTo>
                  <a:lnTo>
                    <a:pt x="2268" y="854"/>
                  </a:lnTo>
                  <a:lnTo>
                    <a:pt x="2265" y="821"/>
                  </a:lnTo>
                  <a:lnTo>
                    <a:pt x="2259" y="787"/>
                  </a:lnTo>
                  <a:lnTo>
                    <a:pt x="2253" y="755"/>
                  </a:lnTo>
                  <a:lnTo>
                    <a:pt x="2244" y="722"/>
                  </a:lnTo>
                  <a:lnTo>
                    <a:pt x="2234" y="690"/>
                  </a:lnTo>
                  <a:lnTo>
                    <a:pt x="2222" y="657"/>
                  </a:lnTo>
                  <a:lnTo>
                    <a:pt x="2208" y="625"/>
                  </a:lnTo>
                  <a:lnTo>
                    <a:pt x="2192" y="592"/>
                  </a:lnTo>
                  <a:lnTo>
                    <a:pt x="2192" y="592"/>
                  </a:lnTo>
                  <a:lnTo>
                    <a:pt x="2172" y="556"/>
                  </a:lnTo>
                  <a:lnTo>
                    <a:pt x="2151" y="521"/>
                  </a:lnTo>
                  <a:lnTo>
                    <a:pt x="2128" y="487"/>
                  </a:lnTo>
                  <a:lnTo>
                    <a:pt x="2104" y="456"/>
                  </a:lnTo>
                  <a:lnTo>
                    <a:pt x="2078" y="427"/>
                  </a:lnTo>
                  <a:lnTo>
                    <a:pt x="2051" y="398"/>
                  </a:lnTo>
                  <a:lnTo>
                    <a:pt x="2023" y="372"/>
                  </a:lnTo>
                  <a:lnTo>
                    <a:pt x="1992" y="348"/>
                  </a:lnTo>
                  <a:lnTo>
                    <a:pt x="1961" y="326"/>
                  </a:lnTo>
                  <a:lnTo>
                    <a:pt x="1928" y="305"/>
                  </a:lnTo>
                  <a:lnTo>
                    <a:pt x="1894" y="287"/>
                  </a:lnTo>
                  <a:lnTo>
                    <a:pt x="1858" y="270"/>
                  </a:lnTo>
                  <a:lnTo>
                    <a:pt x="1821" y="256"/>
                  </a:lnTo>
                  <a:lnTo>
                    <a:pt x="1784" y="243"/>
                  </a:lnTo>
                  <a:lnTo>
                    <a:pt x="1744" y="233"/>
                  </a:lnTo>
                  <a:lnTo>
                    <a:pt x="1703" y="223"/>
                  </a:lnTo>
                  <a:lnTo>
                    <a:pt x="1703" y="223"/>
                  </a:lnTo>
                  <a:lnTo>
                    <a:pt x="1680" y="219"/>
                  </a:lnTo>
                  <a:lnTo>
                    <a:pt x="1656" y="216"/>
                  </a:lnTo>
                  <a:lnTo>
                    <a:pt x="1633" y="214"/>
                  </a:lnTo>
                  <a:lnTo>
                    <a:pt x="1610" y="212"/>
                  </a:lnTo>
                  <a:lnTo>
                    <a:pt x="1587" y="211"/>
                  </a:lnTo>
                  <a:lnTo>
                    <a:pt x="1565" y="210"/>
                  </a:lnTo>
                  <a:lnTo>
                    <a:pt x="1542" y="210"/>
                  </a:lnTo>
                  <a:lnTo>
                    <a:pt x="1520" y="211"/>
                  </a:lnTo>
                  <a:lnTo>
                    <a:pt x="1498" y="212"/>
                  </a:lnTo>
                  <a:lnTo>
                    <a:pt x="1476" y="215"/>
                  </a:lnTo>
                  <a:lnTo>
                    <a:pt x="1455" y="217"/>
                  </a:lnTo>
                  <a:lnTo>
                    <a:pt x="1433" y="221"/>
                  </a:lnTo>
                  <a:lnTo>
                    <a:pt x="1412" y="225"/>
                  </a:lnTo>
                  <a:lnTo>
                    <a:pt x="1391" y="231"/>
                  </a:lnTo>
                  <a:lnTo>
                    <a:pt x="1370" y="236"/>
                  </a:lnTo>
                  <a:lnTo>
                    <a:pt x="1350" y="242"/>
                  </a:lnTo>
                  <a:lnTo>
                    <a:pt x="1330" y="250"/>
                  </a:lnTo>
                  <a:lnTo>
                    <a:pt x="1309" y="257"/>
                  </a:lnTo>
                  <a:lnTo>
                    <a:pt x="1289" y="265"/>
                  </a:lnTo>
                  <a:lnTo>
                    <a:pt x="1271" y="275"/>
                  </a:lnTo>
                  <a:lnTo>
                    <a:pt x="1251" y="284"/>
                  </a:lnTo>
                  <a:lnTo>
                    <a:pt x="1232" y="295"/>
                  </a:lnTo>
                  <a:lnTo>
                    <a:pt x="1213" y="306"/>
                  </a:lnTo>
                  <a:lnTo>
                    <a:pt x="1194" y="318"/>
                  </a:lnTo>
                  <a:lnTo>
                    <a:pt x="1175" y="330"/>
                  </a:lnTo>
                  <a:lnTo>
                    <a:pt x="1157" y="344"/>
                  </a:lnTo>
                  <a:lnTo>
                    <a:pt x="1139" y="357"/>
                  </a:lnTo>
                  <a:lnTo>
                    <a:pt x="1121" y="372"/>
                  </a:lnTo>
                  <a:lnTo>
                    <a:pt x="1104" y="387"/>
                  </a:lnTo>
                  <a:lnTo>
                    <a:pt x="1086" y="404"/>
                  </a:lnTo>
                  <a:lnTo>
                    <a:pt x="1069" y="419"/>
                  </a:lnTo>
                  <a:lnTo>
                    <a:pt x="1053" y="437"/>
                  </a:lnTo>
                  <a:lnTo>
                    <a:pt x="1053" y="437"/>
                  </a:lnTo>
                  <a:lnTo>
                    <a:pt x="1038" y="452"/>
                  </a:lnTo>
                  <a:lnTo>
                    <a:pt x="1025" y="468"/>
                  </a:lnTo>
                  <a:lnTo>
                    <a:pt x="1013" y="483"/>
                  </a:lnTo>
                  <a:lnTo>
                    <a:pt x="1000" y="499"/>
                  </a:lnTo>
                  <a:lnTo>
                    <a:pt x="989" y="516"/>
                  </a:lnTo>
                  <a:lnTo>
                    <a:pt x="978" y="533"/>
                  </a:lnTo>
                  <a:lnTo>
                    <a:pt x="957" y="567"/>
                  </a:lnTo>
                  <a:lnTo>
                    <a:pt x="940" y="603"/>
                  </a:lnTo>
                  <a:lnTo>
                    <a:pt x="923" y="640"/>
                  </a:lnTo>
                  <a:lnTo>
                    <a:pt x="909" y="677"/>
                  </a:lnTo>
                  <a:lnTo>
                    <a:pt x="897" y="716"/>
                  </a:lnTo>
                  <a:lnTo>
                    <a:pt x="897" y="716"/>
                  </a:lnTo>
                  <a:lnTo>
                    <a:pt x="890" y="737"/>
                  </a:lnTo>
                  <a:lnTo>
                    <a:pt x="884" y="752"/>
                  </a:lnTo>
                  <a:lnTo>
                    <a:pt x="882" y="757"/>
                  </a:lnTo>
                  <a:lnTo>
                    <a:pt x="879" y="762"/>
                  </a:lnTo>
                  <a:lnTo>
                    <a:pt x="876" y="765"/>
                  </a:lnTo>
                  <a:lnTo>
                    <a:pt x="873" y="767"/>
                  </a:lnTo>
                  <a:lnTo>
                    <a:pt x="868" y="768"/>
                  </a:lnTo>
                  <a:lnTo>
                    <a:pt x="864" y="770"/>
                  </a:lnTo>
                  <a:lnTo>
                    <a:pt x="859" y="768"/>
                  </a:lnTo>
                  <a:lnTo>
                    <a:pt x="853" y="767"/>
                  </a:lnTo>
                  <a:lnTo>
                    <a:pt x="837" y="763"/>
                  </a:lnTo>
                  <a:lnTo>
                    <a:pt x="817" y="756"/>
                  </a:lnTo>
                  <a:lnTo>
                    <a:pt x="817" y="756"/>
                  </a:lnTo>
                  <a:lnTo>
                    <a:pt x="788" y="745"/>
                  </a:lnTo>
                  <a:lnTo>
                    <a:pt x="758" y="737"/>
                  </a:lnTo>
                  <a:lnTo>
                    <a:pt x="728" y="731"/>
                  </a:lnTo>
                  <a:lnTo>
                    <a:pt x="699" y="725"/>
                  </a:lnTo>
                  <a:lnTo>
                    <a:pt x="670" y="722"/>
                  </a:lnTo>
                  <a:lnTo>
                    <a:pt x="641" y="721"/>
                  </a:lnTo>
                  <a:lnTo>
                    <a:pt x="613" y="722"/>
                  </a:lnTo>
                  <a:lnTo>
                    <a:pt x="584" y="724"/>
                  </a:lnTo>
                  <a:lnTo>
                    <a:pt x="556" y="729"/>
                  </a:lnTo>
                  <a:lnTo>
                    <a:pt x="528" y="735"/>
                  </a:lnTo>
                  <a:lnTo>
                    <a:pt x="501" y="743"/>
                  </a:lnTo>
                  <a:lnTo>
                    <a:pt x="473" y="754"/>
                  </a:lnTo>
                  <a:lnTo>
                    <a:pt x="446" y="766"/>
                  </a:lnTo>
                  <a:lnTo>
                    <a:pt x="420" y="780"/>
                  </a:lnTo>
                  <a:lnTo>
                    <a:pt x="394" y="797"/>
                  </a:lnTo>
                  <a:lnTo>
                    <a:pt x="368" y="816"/>
                  </a:lnTo>
                  <a:lnTo>
                    <a:pt x="368" y="816"/>
                  </a:lnTo>
                  <a:lnTo>
                    <a:pt x="345" y="833"/>
                  </a:lnTo>
                  <a:lnTo>
                    <a:pt x="324" y="853"/>
                  </a:lnTo>
                  <a:lnTo>
                    <a:pt x="304" y="874"/>
                  </a:lnTo>
                  <a:lnTo>
                    <a:pt x="286" y="895"/>
                  </a:lnTo>
                  <a:lnTo>
                    <a:pt x="269" y="917"/>
                  </a:lnTo>
                  <a:lnTo>
                    <a:pt x="255" y="940"/>
                  </a:lnTo>
                  <a:lnTo>
                    <a:pt x="241" y="963"/>
                  </a:lnTo>
                  <a:lnTo>
                    <a:pt x="229" y="988"/>
                  </a:lnTo>
                  <a:lnTo>
                    <a:pt x="220" y="1012"/>
                  </a:lnTo>
                  <a:lnTo>
                    <a:pt x="212" y="1037"/>
                  </a:lnTo>
                  <a:lnTo>
                    <a:pt x="204" y="1062"/>
                  </a:lnTo>
                  <a:lnTo>
                    <a:pt x="199" y="1087"/>
                  </a:lnTo>
                  <a:lnTo>
                    <a:pt x="195" y="1112"/>
                  </a:lnTo>
                  <a:lnTo>
                    <a:pt x="193" y="1137"/>
                  </a:lnTo>
                  <a:lnTo>
                    <a:pt x="192" y="1164"/>
                  </a:lnTo>
                  <a:lnTo>
                    <a:pt x="193" y="1189"/>
                  </a:lnTo>
                  <a:lnTo>
                    <a:pt x="195" y="1215"/>
                  </a:lnTo>
                  <a:lnTo>
                    <a:pt x="199" y="1240"/>
                  </a:lnTo>
                  <a:lnTo>
                    <a:pt x="204" y="1265"/>
                  </a:lnTo>
                  <a:lnTo>
                    <a:pt x="211" y="1291"/>
                  </a:lnTo>
                  <a:lnTo>
                    <a:pt x="219" y="1315"/>
                  </a:lnTo>
                  <a:lnTo>
                    <a:pt x="228" y="1339"/>
                  </a:lnTo>
                  <a:lnTo>
                    <a:pt x="240" y="1363"/>
                  </a:lnTo>
                  <a:lnTo>
                    <a:pt x="252" y="1386"/>
                  </a:lnTo>
                  <a:lnTo>
                    <a:pt x="266" y="1408"/>
                  </a:lnTo>
                  <a:lnTo>
                    <a:pt x="282" y="1430"/>
                  </a:lnTo>
                  <a:lnTo>
                    <a:pt x="299" y="1451"/>
                  </a:lnTo>
                  <a:lnTo>
                    <a:pt x="316" y="1471"/>
                  </a:lnTo>
                  <a:lnTo>
                    <a:pt x="335" y="1490"/>
                  </a:lnTo>
                  <a:lnTo>
                    <a:pt x="356" y="1508"/>
                  </a:lnTo>
                  <a:lnTo>
                    <a:pt x="378" y="1525"/>
                  </a:lnTo>
                  <a:lnTo>
                    <a:pt x="402" y="1541"/>
                  </a:lnTo>
                  <a:lnTo>
                    <a:pt x="402" y="1541"/>
                  </a:lnTo>
                  <a:lnTo>
                    <a:pt x="416" y="1549"/>
                  </a:lnTo>
                  <a:lnTo>
                    <a:pt x="430" y="1558"/>
                  </a:lnTo>
                  <a:lnTo>
                    <a:pt x="445" y="1565"/>
                  </a:lnTo>
                  <a:lnTo>
                    <a:pt x="460" y="1573"/>
                  </a:lnTo>
                  <a:lnTo>
                    <a:pt x="490" y="1584"/>
                  </a:lnTo>
                  <a:lnTo>
                    <a:pt x="521" y="1594"/>
                  </a:lnTo>
                  <a:lnTo>
                    <a:pt x="552" y="1601"/>
                  </a:lnTo>
                  <a:lnTo>
                    <a:pt x="583" y="1606"/>
                  </a:lnTo>
                  <a:lnTo>
                    <a:pt x="616" y="1609"/>
                  </a:lnTo>
                  <a:lnTo>
                    <a:pt x="649" y="1611"/>
                  </a:lnTo>
                  <a:lnTo>
                    <a:pt x="649" y="1611"/>
                  </a:lnTo>
                  <a:lnTo>
                    <a:pt x="688" y="1612"/>
                  </a:lnTo>
                  <a:lnTo>
                    <a:pt x="727" y="1612"/>
                  </a:lnTo>
                  <a:lnTo>
                    <a:pt x="803" y="1612"/>
                  </a:lnTo>
                  <a:lnTo>
                    <a:pt x="803" y="1612"/>
                  </a:lnTo>
                  <a:lnTo>
                    <a:pt x="877" y="1614"/>
                  </a:lnTo>
                  <a:lnTo>
                    <a:pt x="950" y="1618"/>
                  </a:lnTo>
                  <a:lnTo>
                    <a:pt x="950" y="1618"/>
                  </a:lnTo>
                  <a:lnTo>
                    <a:pt x="957" y="1618"/>
                  </a:lnTo>
                  <a:lnTo>
                    <a:pt x="964" y="1617"/>
                  </a:lnTo>
                  <a:lnTo>
                    <a:pt x="970" y="1614"/>
                  </a:lnTo>
                  <a:lnTo>
                    <a:pt x="975" y="1612"/>
                  </a:lnTo>
                  <a:lnTo>
                    <a:pt x="980" y="1608"/>
                  </a:lnTo>
                  <a:lnTo>
                    <a:pt x="985" y="1604"/>
                  </a:lnTo>
                  <a:lnTo>
                    <a:pt x="988" y="1599"/>
                  </a:lnTo>
                  <a:lnTo>
                    <a:pt x="992" y="1591"/>
                  </a:lnTo>
                  <a:lnTo>
                    <a:pt x="992" y="1591"/>
                  </a:lnTo>
                  <a:lnTo>
                    <a:pt x="1002" y="1573"/>
                  </a:lnTo>
                  <a:lnTo>
                    <a:pt x="1015" y="1554"/>
                  </a:lnTo>
                  <a:lnTo>
                    <a:pt x="1029" y="1536"/>
                  </a:lnTo>
                  <a:lnTo>
                    <a:pt x="1044" y="1519"/>
                  </a:lnTo>
                  <a:lnTo>
                    <a:pt x="1061" y="1504"/>
                  </a:lnTo>
                  <a:lnTo>
                    <a:pt x="1079" y="1490"/>
                  </a:lnTo>
                  <a:lnTo>
                    <a:pt x="1098" y="1477"/>
                  </a:lnTo>
                  <a:lnTo>
                    <a:pt x="1118" y="1466"/>
                  </a:lnTo>
                  <a:lnTo>
                    <a:pt x="1138" y="1456"/>
                  </a:lnTo>
                  <a:lnTo>
                    <a:pt x="1158" y="1448"/>
                  </a:lnTo>
                  <a:lnTo>
                    <a:pt x="1180" y="1440"/>
                  </a:lnTo>
                  <a:lnTo>
                    <a:pt x="1202" y="1436"/>
                  </a:lnTo>
                  <a:lnTo>
                    <a:pt x="1224" y="1433"/>
                  </a:lnTo>
                  <a:lnTo>
                    <a:pt x="1245" y="1431"/>
                  </a:lnTo>
                  <a:lnTo>
                    <a:pt x="1267" y="1432"/>
                  </a:lnTo>
                  <a:lnTo>
                    <a:pt x="1289" y="1434"/>
                  </a:lnTo>
                  <a:lnTo>
                    <a:pt x="1289" y="1434"/>
                  </a:lnTo>
                  <a:lnTo>
                    <a:pt x="1313" y="1439"/>
                  </a:lnTo>
                  <a:lnTo>
                    <a:pt x="1338" y="1447"/>
                  </a:lnTo>
                  <a:lnTo>
                    <a:pt x="1361" y="1455"/>
                  </a:lnTo>
                  <a:lnTo>
                    <a:pt x="1383" y="1465"/>
                  </a:lnTo>
                  <a:lnTo>
                    <a:pt x="1403" y="1476"/>
                  </a:lnTo>
                  <a:lnTo>
                    <a:pt x="1422" y="1490"/>
                  </a:lnTo>
                  <a:lnTo>
                    <a:pt x="1441" y="1503"/>
                  </a:lnTo>
                  <a:lnTo>
                    <a:pt x="1458" y="1519"/>
                  </a:lnTo>
                  <a:lnTo>
                    <a:pt x="1474" y="1536"/>
                  </a:lnTo>
                  <a:lnTo>
                    <a:pt x="1488" y="1554"/>
                  </a:lnTo>
                  <a:lnTo>
                    <a:pt x="1501" y="1573"/>
                  </a:lnTo>
                  <a:lnTo>
                    <a:pt x="1513" y="1592"/>
                  </a:lnTo>
                  <a:lnTo>
                    <a:pt x="1522" y="1613"/>
                  </a:lnTo>
                  <a:lnTo>
                    <a:pt x="1529" y="1635"/>
                  </a:lnTo>
                  <a:lnTo>
                    <a:pt x="1536" y="1659"/>
                  </a:lnTo>
                  <a:lnTo>
                    <a:pt x="1540" y="1682"/>
                  </a:lnTo>
                  <a:lnTo>
                    <a:pt x="1540" y="1682"/>
                  </a:lnTo>
                  <a:lnTo>
                    <a:pt x="1541" y="1695"/>
                  </a:lnTo>
                  <a:lnTo>
                    <a:pt x="1542" y="1709"/>
                  </a:lnTo>
                  <a:lnTo>
                    <a:pt x="1542" y="1735"/>
                  </a:lnTo>
                  <a:lnTo>
                    <a:pt x="1540" y="1761"/>
                  </a:lnTo>
                  <a:lnTo>
                    <a:pt x="1534" y="1787"/>
                  </a:lnTo>
                  <a:lnTo>
                    <a:pt x="1527" y="1812"/>
                  </a:lnTo>
                  <a:lnTo>
                    <a:pt x="1519" y="1836"/>
                  </a:lnTo>
                  <a:lnTo>
                    <a:pt x="1507" y="1859"/>
                  </a:lnTo>
                  <a:lnTo>
                    <a:pt x="1494" y="1881"/>
                  </a:lnTo>
                  <a:lnTo>
                    <a:pt x="1478" y="1902"/>
                  </a:lnTo>
                  <a:lnTo>
                    <a:pt x="1461" y="1921"/>
                  </a:lnTo>
                  <a:lnTo>
                    <a:pt x="1442" y="1938"/>
                  </a:lnTo>
                  <a:lnTo>
                    <a:pt x="1421" y="1954"/>
                  </a:lnTo>
                  <a:lnTo>
                    <a:pt x="1399" y="1969"/>
                  </a:lnTo>
                  <a:lnTo>
                    <a:pt x="1376" y="1981"/>
                  </a:lnTo>
                  <a:lnTo>
                    <a:pt x="1351" y="1992"/>
                  </a:lnTo>
                  <a:lnTo>
                    <a:pt x="1324" y="2000"/>
                  </a:lnTo>
                  <a:lnTo>
                    <a:pt x="1324" y="2000"/>
                  </a:lnTo>
                  <a:lnTo>
                    <a:pt x="1311" y="2003"/>
                  </a:lnTo>
                  <a:lnTo>
                    <a:pt x="1299" y="2007"/>
                  </a:lnTo>
                  <a:lnTo>
                    <a:pt x="1273" y="2010"/>
                  </a:lnTo>
                  <a:lnTo>
                    <a:pt x="1246" y="2010"/>
                  </a:lnTo>
                  <a:lnTo>
                    <a:pt x="1220" y="2009"/>
                  </a:lnTo>
                  <a:lnTo>
                    <a:pt x="1194" y="2004"/>
                  </a:lnTo>
                  <a:lnTo>
                    <a:pt x="1169" y="1998"/>
                  </a:lnTo>
                  <a:lnTo>
                    <a:pt x="1145" y="1991"/>
                  </a:lnTo>
                  <a:lnTo>
                    <a:pt x="1121" y="1980"/>
                  </a:lnTo>
                  <a:lnTo>
                    <a:pt x="1098" y="1968"/>
                  </a:lnTo>
                  <a:lnTo>
                    <a:pt x="1077" y="1953"/>
                  </a:lnTo>
                  <a:lnTo>
                    <a:pt x="1056" y="1937"/>
                  </a:lnTo>
                  <a:lnTo>
                    <a:pt x="1038" y="1920"/>
                  </a:lnTo>
                  <a:lnTo>
                    <a:pt x="1020" y="1900"/>
                  </a:lnTo>
                  <a:lnTo>
                    <a:pt x="1004" y="1879"/>
                  </a:lnTo>
                  <a:lnTo>
                    <a:pt x="998" y="1867"/>
                  </a:lnTo>
                  <a:lnTo>
                    <a:pt x="992" y="1856"/>
                  </a:lnTo>
                  <a:lnTo>
                    <a:pt x="986" y="1844"/>
                  </a:lnTo>
                  <a:lnTo>
                    <a:pt x="980" y="1832"/>
                  </a:lnTo>
                  <a:lnTo>
                    <a:pt x="980" y="1832"/>
                  </a:lnTo>
                  <a:lnTo>
                    <a:pt x="976" y="1824"/>
                  </a:lnTo>
                  <a:lnTo>
                    <a:pt x="973" y="1818"/>
                  </a:lnTo>
                  <a:lnTo>
                    <a:pt x="969" y="1813"/>
                  </a:lnTo>
                  <a:lnTo>
                    <a:pt x="964" y="1808"/>
                  </a:lnTo>
                  <a:lnTo>
                    <a:pt x="958" y="1806"/>
                  </a:lnTo>
                  <a:lnTo>
                    <a:pt x="952" y="1804"/>
                  </a:lnTo>
                  <a:lnTo>
                    <a:pt x="945" y="1803"/>
                  </a:lnTo>
                  <a:lnTo>
                    <a:pt x="936" y="1803"/>
                  </a:lnTo>
                  <a:lnTo>
                    <a:pt x="936" y="1803"/>
                  </a:lnTo>
                  <a:lnTo>
                    <a:pt x="790" y="1803"/>
                  </a:lnTo>
                  <a:lnTo>
                    <a:pt x="643" y="1803"/>
                  </a:lnTo>
                  <a:lnTo>
                    <a:pt x="643" y="1803"/>
                  </a:lnTo>
                  <a:lnTo>
                    <a:pt x="614" y="1803"/>
                  </a:lnTo>
                  <a:lnTo>
                    <a:pt x="586" y="1801"/>
                  </a:lnTo>
                  <a:lnTo>
                    <a:pt x="557" y="1798"/>
                  </a:lnTo>
                  <a:lnTo>
                    <a:pt x="529" y="1794"/>
                  </a:lnTo>
                  <a:lnTo>
                    <a:pt x="502" y="1789"/>
                  </a:lnTo>
                  <a:lnTo>
                    <a:pt x="474" y="1782"/>
                  </a:lnTo>
                  <a:lnTo>
                    <a:pt x="447" y="1774"/>
                  </a:lnTo>
                  <a:lnTo>
                    <a:pt x="421" y="1765"/>
                  </a:lnTo>
                  <a:lnTo>
                    <a:pt x="395" y="1756"/>
                  </a:lnTo>
                  <a:lnTo>
                    <a:pt x="370" y="1746"/>
                  </a:lnTo>
                  <a:lnTo>
                    <a:pt x="346" y="1733"/>
                  </a:lnTo>
                  <a:lnTo>
                    <a:pt x="322" y="1720"/>
                  </a:lnTo>
                  <a:lnTo>
                    <a:pt x="299" y="1707"/>
                  </a:lnTo>
                  <a:lnTo>
                    <a:pt x="275" y="1692"/>
                  </a:lnTo>
                  <a:lnTo>
                    <a:pt x="253" y="1676"/>
                  </a:lnTo>
                  <a:lnTo>
                    <a:pt x="231" y="1660"/>
                  </a:lnTo>
                  <a:lnTo>
                    <a:pt x="212" y="1642"/>
                  </a:lnTo>
                  <a:lnTo>
                    <a:pt x="192" y="1624"/>
                  </a:lnTo>
                  <a:lnTo>
                    <a:pt x="173" y="1604"/>
                  </a:lnTo>
                  <a:lnTo>
                    <a:pt x="154" y="1584"/>
                  </a:lnTo>
                  <a:lnTo>
                    <a:pt x="137" y="1563"/>
                  </a:lnTo>
                  <a:lnTo>
                    <a:pt x="120" y="1541"/>
                  </a:lnTo>
                  <a:lnTo>
                    <a:pt x="105" y="1519"/>
                  </a:lnTo>
                  <a:lnTo>
                    <a:pt x="90" y="1496"/>
                  </a:lnTo>
                  <a:lnTo>
                    <a:pt x="76" y="1472"/>
                  </a:lnTo>
                  <a:lnTo>
                    <a:pt x="64" y="1447"/>
                  </a:lnTo>
                  <a:lnTo>
                    <a:pt x="52" y="1422"/>
                  </a:lnTo>
                  <a:lnTo>
                    <a:pt x="42" y="1395"/>
                  </a:lnTo>
                  <a:lnTo>
                    <a:pt x="32" y="1369"/>
                  </a:lnTo>
                  <a:lnTo>
                    <a:pt x="24" y="1342"/>
                  </a:lnTo>
                  <a:lnTo>
                    <a:pt x="17" y="1314"/>
                  </a:lnTo>
                  <a:lnTo>
                    <a:pt x="12" y="1285"/>
                  </a:lnTo>
                  <a:lnTo>
                    <a:pt x="12" y="1285"/>
                  </a:lnTo>
                  <a:lnTo>
                    <a:pt x="6" y="1253"/>
                  </a:lnTo>
                  <a:lnTo>
                    <a:pt x="2" y="1221"/>
                  </a:lnTo>
                  <a:lnTo>
                    <a:pt x="0" y="1189"/>
                  </a:lnTo>
                  <a:lnTo>
                    <a:pt x="0" y="1157"/>
                  </a:lnTo>
                  <a:lnTo>
                    <a:pt x="1" y="1126"/>
                  </a:lnTo>
                  <a:lnTo>
                    <a:pt x="3" y="1095"/>
                  </a:lnTo>
                  <a:lnTo>
                    <a:pt x="7" y="1064"/>
                  </a:lnTo>
                  <a:lnTo>
                    <a:pt x="13" y="1034"/>
                  </a:lnTo>
                  <a:lnTo>
                    <a:pt x="20" y="1004"/>
                  </a:lnTo>
                  <a:lnTo>
                    <a:pt x="28" y="975"/>
                  </a:lnTo>
                  <a:lnTo>
                    <a:pt x="38" y="947"/>
                  </a:lnTo>
                  <a:lnTo>
                    <a:pt x="48" y="918"/>
                  </a:lnTo>
                  <a:lnTo>
                    <a:pt x="61" y="891"/>
                  </a:lnTo>
                  <a:lnTo>
                    <a:pt x="74" y="864"/>
                  </a:lnTo>
                  <a:lnTo>
                    <a:pt x="89" y="838"/>
                  </a:lnTo>
                  <a:lnTo>
                    <a:pt x="105" y="812"/>
                  </a:lnTo>
                  <a:lnTo>
                    <a:pt x="123" y="787"/>
                  </a:lnTo>
                  <a:lnTo>
                    <a:pt x="140" y="764"/>
                  </a:lnTo>
                  <a:lnTo>
                    <a:pt x="160" y="741"/>
                  </a:lnTo>
                  <a:lnTo>
                    <a:pt x="180" y="719"/>
                  </a:lnTo>
                  <a:lnTo>
                    <a:pt x="202" y="698"/>
                  </a:lnTo>
                  <a:lnTo>
                    <a:pt x="225" y="678"/>
                  </a:lnTo>
                  <a:lnTo>
                    <a:pt x="248" y="659"/>
                  </a:lnTo>
                  <a:lnTo>
                    <a:pt x="273" y="642"/>
                  </a:lnTo>
                  <a:lnTo>
                    <a:pt x="300" y="625"/>
                  </a:lnTo>
                  <a:lnTo>
                    <a:pt x="326" y="609"/>
                  </a:lnTo>
                  <a:lnTo>
                    <a:pt x="353" y="594"/>
                  </a:lnTo>
                  <a:lnTo>
                    <a:pt x="382" y="582"/>
                  </a:lnTo>
                  <a:lnTo>
                    <a:pt x="412" y="569"/>
                  </a:lnTo>
                  <a:lnTo>
                    <a:pt x="441" y="559"/>
                  </a:lnTo>
                  <a:lnTo>
                    <a:pt x="472" y="550"/>
                  </a:lnTo>
                  <a:lnTo>
                    <a:pt x="504" y="542"/>
                  </a:lnTo>
                  <a:lnTo>
                    <a:pt x="504" y="542"/>
                  </a:lnTo>
                  <a:lnTo>
                    <a:pt x="533" y="537"/>
                  </a:lnTo>
                  <a:lnTo>
                    <a:pt x="561" y="533"/>
                  </a:lnTo>
                  <a:lnTo>
                    <a:pt x="591" y="530"/>
                  </a:lnTo>
                  <a:lnTo>
                    <a:pt x="620" y="529"/>
                  </a:lnTo>
                  <a:lnTo>
                    <a:pt x="649" y="528"/>
                  </a:lnTo>
                  <a:lnTo>
                    <a:pt x="678" y="529"/>
                  </a:lnTo>
                  <a:lnTo>
                    <a:pt x="707" y="532"/>
                  </a:lnTo>
                  <a:lnTo>
                    <a:pt x="736" y="534"/>
                  </a:lnTo>
                  <a:lnTo>
                    <a:pt x="736" y="534"/>
                  </a:lnTo>
                  <a:lnTo>
                    <a:pt x="744" y="534"/>
                  </a:lnTo>
                  <a:lnTo>
                    <a:pt x="750" y="533"/>
                  </a:lnTo>
                  <a:lnTo>
                    <a:pt x="754" y="530"/>
                  </a:lnTo>
                  <a:lnTo>
                    <a:pt x="758" y="527"/>
                  </a:lnTo>
                  <a:lnTo>
                    <a:pt x="761" y="523"/>
                  </a:lnTo>
                  <a:lnTo>
                    <a:pt x="765" y="519"/>
                  </a:lnTo>
                  <a:lnTo>
                    <a:pt x="769" y="508"/>
                  </a:lnTo>
                  <a:lnTo>
                    <a:pt x="769" y="508"/>
                  </a:lnTo>
                  <a:lnTo>
                    <a:pt x="789" y="471"/>
                  </a:lnTo>
                  <a:lnTo>
                    <a:pt x="810" y="435"/>
                  </a:lnTo>
                  <a:lnTo>
                    <a:pt x="833" y="399"/>
                  </a:lnTo>
                  <a:lnTo>
                    <a:pt x="857" y="365"/>
                  </a:lnTo>
                  <a:lnTo>
                    <a:pt x="882" y="332"/>
                  </a:lnTo>
                  <a:lnTo>
                    <a:pt x="909" y="300"/>
                  </a:lnTo>
                  <a:lnTo>
                    <a:pt x="939" y="269"/>
                  </a:lnTo>
                  <a:lnTo>
                    <a:pt x="969" y="240"/>
                  </a:lnTo>
                  <a:lnTo>
                    <a:pt x="969" y="240"/>
                  </a:lnTo>
                  <a:lnTo>
                    <a:pt x="994" y="217"/>
                  </a:lnTo>
                  <a:lnTo>
                    <a:pt x="1019" y="195"/>
                  </a:lnTo>
                  <a:lnTo>
                    <a:pt x="1045" y="175"/>
                  </a:lnTo>
                  <a:lnTo>
                    <a:pt x="1073" y="155"/>
                  </a:lnTo>
                  <a:lnTo>
                    <a:pt x="1100" y="136"/>
                  </a:lnTo>
                  <a:lnTo>
                    <a:pt x="1128" y="120"/>
                  </a:lnTo>
                  <a:lnTo>
                    <a:pt x="1156" y="103"/>
                  </a:lnTo>
                  <a:lnTo>
                    <a:pt x="1185" y="88"/>
                  </a:lnTo>
                  <a:lnTo>
                    <a:pt x="1214" y="73"/>
                  </a:lnTo>
                  <a:lnTo>
                    <a:pt x="1244" y="61"/>
                  </a:lnTo>
                  <a:lnTo>
                    <a:pt x="1275" y="49"/>
                  </a:lnTo>
                  <a:lnTo>
                    <a:pt x="1306" y="39"/>
                  </a:lnTo>
                  <a:lnTo>
                    <a:pt x="1338" y="29"/>
                  </a:lnTo>
                  <a:lnTo>
                    <a:pt x="1370" y="22"/>
                  </a:lnTo>
                  <a:lnTo>
                    <a:pt x="1403" y="16"/>
                  </a:lnTo>
                  <a:lnTo>
                    <a:pt x="1436" y="10"/>
                  </a:lnTo>
                  <a:lnTo>
                    <a:pt x="1436" y="10"/>
                  </a:lnTo>
                  <a:lnTo>
                    <a:pt x="1465" y="6"/>
                  </a:lnTo>
                  <a:lnTo>
                    <a:pt x="1494" y="4"/>
                  </a:lnTo>
                  <a:lnTo>
                    <a:pt x="1522" y="2"/>
                  </a:lnTo>
                  <a:lnTo>
                    <a:pt x="1550" y="1"/>
                  </a:lnTo>
                  <a:lnTo>
                    <a:pt x="1577" y="0"/>
                  </a:lnTo>
                  <a:lnTo>
                    <a:pt x="1605" y="1"/>
                  </a:lnTo>
                  <a:lnTo>
                    <a:pt x="1632" y="2"/>
                  </a:lnTo>
                  <a:lnTo>
                    <a:pt x="1659" y="4"/>
                  </a:lnTo>
                  <a:lnTo>
                    <a:pt x="1685" y="7"/>
                  </a:lnTo>
                  <a:lnTo>
                    <a:pt x="1712" y="10"/>
                  </a:lnTo>
                  <a:lnTo>
                    <a:pt x="1738" y="16"/>
                  </a:lnTo>
                  <a:lnTo>
                    <a:pt x="1764" y="21"/>
                  </a:lnTo>
                  <a:lnTo>
                    <a:pt x="1789" y="27"/>
                  </a:lnTo>
                  <a:lnTo>
                    <a:pt x="1814" y="34"/>
                  </a:lnTo>
                  <a:lnTo>
                    <a:pt x="1839" y="41"/>
                  </a:lnTo>
                  <a:lnTo>
                    <a:pt x="1863" y="49"/>
                  </a:lnTo>
                  <a:lnTo>
                    <a:pt x="1889" y="59"/>
                  </a:lnTo>
                  <a:lnTo>
                    <a:pt x="1913" y="69"/>
                  </a:lnTo>
                  <a:lnTo>
                    <a:pt x="1936" y="80"/>
                  </a:lnTo>
                  <a:lnTo>
                    <a:pt x="1960" y="91"/>
                  </a:lnTo>
                  <a:lnTo>
                    <a:pt x="1983" y="104"/>
                  </a:lnTo>
                  <a:lnTo>
                    <a:pt x="2006" y="117"/>
                  </a:lnTo>
                  <a:lnTo>
                    <a:pt x="2029" y="131"/>
                  </a:lnTo>
                  <a:lnTo>
                    <a:pt x="2051" y="146"/>
                  </a:lnTo>
                  <a:lnTo>
                    <a:pt x="2073" y="161"/>
                  </a:lnTo>
                  <a:lnTo>
                    <a:pt x="2095" y="177"/>
                  </a:lnTo>
                  <a:lnTo>
                    <a:pt x="2116" y="195"/>
                  </a:lnTo>
                  <a:lnTo>
                    <a:pt x="2138" y="213"/>
                  </a:lnTo>
                  <a:lnTo>
                    <a:pt x="2159" y="231"/>
                  </a:lnTo>
                  <a:lnTo>
                    <a:pt x="2180" y="251"/>
                  </a:lnTo>
                  <a:lnTo>
                    <a:pt x="2200" y="270"/>
                  </a:lnTo>
                  <a:lnTo>
                    <a:pt x="2220" y="291"/>
                  </a:lnTo>
                  <a:lnTo>
                    <a:pt x="2220" y="291"/>
                  </a:lnTo>
                  <a:lnTo>
                    <a:pt x="2243" y="317"/>
                  </a:lnTo>
                  <a:lnTo>
                    <a:pt x="2264" y="342"/>
                  </a:lnTo>
                  <a:lnTo>
                    <a:pt x="2283" y="368"/>
                  </a:lnTo>
                  <a:lnTo>
                    <a:pt x="2303" y="394"/>
                  </a:lnTo>
                  <a:lnTo>
                    <a:pt x="2321" y="421"/>
                  </a:lnTo>
                  <a:lnTo>
                    <a:pt x="2338" y="450"/>
                  </a:lnTo>
                  <a:lnTo>
                    <a:pt x="2354" y="478"/>
                  </a:lnTo>
                  <a:lnTo>
                    <a:pt x="2368" y="506"/>
                  </a:lnTo>
                  <a:lnTo>
                    <a:pt x="2382" y="536"/>
                  </a:lnTo>
                  <a:lnTo>
                    <a:pt x="2394" y="566"/>
                  </a:lnTo>
                  <a:lnTo>
                    <a:pt x="2406" y="597"/>
                  </a:lnTo>
                  <a:lnTo>
                    <a:pt x="2415" y="627"/>
                  </a:lnTo>
                  <a:lnTo>
                    <a:pt x="2425" y="658"/>
                  </a:lnTo>
                  <a:lnTo>
                    <a:pt x="2432" y="691"/>
                  </a:lnTo>
                  <a:lnTo>
                    <a:pt x="2439" y="723"/>
                  </a:lnTo>
                  <a:lnTo>
                    <a:pt x="2445" y="756"/>
                  </a:lnTo>
                  <a:lnTo>
                    <a:pt x="2445" y="756"/>
                  </a:lnTo>
                  <a:lnTo>
                    <a:pt x="2449" y="784"/>
                  </a:lnTo>
                  <a:lnTo>
                    <a:pt x="2451" y="814"/>
                  </a:lnTo>
                  <a:lnTo>
                    <a:pt x="2452" y="842"/>
                  </a:lnTo>
                  <a:lnTo>
                    <a:pt x="2453" y="871"/>
                  </a:lnTo>
                  <a:lnTo>
                    <a:pt x="2453" y="930"/>
                  </a:lnTo>
                  <a:lnTo>
                    <a:pt x="2452" y="989"/>
                  </a:lnTo>
                  <a:lnTo>
                    <a:pt x="2452" y="989"/>
                  </a:lnTo>
                  <a:lnTo>
                    <a:pt x="2453" y="997"/>
                  </a:lnTo>
                  <a:lnTo>
                    <a:pt x="2454" y="1005"/>
                  </a:lnTo>
                  <a:lnTo>
                    <a:pt x="2456" y="1012"/>
                  </a:lnTo>
                  <a:lnTo>
                    <a:pt x="2459" y="1017"/>
                  </a:lnTo>
                  <a:lnTo>
                    <a:pt x="2464" y="1022"/>
                  </a:lnTo>
                  <a:lnTo>
                    <a:pt x="2469" y="1026"/>
                  </a:lnTo>
                  <a:lnTo>
                    <a:pt x="2476" y="1030"/>
                  </a:lnTo>
                  <a:lnTo>
                    <a:pt x="2486" y="1032"/>
                  </a:lnTo>
                  <a:lnTo>
                    <a:pt x="2486" y="1032"/>
                  </a:lnTo>
                  <a:lnTo>
                    <a:pt x="2514" y="1040"/>
                  </a:lnTo>
                  <a:lnTo>
                    <a:pt x="2540" y="1050"/>
                  </a:lnTo>
                  <a:lnTo>
                    <a:pt x="2565" y="1063"/>
                  </a:lnTo>
                  <a:lnTo>
                    <a:pt x="2590" y="1078"/>
                  </a:lnTo>
                  <a:lnTo>
                    <a:pt x="2612" y="1093"/>
                  </a:lnTo>
                  <a:lnTo>
                    <a:pt x="2634" y="1111"/>
                  </a:lnTo>
                  <a:lnTo>
                    <a:pt x="2654" y="1130"/>
                  </a:lnTo>
                  <a:lnTo>
                    <a:pt x="2673" y="1151"/>
                  </a:lnTo>
                  <a:lnTo>
                    <a:pt x="2690" y="1173"/>
                  </a:lnTo>
                  <a:lnTo>
                    <a:pt x="2704" y="1197"/>
                  </a:lnTo>
                  <a:lnTo>
                    <a:pt x="2718" y="1222"/>
                  </a:lnTo>
                  <a:lnTo>
                    <a:pt x="2730" y="1249"/>
                  </a:lnTo>
                  <a:lnTo>
                    <a:pt x="2740" y="1276"/>
                  </a:lnTo>
                  <a:lnTo>
                    <a:pt x="2747" y="1304"/>
                  </a:lnTo>
                  <a:lnTo>
                    <a:pt x="2754" y="1334"/>
                  </a:lnTo>
                  <a:lnTo>
                    <a:pt x="2758" y="1365"/>
                  </a:lnTo>
                  <a:lnTo>
                    <a:pt x="2758" y="1365"/>
                  </a:lnTo>
                  <a:lnTo>
                    <a:pt x="2760" y="1396"/>
                  </a:lnTo>
                  <a:lnTo>
                    <a:pt x="2760" y="1428"/>
                  </a:lnTo>
                  <a:lnTo>
                    <a:pt x="2758" y="1458"/>
                  </a:lnTo>
                  <a:lnTo>
                    <a:pt x="2755" y="1488"/>
                  </a:lnTo>
                  <a:lnTo>
                    <a:pt x="2748" y="1516"/>
                  </a:lnTo>
                  <a:lnTo>
                    <a:pt x="2741" y="1544"/>
                  </a:lnTo>
                  <a:lnTo>
                    <a:pt x="2732" y="1570"/>
                  </a:lnTo>
                  <a:lnTo>
                    <a:pt x="2720" y="1596"/>
                  </a:lnTo>
                  <a:lnTo>
                    <a:pt x="2707" y="1620"/>
                  </a:lnTo>
                  <a:lnTo>
                    <a:pt x="2691" y="1644"/>
                  </a:lnTo>
                  <a:lnTo>
                    <a:pt x="2673" y="1666"/>
                  </a:lnTo>
                  <a:lnTo>
                    <a:pt x="2654" y="1688"/>
                  </a:lnTo>
                  <a:lnTo>
                    <a:pt x="2632" y="1708"/>
                  </a:lnTo>
                  <a:lnTo>
                    <a:pt x="2609" y="1728"/>
                  </a:lnTo>
                  <a:lnTo>
                    <a:pt x="2583" y="1746"/>
                  </a:lnTo>
                  <a:lnTo>
                    <a:pt x="2556" y="1763"/>
                  </a:lnTo>
                  <a:lnTo>
                    <a:pt x="2556" y="1763"/>
                  </a:lnTo>
                  <a:lnTo>
                    <a:pt x="2536" y="1774"/>
                  </a:lnTo>
                  <a:lnTo>
                    <a:pt x="2515" y="1783"/>
                  </a:lnTo>
                  <a:lnTo>
                    <a:pt x="2494" y="1791"/>
                  </a:lnTo>
                  <a:lnTo>
                    <a:pt x="2473" y="1798"/>
                  </a:lnTo>
                  <a:lnTo>
                    <a:pt x="2451" y="1802"/>
                  </a:lnTo>
                  <a:lnTo>
                    <a:pt x="2428" y="1806"/>
                  </a:lnTo>
                  <a:lnTo>
                    <a:pt x="2406" y="1808"/>
                  </a:lnTo>
                  <a:lnTo>
                    <a:pt x="2382" y="1809"/>
                  </a:lnTo>
                  <a:lnTo>
                    <a:pt x="2382" y="1809"/>
                  </a:lnTo>
                  <a:lnTo>
                    <a:pt x="2149" y="1812"/>
                  </a:lnTo>
                  <a:lnTo>
                    <a:pt x="1916" y="1814"/>
                  </a:lnTo>
                  <a:lnTo>
                    <a:pt x="1916" y="1814"/>
                  </a:lnTo>
                  <a:lnTo>
                    <a:pt x="1907" y="1815"/>
                  </a:lnTo>
                  <a:lnTo>
                    <a:pt x="1901" y="1816"/>
                  </a:lnTo>
                  <a:lnTo>
                    <a:pt x="1896" y="1818"/>
                  </a:lnTo>
                  <a:lnTo>
                    <a:pt x="1892" y="1821"/>
                  </a:lnTo>
                  <a:lnTo>
                    <a:pt x="1889" y="1825"/>
                  </a:lnTo>
                  <a:lnTo>
                    <a:pt x="1886" y="1830"/>
                  </a:lnTo>
                  <a:lnTo>
                    <a:pt x="1884" y="1837"/>
                  </a:lnTo>
                  <a:lnTo>
                    <a:pt x="1882" y="1844"/>
                  </a:lnTo>
                  <a:lnTo>
                    <a:pt x="1882" y="1844"/>
                  </a:lnTo>
                  <a:lnTo>
                    <a:pt x="1878" y="1868"/>
                  </a:lnTo>
                  <a:lnTo>
                    <a:pt x="1873" y="1893"/>
                  </a:lnTo>
                  <a:lnTo>
                    <a:pt x="1867" y="1917"/>
                  </a:lnTo>
                  <a:lnTo>
                    <a:pt x="1858" y="1942"/>
                  </a:lnTo>
                  <a:lnTo>
                    <a:pt x="1850" y="1966"/>
                  </a:lnTo>
                  <a:lnTo>
                    <a:pt x="1840" y="1989"/>
                  </a:lnTo>
                  <a:lnTo>
                    <a:pt x="1830" y="2012"/>
                  </a:lnTo>
                  <a:lnTo>
                    <a:pt x="1818" y="2034"/>
                  </a:lnTo>
                  <a:lnTo>
                    <a:pt x="1807" y="2056"/>
                  </a:lnTo>
                  <a:lnTo>
                    <a:pt x="1793" y="2078"/>
                  </a:lnTo>
                  <a:lnTo>
                    <a:pt x="1780" y="2099"/>
                  </a:lnTo>
                  <a:lnTo>
                    <a:pt x="1765" y="2119"/>
                  </a:lnTo>
                  <a:lnTo>
                    <a:pt x="1750" y="2139"/>
                  </a:lnTo>
                  <a:lnTo>
                    <a:pt x="1734" y="2158"/>
                  </a:lnTo>
                  <a:lnTo>
                    <a:pt x="1717" y="2176"/>
                  </a:lnTo>
                  <a:lnTo>
                    <a:pt x="1699" y="2194"/>
                  </a:lnTo>
                  <a:lnTo>
                    <a:pt x="1681" y="2212"/>
                  </a:lnTo>
                  <a:lnTo>
                    <a:pt x="1662" y="2229"/>
                  </a:lnTo>
                  <a:lnTo>
                    <a:pt x="1643" y="2245"/>
                  </a:lnTo>
                  <a:lnTo>
                    <a:pt x="1622" y="2259"/>
                  </a:lnTo>
                  <a:lnTo>
                    <a:pt x="1603" y="2274"/>
                  </a:lnTo>
                  <a:lnTo>
                    <a:pt x="1582" y="2288"/>
                  </a:lnTo>
                  <a:lnTo>
                    <a:pt x="1560" y="2300"/>
                  </a:lnTo>
                  <a:lnTo>
                    <a:pt x="1538" y="2313"/>
                  </a:lnTo>
                  <a:lnTo>
                    <a:pt x="1515" y="2323"/>
                  </a:lnTo>
                  <a:lnTo>
                    <a:pt x="1492" y="2334"/>
                  </a:lnTo>
                  <a:lnTo>
                    <a:pt x="1469" y="2343"/>
                  </a:lnTo>
                  <a:lnTo>
                    <a:pt x="1444" y="2352"/>
                  </a:lnTo>
                  <a:lnTo>
                    <a:pt x="1420" y="2359"/>
                  </a:lnTo>
                  <a:lnTo>
                    <a:pt x="1396" y="2366"/>
                  </a:lnTo>
                  <a:lnTo>
                    <a:pt x="1371" y="2371"/>
                  </a:lnTo>
                  <a:lnTo>
                    <a:pt x="1346" y="2376"/>
                  </a:lnTo>
                  <a:lnTo>
                    <a:pt x="1346" y="2376"/>
                  </a:lnTo>
                  <a:lnTo>
                    <a:pt x="1321" y="2380"/>
                  </a:lnTo>
                  <a:lnTo>
                    <a:pt x="1295" y="2382"/>
                  </a:lnTo>
                  <a:lnTo>
                    <a:pt x="1268" y="2383"/>
                  </a:lnTo>
                  <a:lnTo>
                    <a:pt x="1243" y="2384"/>
                  </a:lnTo>
                  <a:lnTo>
                    <a:pt x="1218" y="2384"/>
                  </a:lnTo>
                  <a:lnTo>
                    <a:pt x="1192" y="2382"/>
                  </a:lnTo>
                  <a:lnTo>
                    <a:pt x="1168" y="2380"/>
                  </a:lnTo>
                  <a:lnTo>
                    <a:pt x="1143" y="2376"/>
                  </a:lnTo>
                  <a:lnTo>
                    <a:pt x="1118" y="2371"/>
                  </a:lnTo>
                  <a:lnTo>
                    <a:pt x="1094" y="2366"/>
                  </a:lnTo>
                  <a:lnTo>
                    <a:pt x="1068" y="2360"/>
                  </a:lnTo>
                  <a:lnTo>
                    <a:pt x="1044" y="2353"/>
                  </a:lnTo>
                  <a:lnTo>
                    <a:pt x="1020" y="2344"/>
                  </a:lnTo>
                  <a:lnTo>
                    <a:pt x="996" y="2336"/>
                  </a:lnTo>
                  <a:lnTo>
                    <a:pt x="973" y="2325"/>
                  </a:lnTo>
                  <a:lnTo>
                    <a:pt x="949" y="2315"/>
                  </a:lnTo>
                  <a:lnTo>
                    <a:pt x="949" y="2315"/>
                  </a:lnTo>
                  <a:lnTo>
                    <a:pt x="927" y="2303"/>
                  </a:lnTo>
                  <a:lnTo>
                    <a:pt x="904" y="2290"/>
                  </a:lnTo>
                  <a:lnTo>
                    <a:pt x="904" y="2290"/>
                  </a:lnTo>
                  <a:close/>
                </a:path>
              </a:pathLst>
            </a:custGeom>
            <a:solidFill>
              <a:schemeClr val="tx2"/>
            </a:solidFill>
            <a:ln w="1587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70" name="Group 69">
              <a:extLst>
                <a:ext uri="{FF2B5EF4-FFF2-40B4-BE49-F238E27FC236}">
                  <a16:creationId xmlns:a16="http://schemas.microsoft.com/office/drawing/2014/main" id="{C59C9D89-FB10-46BD-853A-959C4BC064B2}"/>
                </a:ext>
              </a:extLst>
            </p:cNvPr>
            <p:cNvGrpSpPr/>
            <p:nvPr/>
          </p:nvGrpSpPr>
          <p:grpSpPr>
            <a:xfrm>
              <a:off x="9087722" y="1290701"/>
              <a:ext cx="587297" cy="254447"/>
              <a:chOff x="9486900" y="1775232"/>
              <a:chExt cx="587297" cy="254447"/>
            </a:xfrm>
          </p:grpSpPr>
          <p:sp>
            <p:nvSpPr>
              <p:cNvPr id="62" name="Freeform 146">
                <a:extLst>
                  <a:ext uri="{FF2B5EF4-FFF2-40B4-BE49-F238E27FC236}">
                    <a16:creationId xmlns:a16="http://schemas.microsoft.com/office/drawing/2014/main" id="{28CA7174-1254-44E3-9C60-8516E22D53DA}"/>
                  </a:ext>
                </a:extLst>
              </p:cNvPr>
              <p:cNvSpPr>
                <a:spLocks noChangeAspect="1"/>
              </p:cNvSpPr>
              <p:nvPr/>
            </p:nvSpPr>
            <p:spPr bwMode="auto">
              <a:xfrm>
                <a:off x="9672422" y="1775232"/>
                <a:ext cx="401775" cy="2544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F8952C0A-B926-4DA0-A2E2-E6B526A92CFA}"/>
                  </a:ext>
                </a:extLst>
              </p:cNvPr>
              <p:cNvCxnSpPr>
                <a:stCxn id="62" idx="4"/>
              </p:cNvCxnSpPr>
              <p:nvPr/>
            </p:nvCxnSpPr>
            <p:spPr>
              <a:xfrm flipH="1">
                <a:off x="9546958" y="2029679"/>
                <a:ext cx="21260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B741BD-B395-40A1-B4E2-1B0CDD67C8D1}"/>
                  </a:ext>
                </a:extLst>
              </p:cNvPr>
              <p:cNvCxnSpPr>
                <a:cxnSpLocks/>
                <a:stCxn id="62" idx="5"/>
              </p:cNvCxnSpPr>
              <p:nvPr/>
            </p:nvCxnSpPr>
            <p:spPr>
              <a:xfrm flipH="1" flipV="1">
                <a:off x="9486900" y="1934564"/>
                <a:ext cx="18554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00D9F7-4919-49F3-81CE-1F47936F8778}"/>
                  </a:ext>
                </a:extLst>
              </p:cNvPr>
              <p:cNvCxnSpPr>
                <a:cxnSpLocks/>
              </p:cNvCxnSpPr>
              <p:nvPr/>
            </p:nvCxnSpPr>
            <p:spPr>
              <a:xfrm flipH="1">
                <a:off x="9574157" y="1820264"/>
                <a:ext cx="2291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FA96DA49-26C4-48BC-AC3F-50F423343349}"/>
                </a:ext>
              </a:extLst>
            </p:cNvPr>
            <p:cNvSpPr txBox="1"/>
            <p:nvPr/>
          </p:nvSpPr>
          <p:spPr>
            <a:xfrm>
              <a:off x="8788468" y="1578149"/>
              <a:ext cx="116691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CDN</a:t>
              </a:r>
            </a:p>
          </p:txBody>
        </p:sp>
        <p:sp>
          <p:nvSpPr>
            <p:cNvPr id="72" name="TextBox 71">
              <a:extLst>
                <a:ext uri="{FF2B5EF4-FFF2-40B4-BE49-F238E27FC236}">
                  <a16:creationId xmlns:a16="http://schemas.microsoft.com/office/drawing/2014/main" id="{61EE9FE8-0764-41E9-A5E1-FFA945A7C824}"/>
                </a:ext>
              </a:extLst>
            </p:cNvPr>
            <p:cNvSpPr txBox="1"/>
            <p:nvPr/>
          </p:nvSpPr>
          <p:spPr>
            <a:xfrm>
              <a:off x="10093674" y="1578149"/>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 (Game files)</a:t>
              </a:r>
            </a:p>
          </p:txBody>
        </p:sp>
      </p:grpSp>
    </p:spTree>
    <p:extLst>
      <p:ext uri="{BB962C8B-B14F-4D97-AF65-F5344CB8AC3E}">
        <p14:creationId xmlns:p14="http://schemas.microsoft.com/office/powerpoint/2010/main" val="10378113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6.xml><?xml version="1.0" encoding="utf-8"?>
<a:theme xmlns:a="http://schemas.openxmlformats.org/drawingml/2006/main" name="7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f31de64-3275-42b6-9dfa-f2e8f220981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A99D4FBE933149835B41B25EE45EF0" ma:contentTypeVersion="13" ma:contentTypeDescription="Create a new document." ma:contentTypeScope="" ma:versionID="6671a9cf08b12f9d2120b612f3251742">
  <xsd:schema xmlns:xsd="http://www.w3.org/2001/XMLSchema" xmlns:xs="http://www.w3.org/2001/XMLSchema" xmlns:p="http://schemas.microsoft.com/office/2006/metadata/properties" xmlns:ns3="2f31de64-3275-42b6-9dfa-f2e8f2209813" xmlns:ns4="99131807-f839-4fdf-9933-02e9a00a7981" targetNamespace="http://schemas.microsoft.com/office/2006/metadata/properties" ma:root="true" ma:fieldsID="4a42187ff48a99db9427756879f63c86" ns3:_="" ns4:_="">
    <xsd:import namespace="2f31de64-3275-42b6-9dfa-f2e8f2209813"/>
    <xsd:import namespace="99131807-f839-4fdf-9933-02e9a00a798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31de64-3275-42b6-9dfa-f2e8f22098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131807-f839-4fdf-9933-02e9a00a798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8345DB-9405-4A1B-8194-EBF289AD37C5}">
  <ds:schemaRefs>
    <ds:schemaRef ds:uri="http://schemas.microsoft.com/office/2006/metadata/properties"/>
    <ds:schemaRef ds:uri="http://schemas.microsoft.com/office/infopath/2007/PartnerControls"/>
    <ds:schemaRef ds:uri="2f31de64-3275-42b6-9dfa-f2e8f2209813"/>
  </ds:schemaRefs>
</ds:datastoreItem>
</file>

<file path=customXml/itemProps2.xml><?xml version="1.0" encoding="utf-8"?>
<ds:datastoreItem xmlns:ds="http://schemas.openxmlformats.org/officeDocument/2006/customXml" ds:itemID="{A2985D28-C0E4-4CAF-83BC-BFBFE0E22532}">
  <ds:schemaRefs>
    <ds:schemaRef ds:uri="http://schemas.microsoft.com/sharepoint/v3/contenttype/forms"/>
  </ds:schemaRefs>
</ds:datastoreItem>
</file>

<file path=customXml/itemProps3.xml><?xml version="1.0" encoding="utf-8"?>
<ds:datastoreItem xmlns:ds="http://schemas.openxmlformats.org/officeDocument/2006/customXml" ds:itemID="{B1EE6CC7-FE8C-4BD9-9C60-0572712F0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31de64-3275-42b6-9dfa-f2e8f2209813"/>
    <ds:schemaRef ds:uri="99131807-f839-4fdf-9933-02e9a00a79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TotalTime>
  <Words>6653</Words>
  <Application>Microsoft Office PowerPoint</Application>
  <PresentationFormat>Widescreen</PresentationFormat>
  <Paragraphs>1303</Paragraphs>
  <Slides>113</Slides>
  <Notes>69</Notes>
  <HiddenSlides>6</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113</vt:i4>
      </vt:variant>
    </vt:vector>
  </HeadingPairs>
  <TitlesOfParts>
    <vt:vector size="129" baseType="lpstr">
      <vt:lpstr>Arial</vt:lpstr>
      <vt:lpstr>Calibri</vt:lpstr>
      <vt:lpstr>Calibri Light</vt:lpstr>
      <vt:lpstr>Consolas</vt:lpstr>
      <vt:lpstr>Segoe UI</vt:lpstr>
      <vt:lpstr>Segoe UI Light</vt:lpstr>
      <vt:lpstr>Segoe UI Semibold</vt:lpstr>
      <vt:lpstr>Segoe UI Semilight</vt:lpstr>
      <vt:lpstr>Wingdings</vt:lpstr>
      <vt:lpstr>WHITE TEMPLATE</vt:lpstr>
      <vt:lpstr>1_Microsoft 365 PPT Template - 2018</vt:lpstr>
      <vt:lpstr>2_Microsoft 365 PPT Template - 2018</vt:lpstr>
      <vt:lpstr>9-51052_Microsoft_Ready_Template_Light</vt:lpstr>
      <vt:lpstr>9-51027_Microsoft_Ready_Template</vt:lpstr>
      <vt:lpstr>7_WHITE TEMPLATE</vt:lpstr>
      <vt:lpstr>Office Theme</vt:lpstr>
      <vt:lpstr>Azure Cosmos DB App Dev Workshop   Build real-time apps with Azure Cosmos DB, Azure Functions, Azure Databricks and Power BI</vt:lpstr>
      <vt:lpstr>Modern apps face new challenges</vt:lpstr>
      <vt:lpstr>Our scenario</vt:lpstr>
      <vt:lpstr>Our scenario</vt:lpstr>
      <vt:lpstr>Our scenario</vt:lpstr>
      <vt:lpstr>Our scenario</vt:lpstr>
      <vt:lpstr>What you will do in the lab</vt:lpstr>
      <vt:lpstr>Azure Cosmos db     </vt:lpstr>
      <vt:lpstr>AZURE COSMOS DB</vt:lpstr>
      <vt:lpstr>Top 10 reasons why customers use Azure Cosmos DB</vt:lpstr>
      <vt:lpstr>Powering global solutions</vt:lpstr>
      <vt:lpstr>Lab: Run Setup scripts </vt:lpstr>
      <vt:lpstr>Lab: Run Setup scripts </vt:lpstr>
      <vt:lpstr>What are Request Units (RUs)?</vt:lpstr>
      <vt:lpstr>What are Request Units (RUs)?</vt:lpstr>
      <vt:lpstr>What are Request Units (RUs)?</vt:lpstr>
      <vt:lpstr>How to estimate RU/s</vt:lpstr>
      <vt:lpstr>Partitioning</vt:lpstr>
      <vt:lpstr>Why do we partition in the first place? </vt:lpstr>
      <vt:lpstr>Partitioning Definitions </vt:lpstr>
      <vt:lpstr>Partitions</vt:lpstr>
      <vt:lpstr>Partitions</vt:lpstr>
      <vt:lpstr>Partitions</vt:lpstr>
      <vt:lpstr>Partitions</vt:lpstr>
      <vt:lpstr>How you should think about partition keys</vt:lpstr>
      <vt:lpstr>How you should think about partition keys</vt:lpstr>
      <vt:lpstr>How you should think about partition keys</vt:lpstr>
      <vt:lpstr>Warm-up:  Partition Design</vt:lpstr>
      <vt:lpstr>What are some potential partition key choices? </vt:lpstr>
      <vt:lpstr>Partition Key Choices</vt:lpstr>
      <vt:lpstr>Partition Key Choices</vt:lpstr>
      <vt:lpstr>Example from lab: “telemetry” collection </vt:lpstr>
      <vt:lpstr>Example from lab: “telemetry” collection </vt:lpstr>
      <vt:lpstr>Example from lab: “metadata” collection </vt:lpstr>
      <vt:lpstr>In general…</vt:lpstr>
      <vt:lpstr>Break (15 minutes)</vt:lpstr>
      <vt:lpstr>Data Modelling: Why is it different in NoSQL databases?</vt:lpstr>
      <vt:lpstr>Mixing entity types</vt:lpstr>
      <vt:lpstr>Reference vs. embed </vt:lpstr>
      <vt:lpstr>Reference vs. embed</vt:lpstr>
      <vt:lpstr>Example from lab: “metadata” collection </vt:lpstr>
      <vt:lpstr>Example from lab: Embed vs. reference</vt:lpstr>
      <vt:lpstr>PowerPoint Presentation</vt:lpstr>
      <vt:lpstr>Change Feed</vt:lpstr>
      <vt:lpstr>Cosmos DB Change Feed</vt:lpstr>
      <vt:lpstr>Three different ways to use the Change Feed</vt:lpstr>
      <vt:lpstr>IoT-CosmosDBProcessing Function App</vt:lpstr>
      <vt:lpstr>PowerPoint Presentation</vt:lpstr>
      <vt:lpstr>Change Feed Processor Library – Behind the scenes</vt:lpstr>
      <vt:lpstr>Change Feed Processor Library – Behind the scenes</vt:lpstr>
      <vt:lpstr>Change Feed Processor Library – Behind the scenes</vt:lpstr>
      <vt:lpstr>Change Feed Processor Library – Behind the scenes</vt:lpstr>
      <vt:lpstr>Change Feed Processor Library – Behind the scenes</vt:lpstr>
      <vt:lpstr>Change Feed Processor Library – Behind the scenes</vt:lpstr>
      <vt:lpstr>Common Change Feed Scenarios</vt:lpstr>
      <vt:lpstr>Lease container</vt:lpstr>
      <vt:lpstr>Common Scenarios </vt:lpstr>
      <vt:lpstr>What if we didn’t have the change feed?</vt:lpstr>
      <vt:lpstr>PowerPoint Presentation</vt:lpstr>
      <vt:lpstr>Event Sourcing to Microservices</vt:lpstr>
      <vt:lpstr>Event Sourcing</vt:lpstr>
      <vt:lpstr>Event Sourcing</vt:lpstr>
      <vt:lpstr>Event Sourcing</vt:lpstr>
      <vt:lpstr>Event Sourcing</vt:lpstr>
      <vt:lpstr>Event Sourcing</vt:lpstr>
      <vt:lpstr>Event Sourcing</vt:lpstr>
      <vt:lpstr>Event Sourcing</vt:lpstr>
      <vt:lpstr>Event Sourcing to Microservices</vt:lpstr>
      <vt:lpstr>Key challenges</vt:lpstr>
      <vt:lpstr>1. Guaranteed delivery</vt:lpstr>
      <vt:lpstr>2. Processing events in order</vt:lpstr>
      <vt:lpstr>2. Processing events in order</vt:lpstr>
      <vt:lpstr>To ensure we always ship the correct items within a customer order, what should our partition key be?</vt:lpstr>
      <vt:lpstr>To ensure we always ship the correct items within a customer order, what should our partition key be?</vt:lpstr>
      <vt:lpstr>2. Processing events in order</vt:lpstr>
      <vt:lpstr>3. Replaying past events  </vt:lpstr>
      <vt:lpstr>3. Replaying past events  </vt:lpstr>
      <vt:lpstr>3. Replaying past events  </vt:lpstr>
      <vt:lpstr>3. Replaying past events  </vt:lpstr>
      <vt:lpstr>2. Real-time data movement</vt:lpstr>
      <vt:lpstr>2. Real-time data movement </vt:lpstr>
      <vt:lpstr>3. Materialized View</vt:lpstr>
      <vt:lpstr>IoT-CosmosDBProcessing Function App</vt:lpstr>
      <vt:lpstr>Code Walkthrough: Lease containers</vt:lpstr>
      <vt:lpstr>Code Walkthrough: TripProcessor Function </vt:lpstr>
      <vt:lpstr>PowerPoint Presentation</vt:lpstr>
      <vt:lpstr>Thank you!</vt:lpstr>
      <vt:lpstr>Thank you!</vt:lpstr>
      <vt:lpstr>Turnkey global distribution</vt:lpstr>
      <vt:lpstr>ELASTIC SCALE OUT OF STORAGE AND THROUGHPUT</vt:lpstr>
      <vt:lpstr>GUARANTEED LOW LATENCY</vt:lpstr>
      <vt:lpstr>FIVE WELL-DEFINED CONSISTENCY MODELS</vt:lpstr>
      <vt:lpstr>Multiple data models and apis</vt:lpstr>
      <vt:lpstr>COMPREHENSIVE SLAs</vt:lpstr>
      <vt:lpstr>Handle any data with no schema or indexing required</vt:lpstr>
      <vt:lpstr>Trust your data to industry-leading Security &amp; Compliance</vt:lpstr>
      <vt:lpstr>Data distributed and available globally</vt:lpstr>
      <vt:lpstr>Build Real-Time Customer experiences</vt:lpstr>
      <vt:lpstr>Ideal for gaming, IoT and ecommerce</vt:lpstr>
      <vt:lpstr>Massive Scale Telemetry Stores for IOT</vt:lpstr>
      <vt:lpstr>simplified development with serverless architecture</vt:lpstr>
      <vt:lpstr>Run spark over operational data</vt:lpstr>
      <vt:lpstr>MIGRATE nosql apps</vt:lpstr>
      <vt:lpstr>All Common Use Cases &amp; Scenarios</vt:lpstr>
      <vt:lpstr>Azure cosmos db</vt:lpstr>
      <vt:lpstr>Appendix</vt:lpstr>
      <vt:lpstr>Domino’s Pizza delivers through globally-distributed apps </vt:lpstr>
      <vt:lpstr>ASOS delivers personalization  to 15mm customers </vt:lpstr>
      <vt:lpstr>Jet.com flies through busy  retail peaks </vt:lpstr>
      <vt:lpstr>Toyota steers IoT telemetrics toward the future </vt:lpstr>
      <vt:lpstr>Next Games RPG springs to life with Azure Cosmos DB </vt:lpstr>
      <vt:lpstr>Top 10 reasons why customers use Azure Cosmos DB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Overview Pitch Deck L100</dc:title>
  <dc:creator>Nikisha Reyes-Grange</dc:creator>
  <cp:lastModifiedBy>Tim Sander</cp:lastModifiedBy>
  <cp:revision>3</cp:revision>
  <cp:lastPrinted>2017-10-31T19:33:51Z</cp:lastPrinted>
  <dcterms:created xsi:type="dcterms:W3CDTF">2017-10-31T15:42:06Z</dcterms:created>
  <dcterms:modified xsi:type="dcterms:W3CDTF">2020-03-05T21:29:04Z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ancantel@microsoft.com</vt:lpwstr>
  </property>
  <property fmtid="{D5CDD505-2E9C-101B-9397-08002B2CF9AE}" pid="5" name="MSIP_Label_f42aa342-8706-4288-bd11-ebb85995028c_SetDate">
    <vt:lpwstr>2017-11-22T18:51:43.7485967Z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axKeyword">
    <vt:lpwstr/>
  </property>
  <property fmtid="{D5CDD505-2E9C-101B-9397-08002B2CF9AE}" pid="11" name="NewsType">
    <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Region">
    <vt:lpwstr/>
  </property>
  <property fmtid="{D5CDD505-2E9C-101B-9397-08002B2CF9AE}" pid="14" name="ItemType">
    <vt:lpwstr>16;#customer presentations|18e9ae94-e321-4eea-82d2-ad5b2f470f3c</vt:lpwstr>
  </property>
  <property fmtid="{D5CDD505-2E9C-101B-9397-08002B2CF9AE}" pid="15" name="Confidentiality">
    <vt:lpwstr>14;#customer ready|8986c41d-21c5-4f8f-8a12-ea4625b46858</vt:lpwstr>
  </property>
  <property fmtid="{D5CDD505-2E9C-101B-9397-08002B2CF9AE}" pid="16" name="ContentTypeId">
    <vt:lpwstr>0x010100D6A99D4FBE933149835B41B25EE45EF0</vt:lpwstr>
  </property>
  <property fmtid="{D5CDD505-2E9C-101B-9397-08002B2CF9AE}" pid="17" name="Industries">
    <vt:lpwstr/>
  </property>
  <property fmtid="{D5CDD505-2E9C-101B-9397-08002B2CF9AE}" pid="18" name="MSProducts">
    <vt:lpwstr/>
  </property>
  <property fmtid="{D5CDD505-2E9C-101B-9397-08002B2CF9AE}" pid="19" name="Competitors">
    <vt:lpwstr/>
  </property>
  <property fmtid="{D5CDD505-2E9C-101B-9397-08002B2CF9AE}" pid="20" name="ExperienceContentType">
    <vt:lpwstr/>
  </property>
  <property fmtid="{D5CDD505-2E9C-101B-9397-08002B2CF9AE}" pid="21" name="SMSGDomain">
    <vt:lpwstr>21;#Intelligent Cloud|adc2fe87-c79a-4ded-a449-3f86b954069d;#185;#Compete Domain|b64df03d-ac6e-47e3-a629-66762ad81f36;#20;#Microsoft Azure Domain|d600a391-d529-4311-892b-2c05c1ab2538</vt:lpwstr>
  </property>
  <property fmtid="{D5CDD505-2E9C-101B-9397-08002B2CF9AE}" pid="22" name="BusinessArchitecture">
    <vt:lpwstr>2325;#Data and AI|60d86926-9fc6-4873-ad19-e15bf82160d7;#828;#data platforms|0a329485-8df0-4be0-92ea-a112a096ccd0</vt:lpwstr>
  </property>
  <property fmtid="{D5CDD505-2E9C-101B-9397-08002B2CF9AE}" pid="23" name="Products">
    <vt:lpwstr>2660;#Azure Cosmos DB|8dac6ac4-f531-4a37-861f-2c36a218359b;#80;#Azure platform|df6aaec2-d07c-4319-b510-15a691aea35b</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e8080b0481964c759b2c36ae49591b31">
    <vt:lpwstr/>
  </property>
  <property fmtid="{D5CDD505-2E9C-101B-9397-08002B2CF9AE}" pid="27" name="_docset_NoMedatataSyncRequired">
    <vt:lpwstr>False</vt:lpwstr>
  </property>
  <property fmtid="{D5CDD505-2E9C-101B-9397-08002B2CF9AE}" pid="28" name="TechnicalLevel">
    <vt:lpwstr>3066;#100 (beginner)|7d022d07-ff67-4af8-910d-8ea6b46b5908</vt:lpwstr>
  </property>
  <property fmtid="{D5CDD505-2E9C-101B-9397-08002B2CF9AE}" pid="29" name="MSIP_Label_f42aa342-8706-4288-bd11-ebb85995028c_SetBy">
    <vt:lpwstr>joannem@microsoft.com</vt:lpwstr>
  </property>
  <property fmtid="{D5CDD505-2E9C-101B-9397-08002B2CF9AE}" pid="30" name="Audiences">
    <vt:lpwstr/>
  </property>
  <property fmtid="{D5CDD505-2E9C-101B-9397-08002B2CF9AE}" pid="31" name="SMSG Items">
    <vt:lpwstr>3091;#documents|e037ed84-7d8e-4cbb-9c8f-61e80301a44f</vt:lpwstr>
  </property>
  <property fmtid="{D5CDD505-2E9C-101B-9397-08002B2CF9AE}" pid="32" name="ldac8aee9d1f469e8cd8c3f8d6a615f2">
    <vt:lpwstr/>
  </property>
  <property fmtid="{D5CDD505-2E9C-101B-9397-08002B2CF9AE}" pid="33" name="Solution Areas">
    <vt:lpwstr>3097;#Data and AI|60d86926-9fc6-4873-ad19-e15bf82160d7;#3089;#Applications and Infrastructure|f69679d5-ce87-4413-9040-82ea79c5c527</vt:lpwstr>
  </property>
  <property fmtid="{D5CDD505-2E9C-101B-9397-08002B2CF9AE}" pid="34" name="EmployeeRole">
    <vt:lpwstr/>
  </property>
  <property fmtid="{D5CDD505-2E9C-101B-9397-08002B2CF9AE}" pid="35" name="MSIP_Label_f42aa342-8706-4288-bd11-ebb85995028c_Ref">
    <vt:lpwstr>https://api.informationprotection.azure.com/api/72f988bf-86f1-41af-91ab-2d7cd011db47</vt:lpwstr>
  </property>
  <property fmtid="{D5CDD505-2E9C-101B-9397-08002B2CF9AE}" pid="36" name="NewsTopic">
    <vt:lpwstr/>
  </property>
  <property fmtid="{D5CDD505-2E9C-101B-9397-08002B2CF9AE}" pid="37" name="Roles">
    <vt:lpwstr>656;#Sales|72627068-acd7-4c1a-8b95-a0256be5dc9f;#361;#Technical Sales|831f7989-43a4-4e48-852a-a5355978f47f;#957;#Marketing|6bac43fe-835f-4207-8dba-9b6899aa3139;#1941;#All Standard Titles|ef7f2c35-3932-45cd-837a-94fa96ae23cb</vt:lpwstr>
  </property>
  <property fmtid="{D5CDD505-2E9C-101B-9397-08002B2CF9AE}" pid="3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9" name="NewsSource">
    <vt:lpwstr/>
  </property>
  <property fmtid="{D5CDD505-2E9C-101B-9397-08002B2CF9AE}" pid="40" name="MSProfessions">
    <vt:lpwstr>3094;#Sales|72627068-acd7-4c1a-8b95-a0256be5dc9f;#3100;#Marketing|6bac43fe-835f-4207-8dba-9b6899aa3139</vt:lpwstr>
  </property>
  <property fmtid="{D5CDD505-2E9C-101B-9397-08002B2CF9AE}" pid="41" name="SMSGTags">
    <vt:lpwstr/>
  </property>
  <property fmtid="{D5CDD505-2E9C-101B-9397-08002B2CF9AE}" pid="42" name="_dlc_DocIdItemGuid">
    <vt:lpwstr>6ce9681a-e835-4c0c-a869-c70aeb05e9f1</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y fmtid="{D5CDD505-2E9C-101B-9397-08002B2CF9AE}" pid="50" name="Topics">
    <vt:lpwstr>643;#migration|593e13b7-0be5-41e1-9774-d39ce59b90f4;#581;#NoSQL databases|aed9d105-2790-46b5-8997-82ed3b0a7d49;#29;#features|94b87768-f145-4764-adbd-fec700e47348</vt:lpwstr>
  </property>
  <property fmtid="{D5CDD505-2E9C-101B-9397-08002B2CF9AE}" pid="51" name="Groups">
    <vt:lpwstr>31;#Azure Marketing|0958c357-5252-473f-8b4e-42f27525a99d</vt:lpwstr>
  </property>
  <property fmtid="{D5CDD505-2E9C-101B-9397-08002B2CF9AE}" pid="52" name="Languages">
    <vt:lpwstr/>
  </property>
  <property fmtid="{D5CDD505-2E9C-101B-9397-08002B2CF9AE}" pid="53" name="of67e5d4b76f4a9db8769983fda9cec0">
    <vt:lpwstr/>
  </property>
</Properties>
</file>